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14"/>
  </p:notesMasterIdLst>
  <p:sldIdLst>
    <p:sldId id="568" r:id="rId3"/>
    <p:sldId id="711" r:id="rId4"/>
    <p:sldId id="700" r:id="rId5"/>
    <p:sldId id="690" r:id="rId6"/>
    <p:sldId id="584" r:id="rId7"/>
    <p:sldId id="683" r:id="rId8"/>
    <p:sldId id="684" r:id="rId9"/>
    <p:sldId id="712" r:id="rId10"/>
    <p:sldId id="713" r:id="rId11"/>
    <p:sldId id="685" r:id="rId12"/>
    <p:sldId id="71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F3652C-6349-717C-8D25-3B0D9237ABD9}" name="Татьяна Трошкина" initials="ТТ" userId="2b3ba14fe228c71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636A8"/>
    <a:srgbClr val="CCCCFF"/>
    <a:srgbClr val="FF0000"/>
    <a:srgbClr val="99CC00"/>
    <a:srgbClr val="9933FF"/>
    <a:srgbClr val="CC0000"/>
    <a:srgbClr val="33CCFF"/>
    <a:srgbClr val="009900"/>
    <a:srgbClr val="26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68" autoAdjust="0"/>
  </p:normalViewPr>
  <p:slideViewPr>
    <p:cSldViewPr>
      <p:cViewPr varScale="1">
        <p:scale>
          <a:sx n="69" d="100"/>
          <a:sy n="69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29.05.2026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63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749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RZR&amp;n=519026&amp;dst=26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363008"/>
            <a:ext cx="7283152" cy="156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2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 укреплении авторитета и значимости профсоюзных организаций через коллективно-договорное регулирование</a:t>
            </a:r>
            <a:endParaRPr lang="ru-RU" sz="3200" b="1" dirty="0"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581128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Трошкина Татьяна Евгеньевна,</a:t>
            </a:r>
          </a:p>
          <a:p>
            <a:pPr algn="r"/>
            <a:r>
              <a:rPr lang="ru-RU" b="1" kern="500" dirty="0">
                <a:solidFill>
                  <a:srgbClr val="3636A8"/>
                </a:solidFill>
                <a:latin typeface="Arial Narrow" pitchFamily="34" charset="0"/>
                <a:cs typeface="Arial" pitchFamily="34" charset="0"/>
              </a:rPr>
              <a:t>Председатель Свердловской областной организации Общероссийского Профсоюза образования</a:t>
            </a:r>
            <a:endParaRPr lang="ru-RU" b="1" i="1" kern="500" dirty="0">
              <a:solidFill>
                <a:srgbClr val="3636A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675CE7-6DA8-0493-C1EF-5C1B2FF4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332656"/>
            <a:ext cx="7283152" cy="1143000"/>
          </a:xfrm>
        </p:spPr>
        <p:txBody>
          <a:bodyPr anchor="ctr"/>
          <a:lstStyle/>
          <a:p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Свердловская областная организация</a:t>
            </a:r>
            <a:b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</a:br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Профессионального союза работников народного образования</a:t>
            </a:r>
            <a:b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</a:br>
            <a:r>
              <a:rPr lang="ru-RU" sz="2000" b="1" dirty="0">
                <a:solidFill>
                  <a:srgbClr val="CC0000"/>
                </a:solidFill>
                <a:latin typeface="Arial Narrow" panose="020B0606020202030204" pitchFamily="34" charset="0"/>
                <a:ea typeface="Cambria Math" panose="02040503050406030204" pitchFamily="18" charset="0"/>
                <a:cs typeface="Aharoni" panose="02010803020104030203" pitchFamily="2" charset="-79"/>
              </a:rPr>
              <a:t>и науки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488141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D1386-0D1A-A0B0-540E-7FAB306D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332656"/>
            <a:ext cx="699512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Согласование проектов нормативных актов или учет мнения (ст. 372 ТК РФ)?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53EDF9-AA83-300B-A31C-BDCC159C1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8496944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Трудовой кодекс Российской Федерации от 30.12.2001 № 197-ФЗ</a:t>
            </a: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8. Локальные нормативные акты, содержащие нормы трудового права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Коллективным договором, соглашениями может быть предусмотрено принятие локальных нормативных актов по согласованию с представительным органом работников.</a:t>
            </a:r>
          </a:p>
          <a:p>
            <a:pPr marL="0" indent="0" algn="just">
              <a:buNone/>
            </a:pPr>
            <a:endParaRPr lang="ru-RU" sz="20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2024–2026 гг.: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 № 6 «Порядок согласования с выборным органом первичной профсоюзной организации локальных нормативных актов при их принятии</a:t>
            </a: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751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755B5-6E4F-9BE9-E634-75098E24A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476672"/>
            <a:ext cx="735516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Значение коллективного договора для первичной профсоюзной организации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F102B-2F32-E208-0152-F3022465B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1. Для повышения авторитета ППО:</a:t>
            </a:r>
          </a:p>
          <a:p>
            <a:pPr marL="36195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- расчет эффективности материальных льгот;</a:t>
            </a:r>
          </a:p>
          <a:p>
            <a:pPr marL="36195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- дополнительные нематериальные льготы;</a:t>
            </a:r>
          </a:p>
          <a:p>
            <a:pPr marL="36195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- возможность расширения перечня льгот.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2. Для усиления управленческой функции ППО:</a:t>
            </a:r>
          </a:p>
          <a:p>
            <a:pPr marL="361950" indent="0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принятие всех локальных нормативных актов по согласованию с выборным профсоюзным органом (комитетом).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3. Для повышения статуса отдельных локальных нормативных актов (ПВТР, Положение о дополнительных оплачиваемых отпусках, Положение о Комиссии по стимулированию и т.д.)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4. Для системного контроля выполнения обязательств сторонами.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5. Для публичной презентации работы ППО при подведении итогов выполнения коллективного договора на собрании трудового коллектива.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16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C1135-F6DA-BB69-3C55-0F7081EB1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Федеральный закон от 29.12.2012 N 273-ФЗ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образовании в Российской Федерации»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B26F2-AECD-8718-8964-01CB051C2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700808"/>
            <a:ext cx="83632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26. Управление образовательной организацией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1. Управление образовательной организацией осуществляется в соответствии с законодательством Российской Федерации с учетом особенностей, установленных настоящим Федеральным законом.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2. 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Управление образовательной организацией осуществляется на основе сочетания принципов </a:t>
            </a:r>
            <a:r>
              <a:rPr lang="ru-RU" sz="20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единоначалия и </a:t>
            </a:r>
            <a:r>
              <a:rPr lang="ru-RU" sz="2000" b="1" dirty="0">
                <a:solidFill>
                  <a:srgbClr val="FF0000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коллегиальности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6.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В целях учета мнения … педагогических работников по вопросам управления образовательной организацией и при принятии образовательной организацией локальных нормативных актов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, затрагивающих их права и законные интересы, по инициативе … педагогических работников в образовательной организации:</a:t>
            </a:r>
          </a:p>
          <a:p>
            <a:pPr marL="0" indent="0">
              <a:buNone/>
            </a:pPr>
            <a:r>
              <a:rPr lang="ru-RU" sz="800" b="1" dirty="0">
                <a:solidFill>
                  <a:srgbClr val="3636A8"/>
                </a:solidFill>
                <a:latin typeface="Arial Narrow" panose="020B0606020202030204" pitchFamily="34" charset="0"/>
              </a:rPr>
              <a:t>...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2) действуют профессиональные союзы … работников образовательной организации (далее - представительные органы обучающихся, представительные органы работников).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92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43BD6-DF32-8D75-BD33-DDA918EB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332656"/>
            <a:ext cx="6779096" cy="1143000"/>
          </a:xfrm>
        </p:spPr>
        <p:txBody>
          <a:bodyPr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ТК РФ Статья 23. Понятие социального партнерства в сфере труда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052786-B4C5-3EA4-3C6D-B1D1C59B0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Социальное партнерство в сфере труда - </a:t>
            </a: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система взаимоотношений</a:t>
            </a: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 между работниками (представителями работников), работодателями (представителями работодателей), органами государственной власти, органами местного самоуправления, </a:t>
            </a: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направленная на обеспечение согласования интересов работников и работодателей по вопросам регулирования трудовых отношений </a:t>
            </a: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и иных непосредственно связанных с ними отношений.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Основными принципами социального партнерства являются: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равноправие сторон;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уважение и учет интересов сторон</a:t>
            </a:r>
            <a:r>
              <a:rPr lang="ru-RU" sz="16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FF0000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заинтересованность сторон в участии в договорных отношениях;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содействие государства в укреплении и развитии социального партнерства на демократической основе;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соблюдение сторонами и их представителями трудового законодательства и иных нормативных правовых актов, содержащих нормы трудового права;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полномочность представителей сторон;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свобода выбора при обсуждении вопросов, входящих в сферу труда;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добровольность принятия сторонами на себя обязательств;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реальность обязательств, принимаемых на себя сторонами;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FF0000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обязательность выполнения коллективных договоров, соглашений;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FF0000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контроль за выполнением принятых коллективных договоров, соглашений</a:t>
            </a:r>
            <a:r>
              <a:rPr lang="ru-RU" sz="1600" b="1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ответственность сторон, их представителей за невыполнение по их вине коллективных договоров, соглашений.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577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7187F-C8FC-AE9C-ADF7-B74CB1AE5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A18A6C-382F-2294-4F3B-BD87E7A8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60648"/>
            <a:ext cx="6563072" cy="1143000"/>
          </a:xfrm>
        </p:spPr>
        <p:txBody>
          <a:bodyPr anchor="ctr"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«Трудовой кодекс Российской Федерации»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от 30.12.2001 N 197-ФЗ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5D64B2-1F6D-D42D-5FEF-95E572F29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071389"/>
            <a:ext cx="836327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37. Порядок ведения коллективных переговоров</a:t>
            </a:r>
          </a:p>
          <a:p>
            <a:pPr marL="0" indent="0" algn="just">
              <a:buNone/>
            </a:pP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Право на ведение коллективных переговоров, подписание соглашений от имени работников на уровне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Российской Федерации, одного или нескольких субъектов Российской Федерации, </a:t>
            </a:r>
            <a:r>
              <a:rPr lang="ru-RU" sz="20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отрасли, территории предоставляется соответствующим профсоюзам (объединениям профсоюзов). 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При наличии на соответствующем уровне нескольких профсоюзов (объединений профсоюзов) каждому из них предоставляется право на представительство в составе единого представительного органа для ведения коллективных переговоров, формируемого с учетом количества представляемых ими членов профсоюзов. </a:t>
            </a:r>
            <a:r>
              <a:rPr lang="ru-RU" sz="200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При отсутствии договоренности о создании единого представительного органа для ведения коллективных переговоров право на их ведение предоставляется профсоюзу (объединению профсоюзов), объединяющему наибольшее число членов профсоюза (профсоюзов).</a:t>
            </a:r>
          </a:p>
          <a:p>
            <a:pPr algn="just"/>
            <a:endParaRPr lang="ru-RU" sz="1800" b="0" i="0" u="none" strike="noStrike" baseline="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25043AE-B68D-B43C-1D47-B16D512F8FAD}"/>
              </a:ext>
            </a:extLst>
          </p:cNvPr>
          <p:cNvSpPr/>
          <p:nvPr/>
        </p:nvSpPr>
        <p:spPr>
          <a:xfrm>
            <a:off x="6416724" y="1157014"/>
            <a:ext cx="2210544" cy="9144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636A8"/>
                </a:solidFill>
              </a:rPr>
              <a:t>Никто, кроме нас!</a:t>
            </a:r>
          </a:p>
        </p:txBody>
      </p:sp>
    </p:spTree>
    <p:extLst>
      <p:ext uri="{BB962C8B-B14F-4D97-AF65-F5344CB8AC3E}">
        <p14:creationId xmlns:p14="http://schemas.microsoft.com/office/powerpoint/2010/main" val="400566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AA91-1E73-4A49-9298-7AAA98CE5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5976664" cy="1143000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Устав Профсоюза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C6DBF7-9335-4C96-97DB-F9C9ABCEA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499053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20. Обязанности первичной профсоюзной организации</a:t>
            </a:r>
          </a:p>
          <a:p>
            <a:pPr marL="0" indent="0">
              <a:buNone/>
            </a:pP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 </a:t>
            </a:r>
            <a:r>
              <a:rPr lang="x-none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Разрабатывать и участвовать в реализации коллективного договора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/>
            </a:r>
            <a:b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</a:b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(для обучающихся – соглашения)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, контролировать его выполнение, содействовать заключению и контролю за выполнением иных соглашений по регулированию социально-трудовых отношений, созданию безопасных условий обучения, освоению образовательных программ, права на защиту социально-экономических прав </a:t>
            </a:r>
            <a:b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и интересов обучающихся, обеспечению охраны труда и здоровья работников </a:t>
            </a:r>
            <a:b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</a:b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и обучающихся.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30. Обязанности территориальной организации Профсоюза</a:t>
            </a:r>
            <a:endParaRPr lang="ru-RU" sz="200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 </a:t>
            </a:r>
            <a:r>
              <a:rPr lang="x-none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Содействовать заключению коллективных договоров</a:t>
            </a: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 (для обучающихся – соглашений)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4. </a:t>
            </a:r>
            <a:r>
              <a:rPr lang="x-none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Заключать соответствующи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е отраслевые и иные соглашения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/>
            </a:r>
            <a:b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</a:b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по регулированию социально-трудовых отношений в соответствии с трудовым законодательством, контролировать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их </a:t>
            </a:r>
            <a:r>
              <a:rPr lang="x-none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выполнение.</a:t>
            </a:r>
            <a:endParaRPr lang="ru-RU" sz="2000" dirty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1918EBD-10B8-6C87-AEEE-7A816A2AE6FC}"/>
              </a:ext>
            </a:extLst>
          </p:cNvPr>
          <p:cNvSpPr/>
          <p:nvPr/>
        </p:nvSpPr>
        <p:spPr>
          <a:xfrm>
            <a:off x="6660232" y="875853"/>
            <a:ext cx="2210544" cy="9144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636A8"/>
                </a:solidFill>
              </a:rPr>
              <a:t>Захват инициативы!</a:t>
            </a:r>
          </a:p>
        </p:txBody>
      </p:sp>
    </p:spTree>
    <p:extLst>
      <p:ext uri="{BB962C8B-B14F-4D97-AF65-F5344CB8AC3E}">
        <p14:creationId xmlns:p14="http://schemas.microsoft.com/office/powerpoint/2010/main" val="215559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09D13-8991-A62C-2F29-37B47A480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C54D7-86FE-1F5D-8AF0-2EB3C06E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 итогах работы по коллективно-договорному регулированию в 2025 году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6C313C-4544-A54B-6F3C-C4573C8BE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844824"/>
            <a:ext cx="8532948" cy="4209331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В 11 из 1919 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муниципальных образовательных организаций в отчетном периоде </a:t>
            </a: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не действовали коллективные договоры.</a:t>
            </a:r>
          </a:p>
          <a:p>
            <a:pPr>
              <a:spcBef>
                <a:spcPts val="1200"/>
              </a:spcBef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Не представлены статистические отчеты по коллективно-договорной кампании председателями 5 территориальных организаций</a:t>
            </a:r>
          </a:p>
          <a:p>
            <a:pPr>
              <a:spcBef>
                <a:spcPts val="1200"/>
              </a:spcBef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В Верхнесалдинском, Заречном, Тугулымском муниципальных округах сроки действия предыдущих Соглашений истекли до 2025 года.</a:t>
            </a:r>
          </a:p>
          <a:p>
            <a:pPr>
              <a:spcBef>
                <a:spcPts val="1200"/>
              </a:spcBef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В двух ППО обучающихся (УрГЭУ и </a:t>
            </a:r>
            <a:r>
              <a:rPr lang="ru-RU" sz="2200" dirty="0" err="1">
                <a:solidFill>
                  <a:srgbClr val="3636A8"/>
                </a:solidFill>
                <a:latin typeface="Arial Narrow" panose="020B0606020202030204" pitchFamily="34" charset="0"/>
              </a:rPr>
              <a:t>УрГЮУ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) соглашения не заключались.</a:t>
            </a:r>
          </a:p>
          <a:p>
            <a:pPr>
              <a:spcBef>
                <a:spcPts val="1200"/>
              </a:spcBef>
            </a:pP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Отчеты о выполнении коллективных договоров ППО работников вузов представлены </a:t>
            </a: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УрГПУ УрФУ, </a:t>
            </a:r>
            <a:r>
              <a:rPr lang="ru-RU" sz="2200" b="1" dirty="0" err="1">
                <a:solidFill>
                  <a:srgbClr val="3636A8"/>
                </a:solidFill>
                <a:latin typeface="Arial Narrow" panose="020B0606020202030204" pitchFamily="34" charset="0"/>
              </a:rPr>
              <a:t>УрГАХУ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 и</a:t>
            </a: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 УГЛТУ. 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Отчет </a:t>
            </a:r>
            <a:r>
              <a:rPr lang="ru-RU" sz="2200" b="1" dirty="0">
                <a:solidFill>
                  <a:srgbClr val="3636A8"/>
                </a:solidFill>
                <a:latin typeface="Arial Narrow" panose="020B0606020202030204" pitchFamily="34" charset="0"/>
              </a:rPr>
              <a:t>УГГУ </a:t>
            </a:r>
            <a:r>
              <a:rPr lang="ru-RU" sz="2200" dirty="0">
                <a:solidFill>
                  <a:srgbClr val="3636A8"/>
                </a:solidFill>
                <a:latin typeface="Arial Narrow" panose="020B0606020202030204" pitchFamily="34" charset="0"/>
              </a:rPr>
              <a:t>не представлен. 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25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C2DFC-DCE6-8BBE-7C74-F3488F702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83933-E12C-CE13-CA91-A985CDDF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отсутствия коллективных договоров и соглашений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3C04F-BF26-1DF1-9479-940AAD08D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16832"/>
            <a:ext cx="8280920" cy="1800200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Невыполнение уставных обязанностей органами малочисленной первичной профсоюзной организации</a:t>
            </a:r>
          </a:p>
          <a:p>
            <a:pPr algn="just"/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Несоблюдение сроко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проведения коллективно–договорной кампании 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органами профсоюзной организации</a:t>
            </a:r>
          </a:p>
          <a:p>
            <a:pPr algn="just"/>
            <a:r>
              <a:rPr lang="ru-RU" sz="20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Затягивание процесса со стороны социального п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артнера</a:t>
            </a:r>
            <a:endParaRPr lang="ru-RU" sz="2000" dirty="0">
              <a:solidFill>
                <a:srgbClr val="3636A8"/>
              </a:solidFill>
              <a:effectLst/>
              <a:highlight>
                <a:srgbClr val="FFFFCC"/>
              </a:highlight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0999E3-94D9-B385-6C4B-DF9E3800D128}"/>
              </a:ext>
            </a:extLst>
          </p:cNvPr>
          <p:cNvSpPr txBox="1"/>
          <p:nvPr/>
        </p:nvSpPr>
        <p:spPr>
          <a:xfrm>
            <a:off x="683568" y="3893060"/>
            <a:ext cx="8136904" cy="2308324"/>
          </a:xfrm>
          <a:prstGeom prst="rect">
            <a:avLst/>
          </a:prstGeom>
          <a:gradFill>
            <a:gsLst>
              <a:gs pos="0">
                <a:srgbClr val="CCCCFF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just"/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ТК РФ Статья 36. Ведение коллективных переговоров</a:t>
            </a:r>
          </a:p>
          <a:p>
            <a:pPr algn="just"/>
            <a:r>
              <a:rPr lang="ru-RU" dirty="0">
                <a:solidFill>
                  <a:srgbClr val="3636A8"/>
                </a:solidFill>
                <a:latin typeface="Arial Narrow" panose="020B0606020202030204" pitchFamily="34" charset="0"/>
              </a:rPr>
              <a:t>Представители стороны, получившие предложение в письменной форме о начале коллективных переговоров, </a:t>
            </a:r>
            <a:r>
              <a:rPr lang="ru-RU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обязаны вступить в переговоры в течение семи календарных дней</a:t>
            </a:r>
            <a:r>
              <a:rPr lang="ru-RU" dirty="0">
                <a:solidFill>
                  <a:srgbClr val="3636A8"/>
                </a:solidFill>
                <a:latin typeface="Arial Narrow" panose="020B0606020202030204" pitchFamily="34" charset="0"/>
              </a:rPr>
              <a:t> со дня получения указанного предложения, направив инициатору проведения коллективных переговоров ответ с указанием представителей от своей стороны для участия в работе комиссии по ведению коллективных переговоров и их полномочий. Днем начала коллективных переговоров является день, следующий за днем получения инициатором проведения коллективных переговоров указанного ответа.</a:t>
            </a:r>
          </a:p>
        </p:txBody>
      </p:sp>
    </p:spTree>
    <p:extLst>
      <p:ext uri="{BB962C8B-B14F-4D97-AF65-F5344CB8AC3E}">
        <p14:creationId xmlns:p14="http://schemas.microsoft.com/office/powerpoint/2010/main" val="743192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477F3-1BB6-FB1F-55B8-3B0ED369D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10871-A7EB-DE72-3C70-98CF0D8B2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 anchor="ctr"/>
          <a:lstStyle/>
          <a:p>
            <a: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ru-RU" sz="28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Статья 37. Порядок ведения коллективных переговоров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2350C-E0D0-A593-EA67-EF17C99CF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Первичная профсоюзная организация, 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объединяющая более половины работников организации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, индивидуального предпринимателя, имеет право по решению своего выборного органа направить работодателю (его представителю) предложение о начале коллективных переговоров от имени всех работников </a:t>
            </a:r>
            <a:r>
              <a:rPr lang="ru-RU" sz="2000" b="1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без предварительного создания единого представительного органа.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Первичная профсоюзная организация, 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единый представительный орган либо иной представитель (представительный орган) работников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, наделенные правом выступить с инициативой проведения коллективных переговоров,  обязаны одновременно с направлением работодателю (его представителю) предложения о начале указанных коллективных переговоров известить об этом все иные первичные профсоюзные организации, объединяющие работников данного работодателя, и в течение последующих пяти рабочих </a:t>
            </a:r>
            <a:r>
              <a:rPr lang="ru-RU" sz="20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дней создать с их согласия единый представительный орган либо включить их представителей в состав имеющегося единого представительного органа.</a:t>
            </a:r>
            <a:endParaRPr lang="ru-RU" sz="2000" dirty="0">
              <a:solidFill>
                <a:srgbClr val="3636A8"/>
              </a:solidFill>
              <a:highlight>
                <a:srgbClr val="FFFFCC"/>
              </a:highlight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84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BC3A8-6043-B775-63CF-A07BB3B9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Правовые функции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коллективного договора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E416CB-79C3-82AE-27AB-1070CC899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916833"/>
            <a:ext cx="8229600" cy="374441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повышение уровня трудовых прав и гарантий для работников по сравнению с теми, что установлены в законах, иных нормативных правовых актах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первичное правовое регулирование, которое необходимо, когда законами, иными нормативными правовыми актами установлено, что те или иные вопросы социально-трудовых отношений являются сферой регулирования коллективного договора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восполнение пробелов в праве</a:t>
            </a:r>
          </a:p>
        </p:txBody>
      </p:sp>
    </p:spTree>
    <p:extLst>
      <p:ext uri="{BB962C8B-B14F-4D97-AF65-F5344CB8AC3E}">
        <p14:creationId xmlns:p14="http://schemas.microsoft.com/office/powerpoint/2010/main" val="3748128610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16631</TotalTime>
  <Words>1009</Words>
  <Application>Microsoft Office PowerPoint</Application>
  <PresentationFormat>Экран (4:3)</PresentationFormat>
  <Paragraphs>75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Aharoni</vt:lpstr>
      <vt:lpstr>Arial</vt:lpstr>
      <vt:lpstr>Arial Narrow</vt:lpstr>
      <vt:lpstr>Calibri</vt:lpstr>
      <vt:lpstr>Cambria Math</vt:lpstr>
      <vt:lpstr>Times New Roman</vt:lpstr>
      <vt:lpstr>Wingdings</vt:lpstr>
      <vt:lpstr>Специальное оформление</vt:lpstr>
      <vt:lpstr>1_Специальное оформление</vt:lpstr>
      <vt:lpstr>Свердловская областная организация Профессионального союза работников народного образования и науки Российской Федерации</vt:lpstr>
      <vt:lpstr>Федеральный закон от 29.12.2012 N 273-ФЗ «Об образовании в Российской Федерации»</vt:lpstr>
      <vt:lpstr>ТК РФ Статья 23. Понятие социального партнерства в сфере труда</vt:lpstr>
      <vt:lpstr>«Трудовой кодекс Российской Федерации» от 30.12.2001 N 197-ФЗ</vt:lpstr>
      <vt:lpstr>Устав Профсоюза</vt:lpstr>
      <vt:lpstr>Об итогах работы по коллективно-договорному регулированию в 2025 году</vt:lpstr>
      <vt:lpstr>Причины отсутствия коллективных договоров и соглашений</vt:lpstr>
      <vt:lpstr> Статья 37. Порядок ведения коллективных переговоров </vt:lpstr>
      <vt:lpstr>Правовые функции коллективного договора</vt:lpstr>
      <vt:lpstr>Согласование проектов нормативных актов или учет мнения (ст. 372 ТК РФ)?</vt:lpstr>
      <vt:lpstr>Значение коллективного договора для первичной профсоюзной организации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1001</cp:revision>
  <dcterms:created xsi:type="dcterms:W3CDTF">2012-07-09T18:19:04Z</dcterms:created>
  <dcterms:modified xsi:type="dcterms:W3CDTF">2026-05-29T10:42:11Z</dcterms:modified>
</cp:coreProperties>
</file>