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heme/themeOverride1.xml" ContentType="application/vnd.openxmlformats-officedocument.themeOverr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26"/>
  </p:notesMasterIdLst>
  <p:handoutMasterIdLst>
    <p:handoutMasterId r:id="rId127"/>
  </p:handoutMasterIdLst>
  <p:sldIdLst>
    <p:sldId id="257" r:id="rId2"/>
    <p:sldId id="272" r:id="rId3"/>
    <p:sldId id="497" r:id="rId4"/>
    <p:sldId id="566" r:id="rId5"/>
    <p:sldId id="718" r:id="rId6"/>
    <p:sldId id="638" r:id="rId7"/>
    <p:sldId id="712" r:id="rId8"/>
    <p:sldId id="376" r:id="rId9"/>
    <p:sldId id="425" r:id="rId10"/>
    <p:sldId id="670" r:id="rId11"/>
    <p:sldId id="673" r:id="rId12"/>
    <p:sldId id="704" r:id="rId13"/>
    <p:sldId id="495" r:id="rId14"/>
    <p:sldId id="660" r:id="rId15"/>
    <p:sldId id="659" r:id="rId16"/>
    <p:sldId id="640" r:id="rId17"/>
    <p:sldId id="721" r:id="rId18"/>
    <p:sldId id="461" r:id="rId19"/>
    <p:sldId id="668" r:id="rId20"/>
    <p:sldId id="706" r:id="rId21"/>
    <p:sldId id="710" r:id="rId22"/>
    <p:sldId id="658" r:id="rId23"/>
    <p:sldId id="720" r:id="rId24"/>
    <p:sldId id="323" r:id="rId25"/>
    <p:sldId id="355" r:id="rId26"/>
    <p:sldId id="439" r:id="rId27"/>
    <p:sldId id="719" r:id="rId28"/>
    <p:sldId id="674" r:id="rId29"/>
    <p:sldId id="711" r:id="rId30"/>
    <p:sldId id="675" r:id="rId31"/>
    <p:sldId id="381" r:id="rId32"/>
    <p:sldId id="327" r:id="rId33"/>
    <p:sldId id="608" r:id="rId34"/>
    <p:sldId id="467" r:id="rId35"/>
    <p:sldId id="450" r:id="rId36"/>
    <p:sldId id="325" r:id="rId37"/>
    <p:sldId id="671" r:id="rId38"/>
    <p:sldId id="672" r:id="rId39"/>
    <p:sldId id="472" r:id="rId40"/>
    <p:sldId id="669" r:id="rId41"/>
    <p:sldId id="369" r:id="rId42"/>
    <p:sldId id="707" r:id="rId43"/>
    <p:sldId id="509" r:id="rId44"/>
    <p:sldId id="684" r:id="rId45"/>
    <p:sldId id="649" r:id="rId46"/>
    <p:sldId id="685" r:id="rId47"/>
    <p:sldId id="324" r:id="rId48"/>
    <p:sldId id="278" r:id="rId49"/>
    <p:sldId id="460" r:id="rId50"/>
    <p:sldId id="464" r:id="rId51"/>
    <p:sldId id="648" r:id="rId52"/>
    <p:sldId id="610" r:id="rId53"/>
    <p:sldId id="617" r:id="rId54"/>
    <p:sldId id="645" r:id="rId55"/>
    <p:sldId id="661" r:id="rId56"/>
    <p:sldId id="664" r:id="rId57"/>
    <p:sldId id="665" r:id="rId58"/>
    <p:sldId id="666" r:id="rId59"/>
    <p:sldId id="667" r:id="rId60"/>
    <p:sldId id="681" r:id="rId61"/>
    <p:sldId id="683" r:id="rId62"/>
    <p:sldId id="708" r:id="rId63"/>
    <p:sldId id="709" r:id="rId64"/>
    <p:sldId id="716" r:id="rId65"/>
    <p:sldId id="722" r:id="rId66"/>
    <p:sldId id="523" r:id="rId67"/>
    <p:sldId id="332" r:id="rId68"/>
    <p:sldId id="702" r:id="rId69"/>
    <p:sldId id="713" r:id="rId70"/>
    <p:sldId id="677" r:id="rId71"/>
    <p:sldId id="650" r:id="rId72"/>
    <p:sldId id="688" r:id="rId73"/>
    <p:sldId id="651" r:id="rId74"/>
    <p:sldId id="654" r:id="rId75"/>
    <p:sldId id="652" r:id="rId76"/>
    <p:sldId id="653" r:id="rId77"/>
    <p:sldId id="680" r:id="rId78"/>
    <p:sldId id="643" r:id="rId79"/>
    <p:sldId id="644" r:id="rId80"/>
    <p:sldId id="639" r:id="rId81"/>
    <p:sldId id="637" r:id="rId82"/>
    <p:sldId id="628" r:id="rId83"/>
    <p:sldId id="618" r:id="rId84"/>
    <p:sldId id="696" r:id="rId85"/>
    <p:sldId id="633" r:id="rId86"/>
    <p:sldId id="634" r:id="rId87"/>
    <p:sldId id="619" r:id="rId88"/>
    <p:sldId id="620" r:id="rId89"/>
    <p:sldId id="583" r:id="rId90"/>
    <p:sldId id="606" r:id="rId91"/>
    <p:sldId id="600" r:id="rId92"/>
    <p:sldId id="581" r:id="rId93"/>
    <p:sldId id="569" r:id="rId94"/>
    <p:sldId id="572" r:id="rId95"/>
    <p:sldId id="693" r:id="rId96"/>
    <p:sldId id="480" r:id="rId97"/>
    <p:sldId id="512" r:id="rId98"/>
    <p:sldId id="614" r:id="rId99"/>
    <p:sldId id="615" r:id="rId100"/>
    <p:sldId id="630" r:id="rId101"/>
    <p:sldId id="452" r:id="rId102"/>
    <p:sldId id="454" r:id="rId103"/>
    <p:sldId id="456" r:id="rId104"/>
    <p:sldId id="345" r:id="rId105"/>
    <p:sldId id="407" r:id="rId106"/>
    <p:sldId id="475" r:id="rId107"/>
    <p:sldId id="411" r:id="rId108"/>
    <p:sldId id="416" r:id="rId109"/>
    <p:sldId id="346" r:id="rId110"/>
    <p:sldId id="382" r:id="rId111"/>
    <p:sldId id="400" r:id="rId112"/>
    <p:sldId id="466" r:id="rId113"/>
    <p:sldId id="438" r:id="rId114"/>
    <p:sldId id="513" r:id="rId115"/>
    <p:sldId id="489" r:id="rId116"/>
    <p:sldId id="441" r:id="rId117"/>
    <p:sldId id="474" r:id="rId118"/>
    <p:sldId id="491" r:id="rId119"/>
    <p:sldId id="589" r:id="rId120"/>
    <p:sldId id="590" r:id="rId121"/>
    <p:sldId id="592" r:id="rId122"/>
    <p:sldId id="594" r:id="rId123"/>
    <p:sldId id="616" r:id="rId124"/>
    <p:sldId id="636" r:id="rId125"/>
  </p:sldIdLst>
  <p:sldSz cx="12192000" cy="6858000"/>
  <p:notesSz cx="6858000" cy="9144000"/>
  <p:defaultTextStyle>
    <a:defPPr rtl="0">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4B1156A-380E-4F78-BDF5-A606A8083BF9}"/>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696" autoAdjust="0"/>
    <p:restoredTop sz="93529" autoAdjust="0"/>
  </p:normalViewPr>
  <p:slideViewPr>
    <p:cSldViewPr snapToGrid="0">
      <p:cViewPr varScale="1">
        <p:scale>
          <a:sx n="110" d="100"/>
          <a:sy n="110" d="100"/>
        </p:scale>
        <p:origin x="684" y="11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5" d="100"/>
          <a:sy n="85" d="100"/>
        </p:scale>
        <p:origin x="3054" y="10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handoutMaster" Target="handoutMasters/handout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ru-RU" dirty="0"/>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5BD5BFF2-36B0-40CE-983F-64CA5BF905E6}" type="datetime1">
              <a:rPr lang="ru-RU" smtClean="0"/>
              <a:t>15.09.2025</a:t>
            </a:fld>
            <a:endParaRPr lang="ru-RU" dirty="0"/>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ru-RU" dirty="0"/>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4A4F617-7A30-41D4-AB86-5D833C98E18B}" type="slidenum">
              <a:rPr lang="ru-RU" smtClean="0"/>
              <a:t>‹#›</a:t>
            </a:fld>
            <a:endParaRPr lang="ru-RU" dirty="0"/>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ru-RU" dirty="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6B74801A-CACC-46E2-B8AA-437C9E8A750C}" type="datetime1">
              <a:rPr lang="ru-RU" smtClean="0"/>
              <a:t>15.09.2025</a:t>
            </a:fld>
            <a:endParaRPr lang="ru-RU" dirty="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ru-RU" dirty="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ru-RU" dirty="0" smtClean="0"/>
              <a:t>Щелкните, чтобы изменить стили текста образца слайда</a:t>
            </a:r>
          </a:p>
          <a:p>
            <a:pPr lvl="1" rtl="0"/>
            <a:r>
              <a:rPr lang="ru-RU" dirty="0" smtClean="0"/>
              <a:t>Второй уровень</a:t>
            </a:r>
          </a:p>
          <a:p>
            <a:pPr lvl="2" rtl="0"/>
            <a:r>
              <a:rPr lang="ru-RU" dirty="0" smtClean="0"/>
              <a:t>Третий уровень</a:t>
            </a:r>
          </a:p>
          <a:p>
            <a:pPr lvl="3" rtl="0"/>
            <a:r>
              <a:rPr lang="ru-RU" dirty="0" smtClean="0"/>
              <a:t>Четвертый уровень</a:t>
            </a:r>
          </a:p>
          <a:p>
            <a:pPr lvl="4" rtl="0"/>
            <a:r>
              <a:rPr lang="ru-RU" dirty="0" smtClean="0"/>
              <a:t>Пятый уровень</a:t>
            </a:r>
            <a:endParaRPr lang="ru-RU" dirty="0"/>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ru-RU" dirty="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1B9A179D-2D27-49E2-B022-8EDDA2EFE682}" type="slidenum">
              <a:rPr lang="ru-RU" smtClean="0"/>
              <a:t>‹#›</a:t>
            </a:fld>
            <a:endParaRPr lang="ru-RU" dirty="0"/>
          </a:p>
        </p:txBody>
      </p:sp>
    </p:spTree>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r>
              <a:rPr lang="ru-RU" sz="1200" i="1" dirty="0" smtClean="0">
                <a:latin typeface="Arial" panose="020B0604020202020204" pitchFamily="34" charset="0"/>
                <a:cs typeface="Arial" panose="020B0604020202020204" pitchFamily="34" charset="0"/>
              </a:rPr>
              <a:t>Чтобы изменить изображение на этом слайде, выберите рисунок и удалите его. Затем нажмите значок «Рисунки» в заполнителе, чтобы вставить изображение.</a:t>
            </a:r>
          </a:p>
          <a:p>
            <a:pPr rtl="0"/>
            <a:endParaRPr lang="ru-RU" dirty="0"/>
          </a:p>
        </p:txBody>
      </p:sp>
      <p:sp>
        <p:nvSpPr>
          <p:cNvPr id="4" name="Номер слайда 3"/>
          <p:cNvSpPr>
            <a:spLocks noGrp="1"/>
          </p:cNvSpPr>
          <p:nvPr>
            <p:ph type="sldNum" sz="quarter" idx="10"/>
          </p:nvPr>
        </p:nvSpPr>
        <p:spPr/>
        <p:txBody>
          <a:bodyPr rtlCol="0"/>
          <a:lstStyle/>
          <a:p>
            <a:pPr rtl="0"/>
            <a:fld id="{1B9A179D-2D27-49E2-B022-8EDDA2EFE682}" type="slidenum">
              <a:rPr lang="ru-RU" smtClean="0"/>
              <a:t>1</a:t>
            </a:fld>
            <a:endParaRPr lang="ru-RU"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10</a:t>
            </a:fld>
            <a:endParaRPr lang="ru-RU" dirty="0"/>
          </a:p>
        </p:txBody>
      </p:sp>
    </p:spTree>
    <p:extLst>
      <p:ext uri="{BB962C8B-B14F-4D97-AF65-F5344CB8AC3E}">
        <p14:creationId xmlns:p14="http://schemas.microsoft.com/office/powerpoint/2010/main" val="3316024604"/>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100</a:t>
            </a:fld>
            <a:endParaRPr lang="ru-RU" dirty="0"/>
          </a:p>
        </p:txBody>
      </p:sp>
    </p:spTree>
    <p:extLst>
      <p:ext uri="{BB962C8B-B14F-4D97-AF65-F5344CB8AC3E}">
        <p14:creationId xmlns:p14="http://schemas.microsoft.com/office/powerpoint/2010/main" val="340774501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101</a:t>
            </a:fld>
            <a:endParaRPr lang="ru-RU" dirty="0"/>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102</a:t>
            </a:fld>
            <a:endParaRPr lang="ru-RU" dirty="0"/>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103</a:t>
            </a:fld>
            <a:endParaRPr lang="ru-RU" dirty="0"/>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104</a:t>
            </a:fld>
            <a:endParaRPr lang="ru-RU" dirty="0"/>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105</a:t>
            </a:fld>
            <a:endParaRPr lang="ru-RU" dirty="0"/>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106</a:t>
            </a:fld>
            <a:endParaRPr lang="ru-RU" dirty="0"/>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107</a:t>
            </a:fld>
            <a:endParaRPr lang="ru-RU" dirty="0"/>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108</a:t>
            </a:fld>
            <a:endParaRPr lang="ru-RU" dirty="0"/>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109</a:t>
            </a:fld>
            <a:endParaRPr lang="ru-RU"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11</a:t>
            </a:fld>
            <a:endParaRPr lang="ru-RU" dirty="0"/>
          </a:p>
        </p:txBody>
      </p:sp>
    </p:spTree>
    <p:extLst>
      <p:ext uri="{BB962C8B-B14F-4D97-AF65-F5344CB8AC3E}">
        <p14:creationId xmlns:p14="http://schemas.microsoft.com/office/powerpoint/2010/main" val="3203543134"/>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110</a:t>
            </a:fld>
            <a:endParaRPr lang="ru-RU" dirty="0"/>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111</a:t>
            </a:fld>
            <a:endParaRPr lang="ru-RU" dirty="0"/>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112</a:t>
            </a:fld>
            <a:endParaRPr lang="ru-RU" dirty="0"/>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113</a:t>
            </a:fld>
            <a:endParaRPr lang="ru-RU" dirty="0"/>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114</a:t>
            </a:fld>
            <a:endParaRPr lang="ru-RU" dirty="0"/>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115</a:t>
            </a:fld>
            <a:endParaRPr lang="ru-RU" dirty="0"/>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116</a:t>
            </a:fld>
            <a:endParaRPr lang="ru-RU" dirty="0"/>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117</a:t>
            </a:fld>
            <a:endParaRPr lang="ru-RU" dirty="0"/>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118</a:t>
            </a:fld>
            <a:endParaRPr lang="ru-RU" dirty="0"/>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119</a:t>
            </a:fld>
            <a:endParaRPr lang="ru-RU"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12</a:t>
            </a:fld>
            <a:endParaRPr lang="ru-RU" dirty="0"/>
          </a:p>
        </p:txBody>
      </p:sp>
    </p:spTree>
    <p:extLst>
      <p:ext uri="{BB962C8B-B14F-4D97-AF65-F5344CB8AC3E}">
        <p14:creationId xmlns:p14="http://schemas.microsoft.com/office/powerpoint/2010/main" val="2723263092"/>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120</a:t>
            </a:fld>
            <a:endParaRPr lang="ru-RU" dirty="0"/>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121</a:t>
            </a:fld>
            <a:endParaRPr lang="ru-RU" dirty="0"/>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122</a:t>
            </a:fld>
            <a:endParaRPr lang="ru-RU" dirty="0"/>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123</a:t>
            </a:fld>
            <a:endParaRPr lang="ru-RU" dirty="0"/>
          </a:p>
        </p:txBody>
      </p:sp>
    </p:spTree>
    <p:extLst>
      <p:ext uri="{BB962C8B-B14F-4D97-AF65-F5344CB8AC3E}">
        <p14:creationId xmlns:p14="http://schemas.microsoft.com/office/powerpoint/2010/main" val="2479133180"/>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124</a:t>
            </a:fld>
            <a:endParaRPr lang="ru-RU" dirty="0"/>
          </a:p>
        </p:txBody>
      </p:sp>
    </p:spTree>
    <p:extLst>
      <p:ext uri="{BB962C8B-B14F-4D97-AF65-F5344CB8AC3E}">
        <p14:creationId xmlns:p14="http://schemas.microsoft.com/office/powerpoint/2010/main" val="33969396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13</a:t>
            </a:fld>
            <a:endParaRPr lang="ru-RU"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14</a:t>
            </a:fld>
            <a:endParaRPr lang="ru-RU" dirty="0"/>
          </a:p>
        </p:txBody>
      </p:sp>
    </p:spTree>
    <p:extLst>
      <p:ext uri="{BB962C8B-B14F-4D97-AF65-F5344CB8AC3E}">
        <p14:creationId xmlns:p14="http://schemas.microsoft.com/office/powerpoint/2010/main" val="11948055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15</a:t>
            </a:fld>
            <a:endParaRPr lang="ru-RU" dirty="0"/>
          </a:p>
        </p:txBody>
      </p:sp>
    </p:spTree>
    <p:extLst>
      <p:ext uri="{BB962C8B-B14F-4D97-AF65-F5344CB8AC3E}">
        <p14:creationId xmlns:p14="http://schemas.microsoft.com/office/powerpoint/2010/main" val="41693446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16</a:t>
            </a:fld>
            <a:endParaRPr lang="ru-RU" dirty="0"/>
          </a:p>
        </p:txBody>
      </p:sp>
    </p:spTree>
    <p:extLst>
      <p:ext uri="{BB962C8B-B14F-4D97-AF65-F5344CB8AC3E}">
        <p14:creationId xmlns:p14="http://schemas.microsoft.com/office/powerpoint/2010/main" val="10038699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17</a:t>
            </a:fld>
            <a:endParaRPr lang="ru-RU" dirty="0"/>
          </a:p>
        </p:txBody>
      </p:sp>
    </p:spTree>
    <p:extLst>
      <p:ext uri="{BB962C8B-B14F-4D97-AF65-F5344CB8AC3E}">
        <p14:creationId xmlns:p14="http://schemas.microsoft.com/office/powerpoint/2010/main" val="33806773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18</a:t>
            </a:fld>
            <a:endParaRPr lang="ru-RU"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19</a:t>
            </a:fld>
            <a:endParaRPr lang="ru-RU" dirty="0"/>
          </a:p>
        </p:txBody>
      </p:sp>
    </p:spTree>
    <p:extLst>
      <p:ext uri="{BB962C8B-B14F-4D97-AF65-F5344CB8AC3E}">
        <p14:creationId xmlns:p14="http://schemas.microsoft.com/office/powerpoint/2010/main" val="13322146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2</a:t>
            </a:fld>
            <a:endParaRPr lang="ru-RU"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20</a:t>
            </a:fld>
            <a:endParaRPr lang="ru-RU" dirty="0"/>
          </a:p>
        </p:txBody>
      </p:sp>
    </p:spTree>
    <p:extLst>
      <p:ext uri="{BB962C8B-B14F-4D97-AF65-F5344CB8AC3E}">
        <p14:creationId xmlns:p14="http://schemas.microsoft.com/office/powerpoint/2010/main" val="28010477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21</a:t>
            </a:fld>
            <a:endParaRPr lang="ru-RU" dirty="0"/>
          </a:p>
        </p:txBody>
      </p:sp>
    </p:spTree>
    <p:extLst>
      <p:ext uri="{BB962C8B-B14F-4D97-AF65-F5344CB8AC3E}">
        <p14:creationId xmlns:p14="http://schemas.microsoft.com/office/powerpoint/2010/main" val="12422213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22</a:t>
            </a:fld>
            <a:endParaRPr lang="ru-RU" dirty="0"/>
          </a:p>
        </p:txBody>
      </p:sp>
    </p:spTree>
    <p:extLst>
      <p:ext uri="{BB962C8B-B14F-4D97-AF65-F5344CB8AC3E}">
        <p14:creationId xmlns:p14="http://schemas.microsoft.com/office/powerpoint/2010/main" val="1903792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23</a:t>
            </a:fld>
            <a:endParaRPr lang="ru-RU" dirty="0"/>
          </a:p>
        </p:txBody>
      </p:sp>
    </p:spTree>
    <p:extLst>
      <p:ext uri="{BB962C8B-B14F-4D97-AF65-F5344CB8AC3E}">
        <p14:creationId xmlns:p14="http://schemas.microsoft.com/office/powerpoint/2010/main" val="11146791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24</a:t>
            </a:fld>
            <a:endParaRPr lang="ru-RU"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25</a:t>
            </a:fld>
            <a:endParaRPr lang="ru-RU"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26</a:t>
            </a:fld>
            <a:endParaRPr lang="ru-RU"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27</a:t>
            </a:fld>
            <a:endParaRPr lang="ru-RU" dirty="0"/>
          </a:p>
        </p:txBody>
      </p:sp>
    </p:spTree>
    <p:extLst>
      <p:ext uri="{BB962C8B-B14F-4D97-AF65-F5344CB8AC3E}">
        <p14:creationId xmlns:p14="http://schemas.microsoft.com/office/powerpoint/2010/main" val="31509882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28</a:t>
            </a:fld>
            <a:endParaRPr lang="ru-RU" dirty="0"/>
          </a:p>
        </p:txBody>
      </p:sp>
    </p:spTree>
    <p:extLst>
      <p:ext uri="{BB962C8B-B14F-4D97-AF65-F5344CB8AC3E}">
        <p14:creationId xmlns:p14="http://schemas.microsoft.com/office/powerpoint/2010/main" val="32746017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29</a:t>
            </a:fld>
            <a:endParaRPr lang="ru-RU" dirty="0"/>
          </a:p>
        </p:txBody>
      </p:sp>
    </p:spTree>
    <p:extLst>
      <p:ext uri="{BB962C8B-B14F-4D97-AF65-F5344CB8AC3E}">
        <p14:creationId xmlns:p14="http://schemas.microsoft.com/office/powerpoint/2010/main" val="19416266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3</a:t>
            </a:fld>
            <a:endParaRPr lang="ru-RU"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30</a:t>
            </a:fld>
            <a:endParaRPr lang="ru-RU" dirty="0"/>
          </a:p>
        </p:txBody>
      </p:sp>
    </p:spTree>
    <p:extLst>
      <p:ext uri="{BB962C8B-B14F-4D97-AF65-F5344CB8AC3E}">
        <p14:creationId xmlns:p14="http://schemas.microsoft.com/office/powerpoint/2010/main" val="40967514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31</a:t>
            </a:fld>
            <a:endParaRPr lang="ru-RU"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32</a:t>
            </a:fld>
            <a:endParaRPr lang="ru-RU"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33</a:t>
            </a:fld>
            <a:endParaRPr lang="ru-RU" dirty="0"/>
          </a:p>
        </p:txBody>
      </p:sp>
    </p:spTree>
    <p:extLst>
      <p:ext uri="{BB962C8B-B14F-4D97-AF65-F5344CB8AC3E}">
        <p14:creationId xmlns:p14="http://schemas.microsoft.com/office/powerpoint/2010/main" val="42261611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34</a:t>
            </a:fld>
            <a:endParaRPr lang="ru-RU"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35</a:t>
            </a:fld>
            <a:endParaRPr lang="ru-RU"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36</a:t>
            </a:fld>
            <a:endParaRPr lang="ru-RU"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37</a:t>
            </a:fld>
            <a:endParaRPr lang="ru-RU" dirty="0"/>
          </a:p>
        </p:txBody>
      </p:sp>
    </p:spTree>
    <p:extLst>
      <p:ext uri="{BB962C8B-B14F-4D97-AF65-F5344CB8AC3E}">
        <p14:creationId xmlns:p14="http://schemas.microsoft.com/office/powerpoint/2010/main" val="78994953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38</a:t>
            </a:fld>
            <a:endParaRPr lang="ru-RU" dirty="0"/>
          </a:p>
        </p:txBody>
      </p:sp>
    </p:spTree>
    <p:extLst>
      <p:ext uri="{BB962C8B-B14F-4D97-AF65-F5344CB8AC3E}">
        <p14:creationId xmlns:p14="http://schemas.microsoft.com/office/powerpoint/2010/main" val="115468025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39</a:t>
            </a:fld>
            <a:endParaRPr lang="ru-RU"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4</a:t>
            </a:fld>
            <a:endParaRPr lang="ru-RU"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40</a:t>
            </a:fld>
            <a:endParaRPr lang="ru-RU" dirty="0"/>
          </a:p>
        </p:txBody>
      </p:sp>
    </p:spTree>
    <p:extLst>
      <p:ext uri="{BB962C8B-B14F-4D97-AF65-F5344CB8AC3E}">
        <p14:creationId xmlns:p14="http://schemas.microsoft.com/office/powerpoint/2010/main" val="315403600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41</a:t>
            </a:fld>
            <a:endParaRPr lang="ru-RU"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42</a:t>
            </a:fld>
            <a:endParaRPr lang="ru-RU" dirty="0"/>
          </a:p>
        </p:txBody>
      </p:sp>
    </p:spTree>
    <p:extLst>
      <p:ext uri="{BB962C8B-B14F-4D97-AF65-F5344CB8AC3E}">
        <p14:creationId xmlns:p14="http://schemas.microsoft.com/office/powerpoint/2010/main" val="363493219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43</a:t>
            </a:fld>
            <a:endParaRPr lang="ru-RU"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44</a:t>
            </a:fld>
            <a:endParaRPr lang="ru-RU" dirty="0"/>
          </a:p>
        </p:txBody>
      </p:sp>
    </p:spTree>
    <p:extLst>
      <p:ext uri="{BB962C8B-B14F-4D97-AF65-F5344CB8AC3E}">
        <p14:creationId xmlns:p14="http://schemas.microsoft.com/office/powerpoint/2010/main" val="255297808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45</a:t>
            </a:fld>
            <a:endParaRPr lang="ru-RU" dirty="0"/>
          </a:p>
        </p:txBody>
      </p:sp>
    </p:spTree>
    <p:extLst>
      <p:ext uri="{BB962C8B-B14F-4D97-AF65-F5344CB8AC3E}">
        <p14:creationId xmlns:p14="http://schemas.microsoft.com/office/powerpoint/2010/main" val="11027768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46</a:t>
            </a:fld>
            <a:endParaRPr lang="ru-RU" dirty="0"/>
          </a:p>
        </p:txBody>
      </p:sp>
    </p:spTree>
    <p:extLst>
      <p:ext uri="{BB962C8B-B14F-4D97-AF65-F5344CB8AC3E}">
        <p14:creationId xmlns:p14="http://schemas.microsoft.com/office/powerpoint/2010/main" val="188626218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47</a:t>
            </a:fld>
            <a:endParaRPr lang="ru-RU"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48</a:t>
            </a:fld>
            <a:endParaRPr lang="ru-RU"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49</a:t>
            </a:fld>
            <a:endParaRPr lang="ru-RU"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5</a:t>
            </a:fld>
            <a:endParaRPr lang="ru-RU" dirty="0"/>
          </a:p>
        </p:txBody>
      </p:sp>
    </p:spTree>
    <p:extLst>
      <p:ext uri="{BB962C8B-B14F-4D97-AF65-F5344CB8AC3E}">
        <p14:creationId xmlns:p14="http://schemas.microsoft.com/office/powerpoint/2010/main" val="104197153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50</a:t>
            </a:fld>
            <a:endParaRPr lang="ru-RU"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51</a:t>
            </a:fld>
            <a:endParaRPr lang="ru-RU" dirty="0"/>
          </a:p>
        </p:txBody>
      </p:sp>
    </p:spTree>
    <p:extLst>
      <p:ext uri="{BB962C8B-B14F-4D97-AF65-F5344CB8AC3E}">
        <p14:creationId xmlns:p14="http://schemas.microsoft.com/office/powerpoint/2010/main" val="234912457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52</a:t>
            </a:fld>
            <a:endParaRPr lang="ru-RU" dirty="0"/>
          </a:p>
        </p:txBody>
      </p:sp>
    </p:spTree>
    <p:extLst>
      <p:ext uri="{BB962C8B-B14F-4D97-AF65-F5344CB8AC3E}">
        <p14:creationId xmlns:p14="http://schemas.microsoft.com/office/powerpoint/2010/main" val="300644280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53</a:t>
            </a:fld>
            <a:endParaRPr lang="ru-RU" dirty="0"/>
          </a:p>
        </p:txBody>
      </p:sp>
    </p:spTree>
    <p:extLst>
      <p:ext uri="{BB962C8B-B14F-4D97-AF65-F5344CB8AC3E}">
        <p14:creationId xmlns:p14="http://schemas.microsoft.com/office/powerpoint/2010/main" val="67386348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54</a:t>
            </a:fld>
            <a:endParaRPr lang="ru-RU" dirty="0"/>
          </a:p>
        </p:txBody>
      </p:sp>
    </p:spTree>
    <p:extLst>
      <p:ext uri="{BB962C8B-B14F-4D97-AF65-F5344CB8AC3E}">
        <p14:creationId xmlns:p14="http://schemas.microsoft.com/office/powerpoint/2010/main" val="312230048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55</a:t>
            </a:fld>
            <a:endParaRPr lang="ru-RU" dirty="0"/>
          </a:p>
        </p:txBody>
      </p:sp>
    </p:spTree>
    <p:extLst>
      <p:ext uri="{BB962C8B-B14F-4D97-AF65-F5344CB8AC3E}">
        <p14:creationId xmlns:p14="http://schemas.microsoft.com/office/powerpoint/2010/main" val="329034410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56</a:t>
            </a:fld>
            <a:endParaRPr lang="ru-RU" dirty="0"/>
          </a:p>
        </p:txBody>
      </p:sp>
    </p:spTree>
    <p:extLst>
      <p:ext uri="{BB962C8B-B14F-4D97-AF65-F5344CB8AC3E}">
        <p14:creationId xmlns:p14="http://schemas.microsoft.com/office/powerpoint/2010/main" val="97923941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57</a:t>
            </a:fld>
            <a:endParaRPr lang="ru-RU" dirty="0"/>
          </a:p>
        </p:txBody>
      </p:sp>
    </p:spTree>
    <p:extLst>
      <p:ext uri="{BB962C8B-B14F-4D97-AF65-F5344CB8AC3E}">
        <p14:creationId xmlns:p14="http://schemas.microsoft.com/office/powerpoint/2010/main" val="216708858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58</a:t>
            </a:fld>
            <a:endParaRPr lang="ru-RU" dirty="0"/>
          </a:p>
        </p:txBody>
      </p:sp>
    </p:spTree>
    <p:extLst>
      <p:ext uri="{BB962C8B-B14F-4D97-AF65-F5344CB8AC3E}">
        <p14:creationId xmlns:p14="http://schemas.microsoft.com/office/powerpoint/2010/main" val="263415793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59</a:t>
            </a:fld>
            <a:endParaRPr lang="ru-RU" dirty="0"/>
          </a:p>
        </p:txBody>
      </p:sp>
    </p:spTree>
    <p:extLst>
      <p:ext uri="{BB962C8B-B14F-4D97-AF65-F5344CB8AC3E}">
        <p14:creationId xmlns:p14="http://schemas.microsoft.com/office/powerpoint/2010/main" val="40914660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6</a:t>
            </a:fld>
            <a:endParaRPr lang="ru-RU" dirty="0"/>
          </a:p>
        </p:txBody>
      </p:sp>
    </p:spTree>
    <p:extLst>
      <p:ext uri="{BB962C8B-B14F-4D97-AF65-F5344CB8AC3E}">
        <p14:creationId xmlns:p14="http://schemas.microsoft.com/office/powerpoint/2010/main" val="114411119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60</a:t>
            </a:fld>
            <a:endParaRPr lang="ru-RU" dirty="0"/>
          </a:p>
        </p:txBody>
      </p:sp>
    </p:spTree>
    <p:extLst>
      <p:ext uri="{BB962C8B-B14F-4D97-AF65-F5344CB8AC3E}">
        <p14:creationId xmlns:p14="http://schemas.microsoft.com/office/powerpoint/2010/main" val="374219606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61</a:t>
            </a:fld>
            <a:endParaRPr lang="ru-RU" dirty="0"/>
          </a:p>
        </p:txBody>
      </p:sp>
    </p:spTree>
    <p:extLst>
      <p:ext uri="{BB962C8B-B14F-4D97-AF65-F5344CB8AC3E}">
        <p14:creationId xmlns:p14="http://schemas.microsoft.com/office/powerpoint/2010/main" val="390279255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62</a:t>
            </a:fld>
            <a:endParaRPr lang="ru-RU" dirty="0"/>
          </a:p>
        </p:txBody>
      </p:sp>
    </p:spTree>
    <p:extLst>
      <p:ext uri="{BB962C8B-B14F-4D97-AF65-F5344CB8AC3E}">
        <p14:creationId xmlns:p14="http://schemas.microsoft.com/office/powerpoint/2010/main" val="285084761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63</a:t>
            </a:fld>
            <a:endParaRPr lang="ru-RU" dirty="0"/>
          </a:p>
        </p:txBody>
      </p:sp>
    </p:spTree>
    <p:extLst>
      <p:ext uri="{BB962C8B-B14F-4D97-AF65-F5344CB8AC3E}">
        <p14:creationId xmlns:p14="http://schemas.microsoft.com/office/powerpoint/2010/main" val="282777915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64</a:t>
            </a:fld>
            <a:endParaRPr lang="ru-RU" dirty="0"/>
          </a:p>
        </p:txBody>
      </p:sp>
    </p:spTree>
    <p:extLst>
      <p:ext uri="{BB962C8B-B14F-4D97-AF65-F5344CB8AC3E}">
        <p14:creationId xmlns:p14="http://schemas.microsoft.com/office/powerpoint/2010/main" val="178104705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65</a:t>
            </a:fld>
            <a:endParaRPr lang="ru-RU" dirty="0"/>
          </a:p>
        </p:txBody>
      </p:sp>
    </p:spTree>
    <p:extLst>
      <p:ext uri="{BB962C8B-B14F-4D97-AF65-F5344CB8AC3E}">
        <p14:creationId xmlns:p14="http://schemas.microsoft.com/office/powerpoint/2010/main" val="161388663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66</a:t>
            </a:fld>
            <a:endParaRPr lang="ru-RU"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67</a:t>
            </a:fld>
            <a:endParaRPr lang="ru-RU"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68</a:t>
            </a:fld>
            <a:endParaRPr lang="ru-RU" dirty="0"/>
          </a:p>
        </p:txBody>
      </p:sp>
    </p:spTree>
    <p:extLst>
      <p:ext uri="{BB962C8B-B14F-4D97-AF65-F5344CB8AC3E}">
        <p14:creationId xmlns:p14="http://schemas.microsoft.com/office/powerpoint/2010/main" val="200119356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69</a:t>
            </a:fld>
            <a:endParaRPr lang="ru-RU" dirty="0"/>
          </a:p>
        </p:txBody>
      </p:sp>
    </p:spTree>
    <p:extLst>
      <p:ext uri="{BB962C8B-B14F-4D97-AF65-F5344CB8AC3E}">
        <p14:creationId xmlns:p14="http://schemas.microsoft.com/office/powerpoint/2010/main" val="18784399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7</a:t>
            </a:fld>
            <a:endParaRPr lang="ru-RU" dirty="0"/>
          </a:p>
        </p:txBody>
      </p:sp>
    </p:spTree>
    <p:extLst>
      <p:ext uri="{BB962C8B-B14F-4D97-AF65-F5344CB8AC3E}">
        <p14:creationId xmlns:p14="http://schemas.microsoft.com/office/powerpoint/2010/main" val="276879388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70</a:t>
            </a:fld>
            <a:endParaRPr lang="ru-RU" dirty="0"/>
          </a:p>
        </p:txBody>
      </p:sp>
    </p:spTree>
    <p:extLst>
      <p:ext uri="{BB962C8B-B14F-4D97-AF65-F5344CB8AC3E}">
        <p14:creationId xmlns:p14="http://schemas.microsoft.com/office/powerpoint/2010/main" val="260039071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71</a:t>
            </a:fld>
            <a:endParaRPr lang="ru-RU" dirty="0"/>
          </a:p>
        </p:txBody>
      </p:sp>
    </p:spTree>
    <p:extLst>
      <p:ext uri="{BB962C8B-B14F-4D97-AF65-F5344CB8AC3E}">
        <p14:creationId xmlns:p14="http://schemas.microsoft.com/office/powerpoint/2010/main" val="237086410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72</a:t>
            </a:fld>
            <a:endParaRPr lang="ru-RU" dirty="0"/>
          </a:p>
        </p:txBody>
      </p:sp>
    </p:spTree>
    <p:extLst>
      <p:ext uri="{BB962C8B-B14F-4D97-AF65-F5344CB8AC3E}">
        <p14:creationId xmlns:p14="http://schemas.microsoft.com/office/powerpoint/2010/main" val="316980525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73</a:t>
            </a:fld>
            <a:endParaRPr lang="ru-RU" dirty="0"/>
          </a:p>
        </p:txBody>
      </p:sp>
    </p:spTree>
    <p:extLst>
      <p:ext uri="{BB962C8B-B14F-4D97-AF65-F5344CB8AC3E}">
        <p14:creationId xmlns:p14="http://schemas.microsoft.com/office/powerpoint/2010/main" val="382148555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74</a:t>
            </a:fld>
            <a:endParaRPr lang="ru-RU" dirty="0"/>
          </a:p>
        </p:txBody>
      </p:sp>
    </p:spTree>
    <p:extLst>
      <p:ext uri="{BB962C8B-B14F-4D97-AF65-F5344CB8AC3E}">
        <p14:creationId xmlns:p14="http://schemas.microsoft.com/office/powerpoint/2010/main" val="75172545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75</a:t>
            </a:fld>
            <a:endParaRPr lang="ru-RU" dirty="0"/>
          </a:p>
        </p:txBody>
      </p:sp>
    </p:spTree>
    <p:extLst>
      <p:ext uri="{BB962C8B-B14F-4D97-AF65-F5344CB8AC3E}">
        <p14:creationId xmlns:p14="http://schemas.microsoft.com/office/powerpoint/2010/main" val="380026889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76</a:t>
            </a:fld>
            <a:endParaRPr lang="ru-RU" dirty="0"/>
          </a:p>
        </p:txBody>
      </p:sp>
    </p:spTree>
    <p:extLst>
      <p:ext uri="{BB962C8B-B14F-4D97-AF65-F5344CB8AC3E}">
        <p14:creationId xmlns:p14="http://schemas.microsoft.com/office/powerpoint/2010/main" val="320386711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77</a:t>
            </a:fld>
            <a:endParaRPr lang="ru-RU" dirty="0"/>
          </a:p>
        </p:txBody>
      </p:sp>
    </p:spTree>
    <p:extLst>
      <p:ext uri="{BB962C8B-B14F-4D97-AF65-F5344CB8AC3E}">
        <p14:creationId xmlns:p14="http://schemas.microsoft.com/office/powerpoint/2010/main" val="414882175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78</a:t>
            </a:fld>
            <a:endParaRPr lang="ru-RU" dirty="0"/>
          </a:p>
        </p:txBody>
      </p:sp>
    </p:spTree>
    <p:extLst>
      <p:ext uri="{BB962C8B-B14F-4D97-AF65-F5344CB8AC3E}">
        <p14:creationId xmlns:p14="http://schemas.microsoft.com/office/powerpoint/2010/main" val="208273589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79</a:t>
            </a:fld>
            <a:endParaRPr lang="ru-RU" dirty="0"/>
          </a:p>
        </p:txBody>
      </p:sp>
    </p:spTree>
    <p:extLst>
      <p:ext uri="{BB962C8B-B14F-4D97-AF65-F5344CB8AC3E}">
        <p14:creationId xmlns:p14="http://schemas.microsoft.com/office/powerpoint/2010/main" val="13303526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8</a:t>
            </a:fld>
            <a:endParaRPr lang="ru-RU" dirty="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80</a:t>
            </a:fld>
            <a:endParaRPr lang="ru-RU" dirty="0"/>
          </a:p>
        </p:txBody>
      </p:sp>
    </p:spTree>
    <p:extLst>
      <p:ext uri="{BB962C8B-B14F-4D97-AF65-F5344CB8AC3E}">
        <p14:creationId xmlns:p14="http://schemas.microsoft.com/office/powerpoint/2010/main" val="278724037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81</a:t>
            </a:fld>
            <a:endParaRPr lang="ru-RU" dirty="0"/>
          </a:p>
        </p:txBody>
      </p:sp>
    </p:spTree>
    <p:extLst>
      <p:ext uri="{BB962C8B-B14F-4D97-AF65-F5344CB8AC3E}">
        <p14:creationId xmlns:p14="http://schemas.microsoft.com/office/powerpoint/2010/main" val="30273891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82</a:t>
            </a:fld>
            <a:endParaRPr lang="ru-RU" dirty="0"/>
          </a:p>
        </p:txBody>
      </p:sp>
    </p:spTree>
    <p:extLst>
      <p:ext uri="{BB962C8B-B14F-4D97-AF65-F5344CB8AC3E}">
        <p14:creationId xmlns:p14="http://schemas.microsoft.com/office/powerpoint/2010/main" val="212886961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83</a:t>
            </a:fld>
            <a:endParaRPr lang="ru-RU" dirty="0"/>
          </a:p>
        </p:txBody>
      </p:sp>
    </p:spTree>
    <p:extLst>
      <p:ext uri="{BB962C8B-B14F-4D97-AF65-F5344CB8AC3E}">
        <p14:creationId xmlns:p14="http://schemas.microsoft.com/office/powerpoint/2010/main" val="280989868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84</a:t>
            </a:fld>
            <a:endParaRPr lang="ru-RU" dirty="0"/>
          </a:p>
        </p:txBody>
      </p:sp>
    </p:spTree>
    <p:extLst>
      <p:ext uri="{BB962C8B-B14F-4D97-AF65-F5344CB8AC3E}">
        <p14:creationId xmlns:p14="http://schemas.microsoft.com/office/powerpoint/2010/main" val="284775123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85</a:t>
            </a:fld>
            <a:endParaRPr lang="ru-RU" dirty="0"/>
          </a:p>
        </p:txBody>
      </p:sp>
    </p:spTree>
    <p:extLst>
      <p:ext uri="{BB962C8B-B14F-4D97-AF65-F5344CB8AC3E}">
        <p14:creationId xmlns:p14="http://schemas.microsoft.com/office/powerpoint/2010/main" val="305867148"/>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86</a:t>
            </a:fld>
            <a:endParaRPr lang="ru-RU" dirty="0"/>
          </a:p>
        </p:txBody>
      </p:sp>
    </p:spTree>
    <p:extLst>
      <p:ext uri="{BB962C8B-B14F-4D97-AF65-F5344CB8AC3E}">
        <p14:creationId xmlns:p14="http://schemas.microsoft.com/office/powerpoint/2010/main" val="79771695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87</a:t>
            </a:fld>
            <a:endParaRPr lang="ru-RU" dirty="0"/>
          </a:p>
        </p:txBody>
      </p:sp>
    </p:spTree>
    <p:extLst>
      <p:ext uri="{BB962C8B-B14F-4D97-AF65-F5344CB8AC3E}">
        <p14:creationId xmlns:p14="http://schemas.microsoft.com/office/powerpoint/2010/main" val="131420623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88</a:t>
            </a:fld>
            <a:endParaRPr lang="ru-RU" dirty="0"/>
          </a:p>
        </p:txBody>
      </p:sp>
    </p:spTree>
    <p:extLst>
      <p:ext uri="{BB962C8B-B14F-4D97-AF65-F5344CB8AC3E}">
        <p14:creationId xmlns:p14="http://schemas.microsoft.com/office/powerpoint/2010/main" val="2201025444"/>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89</a:t>
            </a:fld>
            <a:endParaRPr lang="ru-RU"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9</a:t>
            </a:fld>
            <a:endParaRPr lang="ru-RU" dirty="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90</a:t>
            </a:fld>
            <a:endParaRPr lang="ru-RU" dirty="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91</a:t>
            </a:fld>
            <a:endParaRPr lang="ru-RU" dirty="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92</a:t>
            </a:fld>
            <a:endParaRPr lang="ru-RU" dirty="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93</a:t>
            </a:fld>
            <a:endParaRPr lang="ru-RU" dirty="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94</a:t>
            </a:fld>
            <a:endParaRPr lang="ru-RU" dirty="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95</a:t>
            </a:fld>
            <a:endParaRPr lang="ru-RU" dirty="0"/>
          </a:p>
        </p:txBody>
      </p:sp>
    </p:spTree>
    <p:extLst>
      <p:ext uri="{BB962C8B-B14F-4D97-AF65-F5344CB8AC3E}">
        <p14:creationId xmlns:p14="http://schemas.microsoft.com/office/powerpoint/2010/main" val="48283054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96</a:t>
            </a:fld>
            <a:endParaRPr lang="ru-RU" dirty="0"/>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97</a:t>
            </a:fld>
            <a:endParaRPr lang="ru-RU" dirty="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98</a:t>
            </a:fld>
            <a:endParaRPr lang="ru-RU" dirty="0"/>
          </a:p>
        </p:txBody>
      </p:sp>
    </p:spTree>
    <p:extLst>
      <p:ext uri="{BB962C8B-B14F-4D97-AF65-F5344CB8AC3E}">
        <p14:creationId xmlns:p14="http://schemas.microsoft.com/office/powerpoint/2010/main" val="2023088969"/>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1B9A179D-2D27-49E2-B022-8EDDA2EFE682}" type="slidenum">
              <a:rPr lang="ru-RU" smtClean="0"/>
              <a:t>99</a:t>
            </a:fld>
            <a:endParaRPr lang="ru-RU" dirty="0"/>
          </a:p>
        </p:txBody>
      </p:sp>
    </p:spTree>
    <p:extLst>
      <p:ext uri="{BB962C8B-B14F-4D97-AF65-F5344CB8AC3E}">
        <p14:creationId xmlns:p14="http://schemas.microsoft.com/office/powerpoint/2010/main" val="213555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2" name="Полилиния 11"/>
          <p:cNvSpPr>
            <a:spLocks noChangeArrowheads="1"/>
          </p:cNvSpPr>
          <p:nvPr/>
        </p:nvSpPr>
        <p:spPr bwMode="white">
          <a:xfrm>
            <a:off x="8429022" y="0"/>
            <a:ext cx="3762978" cy="6858000"/>
          </a:xfrm>
          <a:custGeom>
            <a:avLst/>
            <a:gdLst>
              <a:gd name="connsiteX0" fmla="*/ 0 w 3762978"/>
              <a:gd name="connsiteY0" fmla="*/ 0 h 6858000"/>
              <a:gd name="connsiteX1" fmla="*/ 3762978 w 3762978"/>
              <a:gd name="connsiteY1" fmla="*/ 0 h 6858000"/>
              <a:gd name="connsiteX2" fmla="*/ 3762978 w 3762978"/>
              <a:gd name="connsiteY2" fmla="*/ 6858000 h 6858000"/>
              <a:gd name="connsiteX3" fmla="*/ 338667 w 3762978"/>
              <a:gd name="connsiteY3" fmla="*/ 6858000 h 6858000"/>
              <a:gd name="connsiteX4" fmla="*/ 1189567 w 3762978"/>
              <a:gd name="connsiteY4" fmla="*/ 433705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62978" h="6858000">
                <a:moveTo>
                  <a:pt x="0" y="0"/>
                </a:moveTo>
                <a:lnTo>
                  <a:pt x="3762978" y="0"/>
                </a:lnTo>
                <a:lnTo>
                  <a:pt x="3762978" y="6858000"/>
                </a:lnTo>
                <a:lnTo>
                  <a:pt x="338667" y="6858000"/>
                </a:lnTo>
                <a:lnTo>
                  <a:pt x="1189567" y="4337050"/>
                </a:lnTo>
                <a:close/>
              </a:path>
            </a:pathLst>
          </a:custGeom>
          <a:solidFill>
            <a:schemeClr val="tx1"/>
          </a:solidFill>
          <a:ln>
            <a:noFill/>
          </a:ln>
        </p:spPr>
        <p:txBody>
          <a:bodyPr vert="horz" wrap="square" lIns="91440" tIns="45720" rIns="91440" bIns="45720" numCol="1" rtlCol="0" anchor="t" anchorCtr="0" compatLnSpc="1">
            <a:noAutofit/>
          </a:bodyPr>
          <a:lstStyle/>
          <a:p>
            <a:pPr rtl="0"/>
            <a:endParaRPr lang="ru-RU" sz="1800" dirty="0"/>
          </a:p>
        </p:txBody>
      </p:sp>
      <p:sp>
        <p:nvSpPr>
          <p:cNvPr id="7" name="Полилиния 6"/>
          <p:cNvSpPr/>
          <p:nvPr/>
        </p:nvSpPr>
        <p:spPr bwMode="auto">
          <a:xfrm>
            <a:off x="8145385" y="0"/>
            <a:ext cx="1672169" cy="6858000"/>
          </a:xfrm>
          <a:custGeom>
            <a:avLst/>
            <a:gdLst/>
            <a:ahLst/>
            <a:cxnLst/>
            <a:rect l="l" t="t" r="r" b="b"/>
            <a:pathLst>
              <a:path w="1254127" h="6858000">
                <a:moveTo>
                  <a:pt x="0" y="0"/>
                </a:moveTo>
                <a:lnTo>
                  <a:pt x="365127" y="0"/>
                </a:lnTo>
                <a:lnTo>
                  <a:pt x="1254127" y="4337050"/>
                </a:lnTo>
                <a:lnTo>
                  <a:pt x="619127" y="6858000"/>
                </a:lnTo>
                <a:lnTo>
                  <a:pt x="257175" y="6858000"/>
                </a:lnTo>
                <a:lnTo>
                  <a:pt x="892175" y="4337050"/>
                </a:lnTo>
                <a:close/>
              </a:path>
            </a:pathLst>
          </a:custGeom>
          <a:solidFill>
            <a:schemeClr val="accent2"/>
          </a:solidFill>
          <a:ln>
            <a:noFill/>
          </a:ln>
          <a:effectLst/>
        </p:spPr>
        <p:txBody>
          <a:bodyPr vert="horz" wrap="square" lIns="91440" tIns="45720" rIns="91440" bIns="45720" numCol="1" rtlCol="0" anchor="t" anchorCtr="0" compatLnSpc="1"/>
          <a:lstStyle/>
          <a:p>
            <a:pPr lvl="0" rtl="0"/>
            <a:endParaRPr lang="ru-RU" sz="1800" dirty="0"/>
          </a:p>
        </p:txBody>
      </p:sp>
      <p:sp>
        <p:nvSpPr>
          <p:cNvPr id="8" name="Полилиния 7"/>
          <p:cNvSpPr/>
          <p:nvPr/>
        </p:nvSpPr>
        <p:spPr bwMode="auto">
          <a:xfrm>
            <a:off x="7950653" y="0"/>
            <a:ext cx="1528232" cy="6858000"/>
          </a:xfrm>
          <a:custGeom>
            <a:avLst/>
            <a:gdLst/>
            <a:ahLst/>
            <a:cxnLst/>
            <a:rect l="l" t="t" r="r" b="b"/>
            <a:pathLst>
              <a:path w="1146174" h="6858000">
                <a:moveTo>
                  <a:pt x="0" y="0"/>
                </a:moveTo>
                <a:lnTo>
                  <a:pt x="253999" y="0"/>
                </a:lnTo>
                <a:lnTo>
                  <a:pt x="1146174" y="4337050"/>
                </a:lnTo>
                <a:lnTo>
                  <a:pt x="511174" y="6858000"/>
                </a:lnTo>
                <a:lnTo>
                  <a:pt x="254000" y="6858000"/>
                </a:lnTo>
                <a:lnTo>
                  <a:pt x="892175" y="4337050"/>
                </a:lnTo>
                <a:close/>
              </a:path>
            </a:pathLst>
          </a:custGeom>
          <a:solidFill>
            <a:schemeClr val="accent1"/>
          </a:solidFill>
          <a:ln>
            <a:noFill/>
          </a:ln>
          <a:effectLst>
            <a:innerShdw blurRad="177800" dist="50800" dir="10800000">
              <a:prstClr val="black">
                <a:alpha val="50000"/>
              </a:prstClr>
            </a:innerShdw>
          </a:effectLst>
        </p:spPr>
        <p:txBody>
          <a:bodyPr vert="horz" wrap="square" lIns="91440" tIns="45720" rIns="91440" bIns="45720" numCol="1" rtlCol="0" anchor="t" anchorCtr="0" compatLnSpc="1"/>
          <a:lstStyle/>
          <a:p>
            <a:pPr lvl="0" rtl="0"/>
            <a:endParaRPr lang="ru-RU" sz="1800" dirty="0"/>
          </a:p>
        </p:txBody>
      </p:sp>
      <p:sp>
        <p:nvSpPr>
          <p:cNvPr id="2" name="Заголовок 1"/>
          <p:cNvSpPr>
            <a:spLocks noGrp="1"/>
          </p:cNvSpPr>
          <p:nvPr>
            <p:ph type="ctrTitle"/>
          </p:nvPr>
        </p:nvSpPr>
        <p:spPr>
          <a:xfrm>
            <a:off x="1295400" y="1873584"/>
            <a:ext cx="6400800" cy="2560320"/>
          </a:xfrm>
        </p:spPr>
        <p:txBody>
          <a:bodyPr rtlCol="0" anchor="b">
            <a:normAutofit/>
          </a:bodyPr>
          <a:lstStyle>
            <a:lvl1pPr algn="l">
              <a:defRPr sz="4000">
                <a:solidFill>
                  <a:schemeClr val="tx1"/>
                </a:solidFill>
              </a:defRPr>
            </a:lvl1pPr>
          </a:lstStyle>
          <a:p>
            <a:pPr rtl="0"/>
            <a:r>
              <a:rPr lang="ru-RU" smtClean="0"/>
              <a:t>Образец заголовка</a:t>
            </a:r>
            <a:endParaRPr lang="ru-RU" dirty="0"/>
          </a:p>
        </p:txBody>
      </p:sp>
      <p:sp>
        <p:nvSpPr>
          <p:cNvPr id="3" name="Подзаголовок 2"/>
          <p:cNvSpPr>
            <a:spLocks noGrp="1"/>
          </p:cNvSpPr>
          <p:nvPr>
            <p:ph type="subTitle" idx="1"/>
          </p:nvPr>
        </p:nvSpPr>
        <p:spPr>
          <a:xfrm>
            <a:off x="1295400" y="4572000"/>
            <a:ext cx="6400800" cy="1600200"/>
          </a:xfrm>
        </p:spPr>
        <p:txBody>
          <a:bodyPr rtlCol="0"/>
          <a:lstStyle>
            <a:lvl1pPr marL="0" indent="0" algn="l">
              <a:spcBef>
                <a:spcPts val="120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ru-RU" smtClean="0"/>
              <a:t>Образец подзаголовка</a:t>
            </a:r>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1036850"/>
          </a:xfrm>
        </p:spPr>
        <p:txBody>
          <a:bodyPr rtlCol="0" anchor="b"/>
          <a:lstStyle>
            <a:lvl1pPr>
              <a:defRPr sz="3200"/>
            </a:lvl1pPr>
          </a:lstStyle>
          <a:p>
            <a:pPr rtl="0"/>
            <a:r>
              <a:rPr lang="ru-RU" smtClean="0"/>
              <a:t>Образец заголовка</a:t>
            </a:r>
            <a:endParaRPr lang="ru-RU" dirty="0"/>
          </a:p>
        </p:txBody>
      </p:sp>
      <p:sp>
        <p:nvSpPr>
          <p:cNvPr id="3" name="Рисунок 2" descr="Пустой заполнитель, вместо которого можно добавить изображение. Щелкните заполнитель и выберите изображение, которое необходимо добавить"/>
          <p:cNvSpPr>
            <a:spLocks noGrp="1"/>
          </p:cNvSpPr>
          <p:nvPr>
            <p:ph type="pic" idx="1"/>
          </p:nvPr>
        </p:nvSpPr>
        <p:spPr>
          <a:xfrm>
            <a:off x="4724400" y="1828801"/>
            <a:ext cx="6172200" cy="4343400"/>
          </a:xfrm>
        </p:spPr>
        <p:txBody>
          <a:bodyPr tIns="274320" rtlCol="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ru-RU" smtClean="0"/>
              <a:t>Вставка рисунка</a:t>
            </a:r>
            <a:endParaRPr lang="ru-RU" dirty="0"/>
          </a:p>
        </p:txBody>
      </p:sp>
      <p:sp>
        <p:nvSpPr>
          <p:cNvPr id="4" name="Текст 3"/>
          <p:cNvSpPr>
            <a:spLocks noGrp="1"/>
          </p:cNvSpPr>
          <p:nvPr>
            <p:ph type="body" sz="half" idx="2"/>
          </p:nvPr>
        </p:nvSpPr>
        <p:spPr>
          <a:xfrm>
            <a:off x="1295400" y="1828800"/>
            <a:ext cx="3017520" cy="4343400"/>
          </a:xfrm>
        </p:spPr>
        <p:txBody>
          <a:bodyPr rtlCol="0" anchor="ctr">
            <a:normAutofit/>
          </a:bodyPr>
          <a:lstStyle>
            <a:lvl1pPr marL="0" indent="0">
              <a:spcBef>
                <a:spcPts val="1200"/>
              </a:spcBef>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ru-RU" smtClean="0"/>
              <a:t>Образец текста</a:t>
            </a:r>
          </a:p>
        </p:txBody>
      </p:sp>
      <p:sp>
        <p:nvSpPr>
          <p:cNvPr id="6" name="Нижний колонтитул 5"/>
          <p:cNvSpPr>
            <a:spLocks noGrp="1"/>
          </p:cNvSpPr>
          <p:nvPr>
            <p:ph type="ftr" sz="quarter" idx="11"/>
          </p:nvPr>
        </p:nvSpPr>
        <p:spPr/>
        <p:txBody>
          <a:bodyPr rtlCol="0"/>
          <a:lstStyle/>
          <a:p>
            <a:pPr rtl="0"/>
            <a:r>
              <a:rPr lang="ru-RU" dirty="0" smtClean="0"/>
              <a:t>Добавить нижний колонтитул</a:t>
            </a:r>
            <a:endParaRPr lang="ru-RU" dirty="0"/>
          </a:p>
        </p:txBody>
      </p:sp>
      <p:sp>
        <p:nvSpPr>
          <p:cNvPr id="5" name="Дата 4"/>
          <p:cNvSpPr>
            <a:spLocks noGrp="1"/>
          </p:cNvSpPr>
          <p:nvPr>
            <p:ph type="dt" sz="half" idx="10"/>
          </p:nvPr>
        </p:nvSpPr>
        <p:spPr/>
        <p:txBody>
          <a:bodyPr rtlCol="0"/>
          <a:lstStyle/>
          <a:p>
            <a:pPr rtl="0"/>
            <a:fld id="{140575E8-20DE-4252-9577-F47C50C1B37A}" type="datetime1">
              <a:rPr lang="ru-RU" smtClean="0"/>
              <a:t>15.09.2025</a:t>
            </a:fld>
            <a:endParaRPr lang="ru-RU" dirty="0"/>
          </a:p>
        </p:txBody>
      </p:sp>
      <p:sp>
        <p:nvSpPr>
          <p:cNvPr id="7" name="Номер слайда 6"/>
          <p:cNvSpPr>
            <a:spLocks noGrp="1"/>
          </p:cNvSpPr>
          <p:nvPr>
            <p:ph type="sldNum" sz="quarter" idx="12"/>
          </p:nvPr>
        </p:nvSpPr>
        <p:spPr/>
        <p:txBody>
          <a:bodyPr rtlCol="0"/>
          <a:lstStyle/>
          <a:p>
            <a:pPr rtl="0"/>
            <a:fld id="{A7F8E3F6-DE14-48B2-B2BC-6FABA9630FB8}" type="slidenum">
              <a:rPr lang="ru-RU" smtClean="0"/>
              <a:t>‹#›</a:t>
            </a:fld>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Два рисунка с подписями">
    <p:spTree>
      <p:nvGrpSpPr>
        <p:cNvPr id="1" name=""/>
        <p:cNvGrpSpPr/>
        <p:nvPr/>
      </p:nvGrpSpPr>
      <p:grpSpPr>
        <a:xfrm>
          <a:off x="0" y="0"/>
          <a:ext cx="0" cy="0"/>
          <a:chOff x="0" y="0"/>
          <a:chExt cx="0" cy="0"/>
        </a:xfrm>
      </p:grpSpPr>
      <p:sp>
        <p:nvSpPr>
          <p:cNvPr id="9" name="Прямоугольник 8"/>
          <p:cNvSpPr/>
          <p:nvPr/>
        </p:nvSpPr>
        <p:spPr bwMode="invGray">
          <a:xfrm>
            <a:off x="1295400" y="5257800"/>
            <a:ext cx="4572000" cy="914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sp>
        <p:nvSpPr>
          <p:cNvPr id="10" name="Прямоугольник 9"/>
          <p:cNvSpPr/>
          <p:nvPr/>
        </p:nvSpPr>
        <p:spPr bwMode="invGray">
          <a:xfrm>
            <a:off x="6324599" y="5257800"/>
            <a:ext cx="4572000" cy="914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sp>
        <p:nvSpPr>
          <p:cNvPr id="11" name="Прямоугольник 10"/>
          <p:cNvSpPr/>
          <p:nvPr/>
        </p:nvSpPr>
        <p:spPr>
          <a:xfrm>
            <a:off x="1295400" y="5257800"/>
            <a:ext cx="4572000" cy="5486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sz="1800" dirty="0"/>
          </a:p>
        </p:txBody>
      </p:sp>
      <p:sp>
        <p:nvSpPr>
          <p:cNvPr id="12" name="Прямоугольник 11"/>
          <p:cNvSpPr/>
          <p:nvPr/>
        </p:nvSpPr>
        <p:spPr>
          <a:xfrm>
            <a:off x="6324599" y="5257800"/>
            <a:ext cx="4572000" cy="5486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sz="1800" dirty="0"/>
          </a:p>
        </p:txBody>
      </p:sp>
      <p:sp>
        <p:nvSpPr>
          <p:cNvPr id="2" name="Заголовок 1"/>
          <p:cNvSpPr>
            <a:spLocks noGrp="1"/>
          </p:cNvSpPr>
          <p:nvPr>
            <p:ph type="title"/>
          </p:nvPr>
        </p:nvSpPr>
        <p:spPr>
          <a:xfrm>
            <a:off x="1295400" y="255134"/>
            <a:ext cx="9601200" cy="1036850"/>
          </a:xfrm>
        </p:spPr>
        <p:txBody>
          <a:bodyPr rtlCol="0" anchor="b"/>
          <a:lstStyle>
            <a:lvl1pPr>
              <a:defRPr sz="3200"/>
            </a:lvl1pPr>
          </a:lstStyle>
          <a:p>
            <a:pPr rtl="0"/>
            <a:r>
              <a:rPr lang="ru-RU" smtClean="0"/>
              <a:t>Образец заголовка</a:t>
            </a:r>
            <a:endParaRPr lang="ru-RU" dirty="0"/>
          </a:p>
        </p:txBody>
      </p:sp>
      <p:sp>
        <p:nvSpPr>
          <p:cNvPr id="3" name="Рисунок 2" descr="Пустой заполнитель, вместо которого можно добавить изображение. Щелкните заполнитель и выберите изображение, которое необходимо добавить"/>
          <p:cNvSpPr>
            <a:spLocks noGrp="1"/>
          </p:cNvSpPr>
          <p:nvPr>
            <p:ph type="pic" idx="1"/>
          </p:nvPr>
        </p:nvSpPr>
        <p:spPr>
          <a:xfrm>
            <a:off x="1298448" y="1828801"/>
            <a:ext cx="4572000" cy="3428999"/>
          </a:xfrm>
        </p:spPr>
        <p:txBody>
          <a:bodyPr tIns="274320" rtlCol="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ru-RU" smtClean="0"/>
              <a:t>Вставка рисунка</a:t>
            </a:r>
            <a:endParaRPr lang="ru-RU" dirty="0"/>
          </a:p>
        </p:txBody>
      </p:sp>
      <p:sp>
        <p:nvSpPr>
          <p:cNvPr id="4" name="Текст 3"/>
          <p:cNvSpPr>
            <a:spLocks noGrp="1"/>
          </p:cNvSpPr>
          <p:nvPr>
            <p:ph type="body" sz="half" idx="2"/>
          </p:nvPr>
        </p:nvSpPr>
        <p:spPr bwMode="invGray">
          <a:xfrm>
            <a:off x="1371273" y="5333098"/>
            <a:ext cx="4420252" cy="839102"/>
          </a:xfrm>
        </p:spPr>
        <p:txBody>
          <a:bodyPr rtlCol="0" anchor="t">
            <a:normAutofit/>
          </a:bodyPr>
          <a:lstStyle>
            <a:lvl1pPr marL="0" indent="0">
              <a:spcBef>
                <a:spcPts val="0"/>
              </a:spcBef>
              <a:buNone/>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ru-RU" smtClean="0"/>
              <a:t>Образец текста</a:t>
            </a:r>
          </a:p>
        </p:txBody>
      </p:sp>
      <p:sp>
        <p:nvSpPr>
          <p:cNvPr id="8" name="Рисунок 2" descr="Пустой заполнитель, вместо которого можно добавить изображение. Щелкните заполнитель и выберите изображение, которое необходимо добавить"/>
          <p:cNvSpPr>
            <a:spLocks noGrp="1"/>
          </p:cNvSpPr>
          <p:nvPr>
            <p:ph type="pic" idx="13"/>
          </p:nvPr>
        </p:nvSpPr>
        <p:spPr>
          <a:xfrm>
            <a:off x="6324600" y="1828801"/>
            <a:ext cx="4572000" cy="3428999"/>
          </a:xfrm>
        </p:spPr>
        <p:txBody>
          <a:bodyPr tIns="274320" rtlCol="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ru-RU" smtClean="0"/>
              <a:t>Вставка рисунка</a:t>
            </a:r>
            <a:endParaRPr lang="ru-RU" dirty="0"/>
          </a:p>
        </p:txBody>
      </p:sp>
      <p:sp>
        <p:nvSpPr>
          <p:cNvPr id="13" name="Текст 3"/>
          <p:cNvSpPr>
            <a:spLocks noGrp="1"/>
          </p:cNvSpPr>
          <p:nvPr>
            <p:ph type="body" sz="half" idx="14"/>
          </p:nvPr>
        </p:nvSpPr>
        <p:spPr bwMode="invGray">
          <a:xfrm>
            <a:off x="6412954" y="5333098"/>
            <a:ext cx="4420252" cy="839102"/>
          </a:xfrm>
        </p:spPr>
        <p:txBody>
          <a:bodyPr rtlCol="0" anchor="t">
            <a:normAutofit/>
          </a:bodyPr>
          <a:lstStyle>
            <a:lvl1pPr marL="0" indent="0">
              <a:spcBef>
                <a:spcPts val="0"/>
              </a:spcBef>
              <a:buNone/>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ru-RU" smtClean="0"/>
              <a:t>Образец текста</a:t>
            </a:r>
          </a:p>
        </p:txBody>
      </p:sp>
      <p:sp>
        <p:nvSpPr>
          <p:cNvPr id="6" name="Нижний колонтитул 5"/>
          <p:cNvSpPr>
            <a:spLocks noGrp="1"/>
          </p:cNvSpPr>
          <p:nvPr>
            <p:ph type="ftr" sz="quarter" idx="11"/>
          </p:nvPr>
        </p:nvSpPr>
        <p:spPr/>
        <p:txBody>
          <a:bodyPr rtlCol="0"/>
          <a:lstStyle/>
          <a:p>
            <a:pPr rtl="0"/>
            <a:r>
              <a:rPr lang="ru-RU" dirty="0" smtClean="0"/>
              <a:t>Добавить нижний колонтитул</a:t>
            </a:r>
            <a:endParaRPr lang="ru-RU" dirty="0"/>
          </a:p>
        </p:txBody>
      </p:sp>
      <p:sp>
        <p:nvSpPr>
          <p:cNvPr id="5" name="Дата 4"/>
          <p:cNvSpPr>
            <a:spLocks noGrp="1"/>
          </p:cNvSpPr>
          <p:nvPr>
            <p:ph type="dt" sz="half" idx="10"/>
          </p:nvPr>
        </p:nvSpPr>
        <p:spPr/>
        <p:txBody>
          <a:bodyPr rtlCol="0"/>
          <a:lstStyle/>
          <a:p>
            <a:pPr rtl="0"/>
            <a:fld id="{4CBB2D27-AFF1-4B8F-B8A4-E700F781D02D}" type="datetime1">
              <a:rPr lang="ru-RU" smtClean="0"/>
              <a:t>15.09.2025</a:t>
            </a:fld>
            <a:endParaRPr lang="ru-RU" dirty="0"/>
          </a:p>
        </p:txBody>
      </p:sp>
      <p:sp>
        <p:nvSpPr>
          <p:cNvPr id="7" name="Номер слайда 6"/>
          <p:cNvSpPr>
            <a:spLocks noGrp="1"/>
          </p:cNvSpPr>
          <p:nvPr>
            <p:ph type="sldNum" sz="quarter" idx="12"/>
          </p:nvPr>
        </p:nvSpPr>
        <p:spPr/>
        <p:txBody>
          <a:bodyPr rtlCol="0"/>
          <a:lstStyle/>
          <a:p>
            <a:pPr rtl="0"/>
            <a:fld id="{A7F8E3F6-DE14-48B2-B2BC-6FABA9630FB8}" type="slidenum">
              <a:rPr lang="ru-RU" smtClean="0"/>
              <a:t>‹#›</a:t>
            </a:fld>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smtClean="0"/>
              <a:t>Образец заголовка</a:t>
            </a:r>
            <a:endParaRPr lang="ru-RU" dirty="0"/>
          </a:p>
        </p:txBody>
      </p:sp>
      <p:sp>
        <p:nvSpPr>
          <p:cNvPr id="3" name="Вертикальный текст 2"/>
          <p:cNvSpPr>
            <a:spLocks noGrp="1"/>
          </p:cNvSpPr>
          <p:nvPr>
            <p:ph type="body" orient="vert" idx="1"/>
          </p:nvPr>
        </p:nvSpPr>
        <p:spPr/>
        <p:txBody>
          <a:bodyPr vert="eaVert" rtlCol="0"/>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lang="ru-RU" dirty="0"/>
          </a:p>
        </p:txBody>
      </p:sp>
      <p:sp>
        <p:nvSpPr>
          <p:cNvPr id="5" name="Нижний колонтитул 4"/>
          <p:cNvSpPr>
            <a:spLocks noGrp="1"/>
          </p:cNvSpPr>
          <p:nvPr>
            <p:ph type="ftr" sz="quarter" idx="11"/>
          </p:nvPr>
        </p:nvSpPr>
        <p:spPr/>
        <p:txBody>
          <a:bodyPr rtlCol="0"/>
          <a:lstStyle/>
          <a:p>
            <a:pPr rtl="0"/>
            <a:r>
              <a:rPr lang="ru-RU" dirty="0" smtClean="0"/>
              <a:t>Добавить нижний колонтитул</a:t>
            </a:r>
            <a:endParaRPr lang="ru-RU" dirty="0"/>
          </a:p>
        </p:txBody>
      </p:sp>
      <p:sp>
        <p:nvSpPr>
          <p:cNvPr id="4" name="Дата 3"/>
          <p:cNvSpPr>
            <a:spLocks noGrp="1"/>
          </p:cNvSpPr>
          <p:nvPr>
            <p:ph type="dt" sz="half" idx="10"/>
          </p:nvPr>
        </p:nvSpPr>
        <p:spPr/>
        <p:txBody>
          <a:bodyPr rtlCol="0"/>
          <a:lstStyle/>
          <a:p>
            <a:pPr rtl="0"/>
            <a:fld id="{6C80CA05-2CA9-48C2-A2A2-F70EC9B7976F}" type="datetime1">
              <a:rPr lang="ru-RU" smtClean="0"/>
              <a:t>15.09.2025</a:t>
            </a:fld>
            <a:endParaRPr lang="ru-RU" dirty="0"/>
          </a:p>
        </p:txBody>
      </p:sp>
      <p:sp>
        <p:nvSpPr>
          <p:cNvPr id="6" name="Номер слайда 5"/>
          <p:cNvSpPr>
            <a:spLocks noGrp="1"/>
          </p:cNvSpPr>
          <p:nvPr>
            <p:ph type="sldNum" sz="quarter" idx="12"/>
          </p:nvPr>
        </p:nvSpPr>
        <p:spPr/>
        <p:txBody>
          <a:bodyPr rtlCol="0"/>
          <a:lstStyle/>
          <a:p>
            <a:pPr rtl="0"/>
            <a:fld id="{A7F8E3F6-DE14-48B2-B2BC-6FABA9630FB8}" type="slidenum">
              <a:rPr lang="ru-RU" smtClean="0"/>
              <a:t>‹#›</a:t>
            </a:fld>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Прямоугольник 6"/>
          <p:cNvSpPr/>
          <p:nvPr/>
        </p:nvSpPr>
        <p:spPr bwMode="white">
          <a:xfrm rot="5400000">
            <a:off x="7562850" y="2228850"/>
            <a:ext cx="6858000" cy="24003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sp>
        <p:nvSpPr>
          <p:cNvPr id="8" name="Прямоугольник 7"/>
          <p:cNvSpPr/>
          <p:nvPr/>
        </p:nvSpPr>
        <p:spPr>
          <a:xfrm rot="5400000">
            <a:off x="6331230" y="3387909"/>
            <a:ext cx="6858000" cy="82183"/>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sp>
        <p:nvSpPr>
          <p:cNvPr id="9" name="Прямоугольник 8"/>
          <p:cNvSpPr/>
          <p:nvPr/>
        </p:nvSpPr>
        <p:spPr>
          <a:xfrm rot="5400000">
            <a:off x="6251613" y="3387909"/>
            <a:ext cx="6858000" cy="82183"/>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sp>
        <p:nvSpPr>
          <p:cNvPr id="2" name="Вертикальный заголовок 1"/>
          <p:cNvSpPr>
            <a:spLocks noGrp="1"/>
          </p:cNvSpPr>
          <p:nvPr>
            <p:ph type="title" orient="vert"/>
          </p:nvPr>
        </p:nvSpPr>
        <p:spPr>
          <a:xfrm>
            <a:off x="9871318" y="685800"/>
            <a:ext cx="1033272" cy="5486400"/>
          </a:xfrm>
        </p:spPr>
        <p:txBody>
          <a:bodyPr vert="eaVert" rtlCol="0"/>
          <a:lstStyle/>
          <a:p>
            <a:pPr rtl="0"/>
            <a:r>
              <a:rPr lang="ru-RU" smtClean="0"/>
              <a:t>Образец заголовка</a:t>
            </a:r>
            <a:endParaRPr lang="ru-RU" dirty="0"/>
          </a:p>
        </p:txBody>
      </p:sp>
      <p:sp>
        <p:nvSpPr>
          <p:cNvPr id="3" name="Вертикальный текст 2"/>
          <p:cNvSpPr>
            <a:spLocks noGrp="1"/>
          </p:cNvSpPr>
          <p:nvPr>
            <p:ph type="body" orient="vert" idx="1"/>
          </p:nvPr>
        </p:nvSpPr>
        <p:spPr>
          <a:xfrm>
            <a:off x="1295400" y="685800"/>
            <a:ext cx="7976754" cy="5486400"/>
          </a:xfrm>
        </p:spPr>
        <p:txBody>
          <a:bodyPr vert="eaVert" rtlCol="0"/>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lang="ru-RU" dirty="0"/>
          </a:p>
        </p:txBody>
      </p:sp>
      <p:sp>
        <p:nvSpPr>
          <p:cNvPr id="5" name="Нижний колонтитул 4"/>
          <p:cNvSpPr>
            <a:spLocks noGrp="1"/>
          </p:cNvSpPr>
          <p:nvPr>
            <p:ph type="ftr" sz="quarter" idx="11"/>
          </p:nvPr>
        </p:nvSpPr>
        <p:spPr/>
        <p:txBody>
          <a:bodyPr rtlCol="0"/>
          <a:lstStyle/>
          <a:p>
            <a:pPr rtl="0"/>
            <a:r>
              <a:rPr lang="ru-RU" dirty="0" smtClean="0"/>
              <a:t>Добавить нижний колонтитул</a:t>
            </a:r>
            <a:endParaRPr lang="ru-RU" dirty="0"/>
          </a:p>
        </p:txBody>
      </p:sp>
      <p:sp>
        <p:nvSpPr>
          <p:cNvPr id="4" name="Дата 3"/>
          <p:cNvSpPr>
            <a:spLocks noGrp="1"/>
          </p:cNvSpPr>
          <p:nvPr>
            <p:ph type="dt" sz="half" idx="10"/>
          </p:nvPr>
        </p:nvSpPr>
        <p:spPr/>
        <p:txBody>
          <a:bodyPr rtlCol="0"/>
          <a:lstStyle/>
          <a:p>
            <a:pPr rtl="0"/>
            <a:fld id="{B4A58D3D-3011-410D-B5E8-9AA1758E7836}" type="datetime1">
              <a:rPr lang="ru-RU" smtClean="0"/>
              <a:t>15.09.2025</a:t>
            </a:fld>
            <a:endParaRPr lang="ru-RU" dirty="0"/>
          </a:p>
        </p:txBody>
      </p:sp>
      <p:sp>
        <p:nvSpPr>
          <p:cNvPr id="6" name="Номер слайда 5"/>
          <p:cNvSpPr>
            <a:spLocks noGrp="1"/>
          </p:cNvSpPr>
          <p:nvPr>
            <p:ph type="sldNum" sz="quarter" idx="12"/>
          </p:nvPr>
        </p:nvSpPr>
        <p:spPr/>
        <p:txBody>
          <a:bodyPr rtlCol="0"/>
          <a:lstStyle>
            <a:lvl1pPr>
              <a:defRPr>
                <a:solidFill>
                  <a:schemeClr val="bg1"/>
                </a:solidFill>
              </a:defRPr>
            </a:lvl1pPr>
          </a:lstStyle>
          <a:p>
            <a:pPr rtl="0"/>
            <a:fld id="{A7F8E3F6-DE14-48B2-B2BC-6FABA9630FB8}" type="slidenum">
              <a:rPr lang="ru-RU" smtClean="0"/>
              <a:t>‹#›</a:t>
            </a:fld>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smtClean="0"/>
              <a:t>Образец заголовка</a:t>
            </a:r>
            <a:endParaRPr lang="ru-RU" dirty="0"/>
          </a:p>
        </p:txBody>
      </p:sp>
      <p:sp>
        <p:nvSpPr>
          <p:cNvPr id="3" name="Объект 2"/>
          <p:cNvSpPr>
            <a:spLocks noGrp="1"/>
          </p:cNvSpPr>
          <p:nvPr>
            <p:ph idx="1"/>
          </p:nvPr>
        </p:nvSpPr>
        <p:spPr/>
        <p:txBody>
          <a:bodyPr rtlCol="0"/>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lang="ru-RU" dirty="0"/>
          </a:p>
        </p:txBody>
      </p:sp>
      <p:sp>
        <p:nvSpPr>
          <p:cNvPr id="5" name="Нижний колонтитул 4"/>
          <p:cNvSpPr>
            <a:spLocks noGrp="1"/>
          </p:cNvSpPr>
          <p:nvPr>
            <p:ph type="ftr" sz="quarter" idx="11"/>
          </p:nvPr>
        </p:nvSpPr>
        <p:spPr/>
        <p:txBody>
          <a:bodyPr rtlCol="0"/>
          <a:lstStyle/>
          <a:p>
            <a:pPr rtl="0"/>
            <a:r>
              <a:rPr lang="ru-RU" dirty="0" smtClean="0"/>
              <a:t>Добавить нижний колонтитул</a:t>
            </a:r>
            <a:endParaRPr lang="ru-RU" dirty="0"/>
          </a:p>
        </p:txBody>
      </p:sp>
      <p:sp>
        <p:nvSpPr>
          <p:cNvPr id="4" name="Дата 3"/>
          <p:cNvSpPr>
            <a:spLocks noGrp="1"/>
          </p:cNvSpPr>
          <p:nvPr>
            <p:ph type="dt" sz="half" idx="10"/>
          </p:nvPr>
        </p:nvSpPr>
        <p:spPr/>
        <p:txBody>
          <a:bodyPr rtlCol="0"/>
          <a:lstStyle/>
          <a:p>
            <a:pPr rtl="0"/>
            <a:fld id="{FDCF8B90-C5EE-4840-9D92-1C12066C774B}" type="datetime1">
              <a:rPr lang="ru-RU" smtClean="0"/>
              <a:t>15.09.2025</a:t>
            </a:fld>
            <a:endParaRPr lang="ru-RU" dirty="0"/>
          </a:p>
        </p:txBody>
      </p:sp>
      <p:sp>
        <p:nvSpPr>
          <p:cNvPr id="6" name="Номер слайда 5"/>
          <p:cNvSpPr>
            <a:spLocks noGrp="1"/>
          </p:cNvSpPr>
          <p:nvPr>
            <p:ph type="sldNum" sz="quarter" idx="12"/>
          </p:nvPr>
        </p:nvSpPr>
        <p:spPr/>
        <p:txBody>
          <a:bodyPr rtlCol="0"/>
          <a:lstStyle/>
          <a:p>
            <a:pPr rtl="0"/>
            <a:fld id="{A7F8E3F6-DE14-48B2-B2BC-6FABA9630FB8}" type="slidenum">
              <a:rPr lang="ru-RU" smtClean="0"/>
              <a:t>‹#›</a:t>
            </a:fld>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Титульный слайд с рисунком">
    <p:spTree>
      <p:nvGrpSpPr>
        <p:cNvPr id="1" name=""/>
        <p:cNvGrpSpPr/>
        <p:nvPr/>
      </p:nvGrpSpPr>
      <p:grpSpPr>
        <a:xfrm>
          <a:off x="0" y="0"/>
          <a:ext cx="0" cy="0"/>
          <a:chOff x="0" y="0"/>
          <a:chExt cx="0" cy="0"/>
        </a:xfrm>
      </p:grpSpPr>
      <p:sp>
        <p:nvSpPr>
          <p:cNvPr id="10" name="Прямоугольник 5"/>
          <p:cNvSpPr>
            <a:spLocks noChangeArrowheads="1"/>
          </p:cNvSpPr>
          <p:nvPr/>
        </p:nvSpPr>
        <p:spPr bwMode="white">
          <a:xfrm>
            <a:off x="6540503" y="0"/>
            <a:ext cx="5651496" cy="6858000"/>
          </a:xfrm>
          <a:custGeom>
            <a:avLst/>
            <a:gdLst/>
            <a:ahLst/>
            <a:cxnLst/>
            <a:rect l="l" t="t" r="r" b="b"/>
            <a:pathLst>
              <a:path w="4238622" h="6858000">
                <a:moveTo>
                  <a:pt x="0" y="0"/>
                </a:moveTo>
                <a:lnTo>
                  <a:pt x="4086222" y="0"/>
                </a:lnTo>
                <a:lnTo>
                  <a:pt x="4237035" y="0"/>
                </a:lnTo>
                <a:lnTo>
                  <a:pt x="4238622" y="0"/>
                </a:lnTo>
                <a:lnTo>
                  <a:pt x="4238622" y="6858000"/>
                </a:lnTo>
                <a:lnTo>
                  <a:pt x="4237035" y="6858000"/>
                </a:lnTo>
                <a:lnTo>
                  <a:pt x="4086222" y="6858000"/>
                </a:lnTo>
                <a:lnTo>
                  <a:pt x="254000" y="6858000"/>
                </a:lnTo>
                <a:lnTo>
                  <a:pt x="892175" y="4337050"/>
                </a:lnTo>
                <a:close/>
              </a:path>
            </a:pathLst>
          </a:custGeom>
          <a:solidFill>
            <a:schemeClr val="tx1"/>
          </a:solidFill>
          <a:ln>
            <a:noFill/>
          </a:ln>
        </p:spPr>
        <p:txBody>
          <a:bodyPr vert="horz" wrap="square" lIns="91440" tIns="45720" rIns="91440" bIns="45720" numCol="1" rtlCol="0" anchor="t" anchorCtr="0" compatLnSpc="1"/>
          <a:lstStyle/>
          <a:p>
            <a:pPr rtl="0"/>
            <a:endParaRPr lang="ru-RU" sz="1800" dirty="0"/>
          </a:p>
        </p:txBody>
      </p:sp>
      <p:sp>
        <p:nvSpPr>
          <p:cNvPr id="11" name="Полилиния 6"/>
          <p:cNvSpPr/>
          <p:nvPr/>
        </p:nvSpPr>
        <p:spPr bwMode="auto">
          <a:xfrm>
            <a:off x="6256868" y="0"/>
            <a:ext cx="1672169" cy="6858000"/>
          </a:xfrm>
          <a:custGeom>
            <a:avLst/>
            <a:gdLst/>
            <a:ahLst/>
            <a:cxnLst/>
            <a:rect l="l" t="t" r="r" b="b"/>
            <a:pathLst>
              <a:path w="1254127" h="6858000">
                <a:moveTo>
                  <a:pt x="0" y="0"/>
                </a:moveTo>
                <a:lnTo>
                  <a:pt x="365127" y="0"/>
                </a:lnTo>
                <a:lnTo>
                  <a:pt x="1254127" y="4337050"/>
                </a:lnTo>
                <a:lnTo>
                  <a:pt x="619127" y="6858000"/>
                </a:lnTo>
                <a:lnTo>
                  <a:pt x="257175" y="6858000"/>
                </a:lnTo>
                <a:lnTo>
                  <a:pt x="892175" y="4337050"/>
                </a:lnTo>
                <a:close/>
              </a:path>
            </a:pathLst>
          </a:custGeom>
          <a:solidFill>
            <a:schemeClr val="accent2"/>
          </a:solidFill>
          <a:ln>
            <a:noFill/>
          </a:ln>
          <a:effectLst>
            <a:innerShdw blurRad="63500" dist="50800" dir="10800000">
              <a:prstClr val="black">
                <a:alpha val="50000"/>
              </a:prstClr>
            </a:innerShdw>
          </a:effectLst>
        </p:spPr>
        <p:txBody>
          <a:bodyPr vert="horz" wrap="square" lIns="91440" tIns="45720" rIns="91440" bIns="45720" numCol="1" rtlCol="0" anchor="t" anchorCtr="0" compatLnSpc="1"/>
          <a:lstStyle/>
          <a:p>
            <a:pPr lvl="0" rtl="0"/>
            <a:endParaRPr lang="ru-RU" sz="1800" dirty="0"/>
          </a:p>
        </p:txBody>
      </p:sp>
      <p:sp>
        <p:nvSpPr>
          <p:cNvPr id="12" name="Полилиния 7"/>
          <p:cNvSpPr/>
          <p:nvPr/>
        </p:nvSpPr>
        <p:spPr bwMode="auto">
          <a:xfrm>
            <a:off x="6062136" y="0"/>
            <a:ext cx="1528232" cy="6858000"/>
          </a:xfrm>
          <a:custGeom>
            <a:avLst/>
            <a:gdLst/>
            <a:ahLst/>
            <a:cxnLst/>
            <a:rect l="l" t="t" r="r" b="b"/>
            <a:pathLst>
              <a:path w="1146174" h="6858000">
                <a:moveTo>
                  <a:pt x="0" y="0"/>
                </a:moveTo>
                <a:lnTo>
                  <a:pt x="253999" y="0"/>
                </a:lnTo>
                <a:lnTo>
                  <a:pt x="1146174" y="4337050"/>
                </a:lnTo>
                <a:lnTo>
                  <a:pt x="511174" y="6858000"/>
                </a:lnTo>
                <a:lnTo>
                  <a:pt x="254000" y="6858000"/>
                </a:lnTo>
                <a:lnTo>
                  <a:pt x="892175" y="4337050"/>
                </a:lnTo>
                <a:close/>
              </a:path>
            </a:pathLst>
          </a:custGeom>
          <a:solidFill>
            <a:schemeClr val="accent1"/>
          </a:solidFill>
          <a:ln>
            <a:noFill/>
          </a:ln>
          <a:effectLst>
            <a:innerShdw blurRad="177800" dist="50800" dir="10800000">
              <a:prstClr val="black">
                <a:alpha val="50000"/>
              </a:prstClr>
            </a:innerShdw>
          </a:effectLst>
        </p:spPr>
        <p:txBody>
          <a:bodyPr vert="horz" wrap="square" lIns="91440" tIns="45720" rIns="91440" bIns="45720" numCol="1" rtlCol="0" anchor="t" anchorCtr="0" compatLnSpc="1"/>
          <a:lstStyle/>
          <a:p>
            <a:pPr lvl="0" rtl="0"/>
            <a:endParaRPr lang="ru-RU" sz="1800" dirty="0"/>
          </a:p>
        </p:txBody>
      </p:sp>
      <p:sp>
        <p:nvSpPr>
          <p:cNvPr id="2" name="Заголовок 1"/>
          <p:cNvSpPr>
            <a:spLocks noGrp="1"/>
          </p:cNvSpPr>
          <p:nvPr>
            <p:ph type="ctrTitle"/>
          </p:nvPr>
        </p:nvSpPr>
        <p:spPr>
          <a:xfrm>
            <a:off x="1295401" y="1873584"/>
            <a:ext cx="5120640" cy="2560320"/>
          </a:xfrm>
        </p:spPr>
        <p:txBody>
          <a:bodyPr rtlCol="0" anchor="b">
            <a:normAutofit/>
          </a:bodyPr>
          <a:lstStyle>
            <a:lvl1pPr algn="l">
              <a:defRPr sz="4000">
                <a:solidFill>
                  <a:schemeClr val="tx1"/>
                </a:solidFill>
              </a:defRPr>
            </a:lvl1pPr>
          </a:lstStyle>
          <a:p>
            <a:pPr rtl="0"/>
            <a:r>
              <a:rPr lang="ru-RU" smtClean="0"/>
              <a:t>Образец заголовка</a:t>
            </a:r>
            <a:endParaRPr lang="ru-RU" dirty="0"/>
          </a:p>
        </p:txBody>
      </p:sp>
      <p:sp>
        <p:nvSpPr>
          <p:cNvPr id="15" name="Рисунок 14" descr="Пустой заполнитель, вместо которого можно добавить изображение. Щелкните заполнитель и выберите изображение, которое необходимо добавить"/>
          <p:cNvSpPr>
            <a:spLocks noGrp="1"/>
          </p:cNvSpPr>
          <p:nvPr>
            <p:ph type="pic" sz="quarter" idx="10"/>
          </p:nvPr>
        </p:nvSpPr>
        <p:spPr>
          <a:xfrm>
            <a:off x="6743703" y="0"/>
            <a:ext cx="5448297" cy="6858000"/>
          </a:xfrm>
          <a:custGeom>
            <a:avLst/>
            <a:gdLst>
              <a:gd name="connsiteX0" fmla="*/ 0 w 5448297"/>
              <a:gd name="connsiteY0" fmla="*/ 0 h 6858000"/>
              <a:gd name="connsiteX1" fmla="*/ 5448297 w 5448297"/>
              <a:gd name="connsiteY1" fmla="*/ 0 h 6858000"/>
              <a:gd name="connsiteX2" fmla="*/ 5448297 w 5448297"/>
              <a:gd name="connsiteY2" fmla="*/ 6858000 h 6858000"/>
              <a:gd name="connsiteX3" fmla="*/ 338667 w 5448297"/>
              <a:gd name="connsiteY3" fmla="*/ 6858000 h 6858000"/>
              <a:gd name="connsiteX4" fmla="*/ 1185333 w 5448297"/>
              <a:gd name="connsiteY4" fmla="*/ 433705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48297" h="6858000">
                <a:moveTo>
                  <a:pt x="0" y="0"/>
                </a:moveTo>
                <a:lnTo>
                  <a:pt x="5448297" y="0"/>
                </a:lnTo>
                <a:lnTo>
                  <a:pt x="5448297" y="6858000"/>
                </a:lnTo>
                <a:lnTo>
                  <a:pt x="338667" y="6858000"/>
                </a:lnTo>
                <a:lnTo>
                  <a:pt x="1185333" y="4337050"/>
                </a:lnTo>
                <a:close/>
              </a:path>
            </a:pathLst>
          </a:custGeom>
          <a:noFill/>
          <a:ln>
            <a:noFill/>
          </a:ln>
        </p:spPr>
        <p:txBody>
          <a:bodyPr wrap="square" tIns="365760" rtlCol="0">
            <a:noAutofit/>
          </a:bodyPr>
          <a:lstStyle>
            <a:lvl1pPr marL="0" indent="0" algn="ctr">
              <a:buNone/>
              <a:defRPr sz="2800">
                <a:solidFill>
                  <a:schemeClr val="bg1"/>
                </a:solidFill>
              </a:defRPr>
            </a:lvl1pPr>
          </a:lstStyle>
          <a:p>
            <a:pPr rtl="0"/>
            <a:r>
              <a:rPr lang="ru-RU" smtClean="0"/>
              <a:t>Вставка рисунка</a:t>
            </a:r>
            <a:endParaRPr lang="ru-RU" dirty="0"/>
          </a:p>
        </p:txBody>
      </p:sp>
      <p:sp>
        <p:nvSpPr>
          <p:cNvPr id="3" name="Подзаголовок 2"/>
          <p:cNvSpPr>
            <a:spLocks noGrp="1"/>
          </p:cNvSpPr>
          <p:nvPr>
            <p:ph type="subTitle" idx="1"/>
          </p:nvPr>
        </p:nvSpPr>
        <p:spPr>
          <a:xfrm>
            <a:off x="1295401" y="4572000"/>
            <a:ext cx="5120640" cy="1600200"/>
          </a:xfrm>
        </p:spPr>
        <p:txBody>
          <a:bodyPr rtlCol="0"/>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ru-RU" smtClean="0"/>
              <a:t>Образец подзаголовка</a:t>
            </a:r>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5"/>
          <p:cNvSpPr>
            <a:spLocks noChangeArrowheads="1"/>
          </p:cNvSpPr>
          <p:nvPr/>
        </p:nvSpPr>
        <p:spPr bwMode="white">
          <a:xfrm>
            <a:off x="9622368" y="0"/>
            <a:ext cx="2569632" cy="6858000"/>
          </a:xfrm>
          <a:custGeom>
            <a:avLst/>
            <a:gdLst/>
            <a:ahLst/>
            <a:cxnLst/>
            <a:rect l="l" t="t" r="r" b="b"/>
            <a:pathLst>
              <a:path w="1927224" h="6858000">
                <a:moveTo>
                  <a:pt x="0" y="0"/>
                </a:moveTo>
                <a:lnTo>
                  <a:pt x="1927224" y="0"/>
                </a:lnTo>
                <a:lnTo>
                  <a:pt x="1927224" y="6858000"/>
                </a:lnTo>
                <a:lnTo>
                  <a:pt x="254000" y="6858000"/>
                </a:lnTo>
                <a:lnTo>
                  <a:pt x="892175" y="4337050"/>
                </a:lnTo>
                <a:close/>
              </a:path>
            </a:pathLst>
          </a:custGeom>
          <a:solidFill>
            <a:schemeClr val="tx1"/>
          </a:solidFill>
          <a:ln>
            <a:noFill/>
          </a:ln>
        </p:spPr>
        <p:txBody>
          <a:bodyPr vert="horz" wrap="square" lIns="91440" tIns="45720" rIns="91440" bIns="45720" numCol="1" rtlCol="0" anchor="t" anchorCtr="0" compatLnSpc="1"/>
          <a:lstStyle/>
          <a:p>
            <a:pPr rtl="0"/>
            <a:endParaRPr lang="ru-RU" sz="1800" dirty="0"/>
          </a:p>
        </p:txBody>
      </p:sp>
      <p:sp>
        <p:nvSpPr>
          <p:cNvPr id="8" name="Полилиния 6"/>
          <p:cNvSpPr/>
          <p:nvPr/>
        </p:nvSpPr>
        <p:spPr bwMode="auto">
          <a:xfrm>
            <a:off x="9237132" y="0"/>
            <a:ext cx="1672169" cy="6858000"/>
          </a:xfrm>
          <a:custGeom>
            <a:avLst/>
            <a:gdLst/>
            <a:ahLst/>
            <a:cxnLst/>
            <a:rect l="l" t="t" r="r" b="b"/>
            <a:pathLst>
              <a:path w="1254127" h="6858000">
                <a:moveTo>
                  <a:pt x="0" y="0"/>
                </a:moveTo>
                <a:lnTo>
                  <a:pt x="365127" y="0"/>
                </a:lnTo>
                <a:lnTo>
                  <a:pt x="1254127" y="4337050"/>
                </a:lnTo>
                <a:lnTo>
                  <a:pt x="619127" y="6858000"/>
                </a:lnTo>
                <a:lnTo>
                  <a:pt x="257175" y="6858000"/>
                </a:lnTo>
                <a:lnTo>
                  <a:pt x="892175" y="4337050"/>
                </a:lnTo>
                <a:close/>
              </a:path>
            </a:pathLst>
          </a:custGeom>
          <a:solidFill>
            <a:schemeClr val="accent2"/>
          </a:solidFill>
          <a:ln>
            <a:noFill/>
          </a:ln>
          <a:effectLst>
            <a:outerShdw blurRad="101600" dist="50800" algn="l" rotWithShape="0">
              <a:prstClr val="black">
                <a:alpha val="25000"/>
              </a:prstClr>
            </a:outerShdw>
          </a:effectLst>
        </p:spPr>
        <p:txBody>
          <a:bodyPr vert="horz" wrap="square" lIns="91440" tIns="45720" rIns="91440" bIns="45720" numCol="1" rtlCol="0" anchor="t" anchorCtr="0" compatLnSpc="1"/>
          <a:lstStyle/>
          <a:p>
            <a:pPr lvl="0" rtl="0"/>
            <a:endParaRPr lang="ru-RU" sz="1800" dirty="0"/>
          </a:p>
        </p:txBody>
      </p:sp>
      <p:sp>
        <p:nvSpPr>
          <p:cNvPr id="9" name="Полилиния 7"/>
          <p:cNvSpPr/>
          <p:nvPr/>
        </p:nvSpPr>
        <p:spPr bwMode="auto">
          <a:xfrm>
            <a:off x="9173633" y="0"/>
            <a:ext cx="1460499" cy="6858000"/>
          </a:xfrm>
          <a:custGeom>
            <a:avLst/>
            <a:gdLst/>
            <a:ahLst/>
            <a:cxnLst/>
            <a:rect l="l" t="t" r="r" b="b"/>
            <a:pathLst>
              <a:path w="1095374" h="6858000">
                <a:moveTo>
                  <a:pt x="0" y="0"/>
                </a:moveTo>
                <a:lnTo>
                  <a:pt x="203199" y="0"/>
                </a:lnTo>
                <a:lnTo>
                  <a:pt x="1095374" y="4337050"/>
                </a:lnTo>
                <a:lnTo>
                  <a:pt x="460374" y="6858000"/>
                </a:lnTo>
                <a:lnTo>
                  <a:pt x="257175" y="6858000"/>
                </a:lnTo>
                <a:lnTo>
                  <a:pt x="892175" y="4337050"/>
                </a:lnTo>
                <a:close/>
              </a:path>
            </a:pathLst>
          </a:custGeom>
          <a:solidFill>
            <a:schemeClr val="accent1"/>
          </a:solidFill>
          <a:ln>
            <a:noFill/>
          </a:ln>
          <a:effectLst>
            <a:outerShdw blurRad="101600" dist="50800" algn="l" rotWithShape="0">
              <a:prstClr val="black">
                <a:alpha val="25000"/>
              </a:prstClr>
            </a:outerShdw>
          </a:effectLst>
        </p:spPr>
        <p:txBody>
          <a:bodyPr vert="horz" wrap="square" lIns="91440" tIns="45720" rIns="91440" bIns="45720" numCol="1" rtlCol="0" anchor="t" anchorCtr="0" compatLnSpc="1"/>
          <a:lstStyle/>
          <a:p>
            <a:pPr lvl="0" rtl="0"/>
            <a:endParaRPr lang="ru-RU" sz="1800" dirty="0"/>
          </a:p>
        </p:txBody>
      </p:sp>
      <p:sp>
        <p:nvSpPr>
          <p:cNvPr id="10" name="Полилиния 7"/>
          <p:cNvSpPr/>
          <p:nvPr/>
        </p:nvSpPr>
        <p:spPr bwMode="auto">
          <a:xfrm>
            <a:off x="9173633" y="0"/>
            <a:ext cx="1460499" cy="6858000"/>
          </a:xfrm>
          <a:custGeom>
            <a:avLst/>
            <a:gdLst/>
            <a:ahLst/>
            <a:cxnLst/>
            <a:rect l="l" t="t" r="r" b="b"/>
            <a:pathLst>
              <a:path w="1095374" h="6858000">
                <a:moveTo>
                  <a:pt x="0" y="0"/>
                </a:moveTo>
                <a:lnTo>
                  <a:pt x="203199" y="0"/>
                </a:lnTo>
                <a:lnTo>
                  <a:pt x="1095374" y="4337050"/>
                </a:lnTo>
                <a:lnTo>
                  <a:pt x="460374" y="6858000"/>
                </a:lnTo>
                <a:lnTo>
                  <a:pt x="257175" y="6858000"/>
                </a:lnTo>
                <a:lnTo>
                  <a:pt x="892175" y="4337050"/>
                </a:lnTo>
                <a:close/>
              </a:path>
            </a:pathLst>
          </a:custGeom>
          <a:solidFill>
            <a:schemeClr val="accent1"/>
          </a:solidFill>
          <a:ln>
            <a:noFill/>
          </a:ln>
          <a:effectLst>
            <a:innerShdw blurRad="63500" dist="50800" dir="10800000">
              <a:prstClr val="black">
                <a:alpha val="50000"/>
              </a:prstClr>
            </a:innerShdw>
          </a:effectLst>
        </p:spPr>
        <p:txBody>
          <a:bodyPr vert="horz" wrap="square" lIns="91440" tIns="45720" rIns="91440" bIns="45720" numCol="1" rtlCol="0" anchor="t" anchorCtr="0" compatLnSpc="1"/>
          <a:lstStyle/>
          <a:p>
            <a:pPr lvl="0" rtl="0"/>
            <a:endParaRPr lang="ru-RU" sz="1800" dirty="0"/>
          </a:p>
        </p:txBody>
      </p:sp>
      <p:sp>
        <p:nvSpPr>
          <p:cNvPr id="2" name="Заголовок 1"/>
          <p:cNvSpPr>
            <a:spLocks noGrp="1"/>
          </p:cNvSpPr>
          <p:nvPr>
            <p:ph type="title"/>
          </p:nvPr>
        </p:nvSpPr>
        <p:spPr>
          <a:xfrm>
            <a:off x="1295398" y="2914650"/>
            <a:ext cx="8046720" cy="1557338"/>
          </a:xfrm>
        </p:spPr>
        <p:txBody>
          <a:bodyPr rtlCol="0" anchor="b">
            <a:normAutofit/>
          </a:bodyPr>
          <a:lstStyle>
            <a:lvl1pPr>
              <a:defRPr sz="3200">
                <a:solidFill>
                  <a:schemeClr val="tx1"/>
                </a:solidFill>
              </a:defRPr>
            </a:lvl1pPr>
          </a:lstStyle>
          <a:p>
            <a:pPr rtl="0"/>
            <a:r>
              <a:rPr lang="ru-RU" smtClean="0"/>
              <a:t>Образец заголовка</a:t>
            </a:r>
            <a:endParaRPr lang="ru-RU" dirty="0"/>
          </a:p>
        </p:txBody>
      </p:sp>
      <p:sp>
        <p:nvSpPr>
          <p:cNvPr id="3" name="Текст 2"/>
          <p:cNvSpPr>
            <a:spLocks noGrp="1"/>
          </p:cNvSpPr>
          <p:nvPr>
            <p:ph type="body" idx="1"/>
          </p:nvPr>
        </p:nvSpPr>
        <p:spPr>
          <a:xfrm>
            <a:off x="1295398" y="4589463"/>
            <a:ext cx="8046718" cy="1011237"/>
          </a:xfrm>
        </p:spPr>
        <p:txBody>
          <a:bodyPr rtlCol="0"/>
          <a:lstStyle>
            <a:lvl1pPr marL="0" indent="0">
              <a:spcBef>
                <a:spcPts val="1200"/>
              </a:spcBef>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ru-RU" smtClean="0"/>
              <a:t>Образец текста</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smtClean="0"/>
              <a:t>Образец заголовка</a:t>
            </a:r>
            <a:endParaRPr lang="ru-RU" dirty="0"/>
          </a:p>
        </p:txBody>
      </p:sp>
      <p:sp>
        <p:nvSpPr>
          <p:cNvPr id="3" name="Объект 2"/>
          <p:cNvSpPr>
            <a:spLocks noGrp="1"/>
          </p:cNvSpPr>
          <p:nvPr>
            <p:ph sz="half" idx="1"/>
          </p:nvPr>
        </p:nvSpPr>
        <p:spPr>
          <a:xfrm>
            <a:off x="1295400" y="1828800"/>
            <a:ext cx="4572000" cy="4343400"/>
          </a:xfrm>
        </p:spPr>
        <p:txBody>
          <a:bodyPr rtlCol="0"/>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lang="ru-RU" dirty="0"/>
          </a:p>
        </p:txBody>
      </p:sp>
      <p:sp>
        <p:nvSpPr>
          <p:cNvPr id="4" name="Объект 3"/>
          <p:cNvSpPr>
            <a:spLocks noGrp="1"/>
          </p:cNvSpPr>
          <p:nvPr>
            <p:ph sz="half" idx="2"/>
          </p:nvPr>
        </p:nvSpPr>
        <p:spPr>
          <a:xfrm>
            <a:off x="6324600" y="1828799"/>
            <a:ext cx="4572000" cy="4343401"/>
          </a:xfrm>
        </p:spPr>
        <p:txBody>
          <a:bodyPr rtlCol="0"/>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lang="ru-RU" dirty="0"/>
          </a:p>
        </p:txBody>
      </p:sp>
      <p:sp>
        <p:nvSpPr>
          <p:cNvPr id="6" name="Нижний колонтитул 5"/>
          <p:cNvSpPr>
            <a:spLocks noGrp="1"/>
          </p:cNvSpPr>
          <p:nvPr>
            <p:ph type="ftr" sz="quarter" idx="11"/>
          </p:nvPr>
        </p:nvSpPr>
        <p:spPr/>
        <p:txBody>
          <a:bodyPr rtlCol="0"/>
          <a:lstStyle/>
          <a:p>
            <a:pPr rtl="0"/>
            <a:r>
              <a:rPr lang="ru-RU" dirty="0" smtClean="0"/>
              <a:t>Добавить нижний колонтитул</a:t>
            </a:r>
            <a:endParaRPr lang="ru-RU" dirty="0"/>
          </a:p>
        </p:txBody>
      </p:sp>
      <p:sp>
        <p:nvSpPr>
          <p:cNvPr id="5" name="Дата 4"/>
          <p:cNvSpPr>
            <a:spLocks noGrp="1"/>
          </p:cNvSpPr>
          <p:nvPr>
            <p:ph type="dt" sz="half" idx="10"/>
          </p:nvPr>
        </p:nvSpPr>
        <p:spPr/>
        <p:txBody>
          <a:bodyPr rtlCol="0"/>
          <a:lstStyle/>
          <a:p>
            <a:pPr rtl="0"/>
            <a:fld id="{D0B65557-1451-43E1-9AE5-4BF1475D4D1F}" type="datetime1">
              <a:rPr lang="ru-RU" smtClean="0"/>
              <a:t>15.09.2025</a:t>
            </a:fld>
            <a:endParaRPr lang="ru-RU" dirty="0"/>
          </a:p>
        </p:txBody>
      </p:sp>
      <p:sp>
        <p:nvSpPr>
          <p:cNvPr id="7" name="Номер слайда 6"/>
          <p:cNvSpPr>
            <a:spLocks noGrp="1"/>
          </p:cNvSpPr>
          <p:nvPr>
            <p:ph type="sldNum" sz="quarter" idx="12"/>
          </p:nvPr>
        </p:nvSpPr>
        <p:spPr/>
        <p:txBody>
          <a:bodyPr rtlCol="0"/>
          <a:lstStyle/>
          <a:p>
            <a:pPr rtl="0"/>
            <a:fld id="{A7F8E3F6-DE14-48B2-B2BC-6FABA9630FB8}" type="slidenum">
              <a:rPr lang="ru-RU" smtClean="0"/>
              <a:t>‹#›</a:t>
            </a:fld>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1036850"/>
          </a:xfrm>
        </p:spPr>
        <p:txBody>
          <a:bodyPr rtlCol="0"/>
          <a:lstStyle/>
          <a:p>
            <a:pPr rtl="0"/>
            <a:r>
              <a:rPr lang="ru-RU" smtClean="0"/>
              <a:t>Образец заголовка</a:t>
            </a:r>
            <a:endParaRPr lang="ru-RU" dirty="0"/>
          </a:p>
        </p:txBody>
      </p:sp>
      <p:sp>
        <p:nvSpPr>
          <p:cNvPr id="3" name="Текст 2"/>
          <p:cNvSpPr>
            <a:spLocks noGrp="1"/>
          </p:cNvSpPr>
          <p:nvPr>
            <p:ph type="body" idx="1"/>
          </p:nvPr>
        </p:nvSpPr>
        <p:spPr>
          <a:xfrm>
            <a:off x="1295400" y="1828800"/>
            <a:ext cx="4572000" cy="850392"/>
          </a:xfrm>
        </p:spPr>
        <p:txBody>
          <a:bodyPr rtlCol="0" anchor="ctr">
            <a:normAutofit/>
          </a:bodyPr>
          <a:lstStyle>
            <a:lvl1pPr marL="0" indent="0">
              <a:buNone/>
              <a:defRPr sz="26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smtClean="0"/>
              <a:t>Образец текста</a:t>
            </a:r>
          </a:p>
        </p:txBody>
      </p:sp>
      <p:sp>
        <p:nvSpPr>
          <p:cNvPr id="4" name="Объект 3"/>
          <p:cNvSpPr>
            <a:spLocks noGrp="1"/>
          </p:cNvSpPr>
          <p:nvPr>
            <p:ph sz="half" idx="2"/>
          </p:nvPr>
        </p:nvSpPr>
        <p:spPr>
          <a:xfrm>
            <a:off x="1295400" y="2705100"/>
            <a:ext cx="4572000" cy="3467100"/>
          </a:xfrm>
        </p:spPr>
        <p:txBody>
          <a:bodyPr rtlCol="0"/>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lang="ru-RU" dirty="0"/>
          </a:p>
        </p:txBody>
      </p:sp>
      <p:sp>
        <p:nvSpPr>
          <p:cNvPr id="5" name="Текст 4"/>
          <p:cNvSpPr>
            <a:spLocks noGrp="1"/>
          </p:cNvSpPr>
          <p:nvPr>
            <p:ph type="body" sz="quarter" idx="3"/>
          </p:nvPr>
        </p:nvSpPr>
        <p:spPr>
          <a:xfrm>
            <a:off x="6324600" y="1828800"/>
            <a:ext cx="4572000" cy="847725"/>
          </a:xfrm>
        </p:spPr>
        <p:txBody>
          <a:bodyPr rtlCol="0" anchor="ctr">
            <a:normAutofit/>
          </a:bodyPr>
          <a:lstStyle>
            <a:lvl1pPr marL="0" indent="0">
              <a:buNone/>
              <a:defRPr sz="26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smtClean="0"/>
              <a:t>Образец текста</a:t>
            </a:r>
          </a:p>
        </p:txBody>
      </p:sp>
      <p:sp>
        <p:nvSpPr>
          <p:cNvPr id="6" name="Объект 5"/>
          <p:cNvSpPr>
            <a:spLocks noGrp="1"/>
          </p:cNvSpPr>
          <p:nvPr>
            <p:ph sz="quarter" idx="4"/>
          </p:nvPr>
        </p:nvSpPr>
        <p:spPr>
          <a:xfrm>
            <a:off x="6324600" y="2705100"/>
            <a:ext cx="4572000" cy="3467100"/>
          </a:xfrm>
        </p:spPr>
        <p:txBody>
          <a:bodyPr rtlCol="0"/>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lang="ru-RU" dirty="0"/>
          </a:p>
        </p:txBody>
      </p:sp>
      <p:sp>
        <p:nvSpPr>
          <p:cNvPr id="8" name="Нижний колонтитул 7"/>
          <p:cNvSpPr>
            <a:spLocks noGrp="1"/>
          </p:cNvSpPr>
          <p:nvPr>
            <p:ph type="ftr" sz="quarter" idx="11"/>
          </p:nvPr>
        </p:nvSpPr>
        <p:spPr/>
        <p:txBody>
          <a:bodyPr rtlCol="0"/>
          <a:lstStyle/>
          <a:p>
            <a:pPr rtl="0"/>
            <a:r>
              <a:rPr lang="ru-RU" dirty="0" smtClean="0"/>
              <a:t>Добавить нижний колонтитул</a:t>
            </a:r>
            <a:endParaRPr lang="ru-RU" dirty="0"/>
          </a:p>
        </p:txBody>
      </p:sp>
      <p:sp>
        <p:nvSpPr>
          <p:cNvPr id="7" name="Дата 6"/>
          <p:cNvSpPr>
            <a:spLocks noGrp="1"/>
          </p:cNvSpPr>
          <p:nvPr>
            <p:ph type="dt" sz="half" idx="10"/>
          </p:nvPr>
        </p:nvSpPr>
        <p:spPr/>
        <p:txBody>
          <a:bodyPr rtlCol="0"/>
          <a:lstStyle/>
          <a:p>
            <a:pPr rtl="0"/>
            <a:fld id="{62E58E16-40AA-41E4-A4FF-9BEA6A78A973}" type="datetime1">
              <a:rPr lang="ru-RU" smtClean="0"/>
              <a:t>15.09.2025</a:t>
            </a:fld>
            <a:endParaRPr lang="ru-RU" dirty="0"/>
          </a:p>
        </p:txBody>
      </p:sp>
      <p:sp>
        <p:nvSpPr>
          <p:cNvPr id="9" name="Номер слайда 8"/>
          <p:cNvSpPr>
            <a:spLocks noGrp="1"/>
          </p:cNvSpPr>
          <p:nvPr>
            <p:ph type="sldNum" sz="quarter" idx="12"/>
          </p:nvPr>
        </p:nvSpPr>
        <p:spPr/>
        <p:txBody>
          <a:bodyPr rtlCol="0"/>
          <a:lstStyle/>
          <a:p>
            <a:pPr rtl="0"/>
            <a:fld id="{A7F8E3F6-DE14-48B2-B2BC-6FABA9630FB8}" type="slidenum">
              <a:rPr lang="ru-RU" smtClean="0"/>
              <a:t>‹#›</a:t>
            </a:fld>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smtClean="0"/>
              <a:t>Образец заголовка</a:t>
            </a:r>
            <a:endParaRPr lang="ru-RU" dirty="0"/>
          </a:p>
        </p:txBody>
      </p:sp>
      <p:sp>
        <p:nvSpPr>
          <p:cNvPr id="4" name="Нижний колонтитул 3"/>
          <p:cNvSpPr>
            <a:spLocks noGrp="1"/>
          </p:cNvSpPr>
          <p:nvPr>
            <p:ph type="ftr" sz="quarter" idx="11"/>
          </p:nvPr>
        </p:nvSpPr>
        <p:spPr/>
        <p:txBody>
          <a:bodyPr rtlCol="0"/>
          <a:lstStyle/>
          <a:p>
            <a:pPr rtl="0"/>
            <a:r>
              <a:rPr lang="ru-RU" dirty="0" smtClean="0"/>
              <a:t>Добавить нижний колонтитул</a:t>
            </a:r>
            <a:endParaRPr lang="ru-RU" dirty="0"/>
          </a:p>
        </p:txBody>
      </p:sp>
      <p:sp>
        <p:nvSpPr>
          <p:cNvPr id="3" name="Дата 2"/>
          <p:cNvSpPr>
            <a:spLocks noGrp="1"/>
          </p:cNvSpPr>
          <p:nvPr>
            <p:ph type="dt" sz="half" idx="10"/>
          </p:nvPr>
        </p:nvSpPr>
        <p:spPr/>
        <p:txBody>
          <a:bodyPr rtlCol="0"/>
          <a:lstStyle/>
          <a:p>
            <a:pPr rtl="0"/>
            <a:fld id="{475D3081-5B82-4D9C-864E-0FF48C8922DF}" type="datetime1">
              <a:rPr lang="ru-RU" smtClean="0"/>
              <a:t>15.09.2025</a:t>
            </a:fld>
            <a:endParaRPr lang="ru-RU" dirty="0"/>
          </a:p>
        </p:txBody>
      </p:sp>
      <p:sp>
        <p:nvSpPr>
          <p:cNvPr id="5" name="Номер слайда 4"/>
          <p:cNvSpPr>
            <a:spLocks noGrp="1"/>
          </p:cNvSpPr>
          <p:nvPr>
            <p:ph type="sldNum" sz="quarter" idx="12"/>
          </p:nvPr>
        </p:nvSpPr>
        <p:spPr/>
        <p:txBody>
          <a:bodyPr rtlCol="0"/>
          <a:lstStyle/>
          <a:p>
            <a:pPr rtl="0"/>
            <a:fld id="{A7F8E3F6-DE14-48B2-B2BC-6FABA9630FB8}" type="slidenum">
              <a:rPr lang="ru-RU" smtClean="0"/>
              <a:t>‹#›</a:t>
            </a:fld>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Нижний колонтитул 2"/>
          <p:cNvSpPr>
            <a:spLocks noGrp="1"/>
          </p:cNvSpPr>
          <p:nvPr>
            <p:ph type="ftr" sz="quarter" idx="11"/>
          </p:nvPr>
        </p:nvSpPr>
        <p:spPr/>
        <p:txBody>
          <a:bodyPr rtlCol="0"/>
          <a:lstStyle/>
          <a:p>
            <a:pPr rtl="0"/>
            <a:r>
              <a:rPr lang="ru-RU" dirty="0" smtClean="0"/>
              <a:t>Добавить нижний колонтитул</a:t>
            </a:r>
            <a:endParaRPr lang="ru-RU" dirty="0"/>
          </a:p>
        </p:txBody>
      </p:sp>
      <p:sp>
        <p:nvSpPr>
          <p:cNvPr id="2" name="Дата 1"/>
          <p:cNvSpPr>
            <a:spLocks noGrp="1"/>
          </p:cNvSpPr>
          <p:nvPr>
            <p:ph type="dt" sz="half" idx="10"/>
          </p:nvPr>
        </p:nvSpPr>
        <p:spPr/>
        <p:txBody>
          <a:bodyPr rtlCol="0"/>
          <a:lstStyle/>
          <a:p>
            <a:pPr rtl="0"/>
            <a:fld id="{324F1F8F-3FA7-4DE2-BFC3-204A60A31AF6}" type="datetime1">
              <a:rPr lang="ru-RU" smtClean="0"/>
              <a:t>15.09.2025</a:t>
            </a:fld>
            <a:endParaRPr lang="ru-RU" dirty="0"/>
          </a:p>
        </p:txBody>
      </p:sp>
      <p:sp>
        <p:nvSpPr>
          <p:cNvPr id="4" name="Номер слайда 3"/>
          <p:cNvSpPr>
            <a:spLocks noGrp="1"/>
          </p:cNvSpPr>
          <p:nvPr>
            <p:ph type="sldNum" sz="quarter" idx="12"/>
          </p:nvPr>
        </p:nvSpPr>
        <p:spPr/>
        <p:txBody>
          <a:bodyPr rtlCol="0"/>
          <a:lstStyle/>
          <a:p>
            <a:pPr rtl="0"/>
            <a:fld id="{A7F8E3F6-DE14-48B2-B2BC-6FABA9630FB8}" type="slidenum">
              <a:rPr lang="ru-RU" smtClean="0"/>
              <a:t>‹#›</a:t>
            </a:fld>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chor="b"/>
          <a:lstStyle>
            <a:lvl1pPr>
              <a:defRPr sz="3200"/>
            </a:lvl1pPr>
          </a:lstStyle>
          <a:p>
            <a:pPr rtl="0"/>
            <a:r>
              <a:rPr lang="ru-RU" smtClean="0"/>
              <a:t>Образец заголовка</a:t>
            </a:r>
            <a:endParaRPr lang="ru-RU" dirty="0"/>
          </a:p>
        </p:txBody>
      </p:sp>
      <p:sp>
        <p:nvSpPr>
          <p:cNvPr id="3" name="Объект 2"/>
          <p:cNvSpPr>
            <a:spLocks noGrp="1"/>
          </p:cNvSpPr>
          <p:nvPr>
            <p:ph idx="1"/>
          </p:nvPr>
        </p:nvSpPr>
        <p:spPr>
          <a:xfrm>
            <a:off x="4728209" y="1828800"/>
            <a:ext cx="6126480" cy="4343400"/>
          </a:xfrm>
        </p:spPr>
        <p:txBody>
          <a:bodyPr rtlCol="0">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lang="ru-RU" dirty="0"/>
          </a:p>
        </p:txBody>
      </p:sp>
      <p:sp>
        <p:nvSpPr>
          <p:cNvPr id="4" name="Текст 3"/>
          <p:cNvSpPr>
            <a:spLocks noGrp="1"/>
          </p:cNvSpPr>
          <p:nvPr>
            <p:ph type="body" sz="half" idx="2"/>
          </p:nvPr>
        </p:nvSpPr>
        <p:spPr>
          <a:xfrm>
            <a:off x="1295400" y="1828800"/>
            <a:ext cx="3017520" cy="4343400"/>
          </a:xfrm>
        </p:spPr>
        <p:txBody>
          <a:bodyPr rtlCol="0" anchor="ctr">
            <a:normAutofit/>
          </a:bodyPr>
          <a:lstStyle>
            <a:lvl1pPr marL="0" indent="0">
              <a:spcBef>
                <a:spcPts val="1200"/>
              </a:spcBef>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ru-RU" smtClean="0"/>
              <a:t>Образец текста</a:t>
            </a:r>
          </a:p>
        </p:txBody>
      </p:sp>
      <p:sp>
        <p:nvSpPr>
          <p:cNvPr id="6" name="Нижний колонтитул 5"/>
          <p:cNvSpPr>
            <a:spLocks noGrp="1"/>
          </p:cNvSpPr>
          <p:nvPr>
            <p:ph type="ftr" sz="quarter" idx="11"/>
          </p:nvPr>
        </p:nvSpPr>
        <p:spPr/>
        <p:txBody>
          <a:bodyPr rtlCol="0"/>
          <a:lstStyle/>
          <a:p>
            <a:pPr rtl="0"/>
            <a:r>
              <a:rPr lang="ru-RU" dirty="0" smtClean="0"/>
              <a:t>Добавить нижний колонтитул</a:t>
            </a:r>
            <a:endParaRPr lang="ru-RU" dirty="0"/>
          </a:p>
        </p:txBody>
      </p:sp>
      <p:sp>
        <p:nvSpPr>
          <p:cNvPr id="5" name="Дата 4"/>
          <p:cNvSpPr>
            <a:spLocks noGrp="1"/>
          </p:cNvSpPr>
          <p:nvPr>
            <p:ph type="dt" sz="half" idx="10"/>
          </p:nvPr>
        </p:nvSpPr>
        <p:spPr/>
        <p:txBody>
          <a:bodyPr rtlCol="0"/>
          <a:lstStyle/>
          <a:p>
            <a:pPr rtl="0"/>
            <a:fld id="{5144496B-DA29-42D1-8823-4C2E233F6E2C}" type="datetime1">
              <a:rPr lang="ru-RU" smtClean="0"/>
              <a:t>15.09.2025</a:t>
            </a:fld>
            <a:endParaRPr lang="ru-RU" dirty="0"/>
          </a:p>
        </p:txBody>
      </p:sp>
      <p:sp>
        <p:nvSpPr>
          <p:cNvPr id="7" name="Номер слайда 6"/>
          <p:cNvSpPr>
            <a:spLocks noGrp="1"/>
          </p:cNvSpPr>
          <p:nvPr>
            <p:ph type="sldNum" sz="quarter" idx="12"/>
          </p:nvPr>
        </p:nvSpPr>
        <p:spPr/>
        <p:txBody>
          <a:bodyPr rtlCol="0"/>
          <a:lstStyle/>
          <a:p>
            <a:pPr rtl="0"/>
            <a:fld id="{A7F8E3F6-DE14-48B2-B2BC-6FABA9630FB8}" type="slidenum">
              <a:rPr lang="ru-RU" smtClean="0"/>
              <a:t>‹#›</a:t>
            </a:fld>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Прямоугольник 6"/>
          <p:cNvSpPr/>
          <p:nvPr userDrawn="1"/>
        </p:nvSpPr>
        <p:spPr bwMode="white">
          <a:xfrm>
            <a:off x="0" y="0"/>
            <a:ext cx="12192000" cy="1371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sp>
        <p:nvSpPr>
          <p:cNvPr id="8" name="Прямоугольник 7"/>
          <p:cNvSpPr/>
          <p:nvPr userDrawn="1"/>
        </p:nvSpPr>
        <p:spPr>
          <a:xfrm>
            <a:off x="0" y="1371600"/>
            <a:ext cx="12192000" cy="82183"/>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sp>
        <p:nvSpPr>
          <p:cNvPr id="9" name="Прямоугольник 8"/>
          <p:cNvSpPr/>
          <p:nvPr userDrawn="1"/>
        </p:nvSpPr>
        <p:spPr>
          <a:xfrm>
            <a:off x="0" y="1443006"/>
            <a:ext cx="12192000" cy="82183"/>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sp>
        <p:nvSpPr>
          <p:cNvPr id="2" name="Заголовок 1"/>
          <p:cNvSpPr>
            <a:spLocks noGrp="1"/>
          </p:cNvSpPr>
          <p:nvPr>
            <p:ph type="title"/>
          </p:nvPr>
        </p:nvSpPr>
        <p:spPr>
          <a:xfrm>
            <a:off x="1295400" y="255134"/>
            <a:ext cx="9601200" cy="1036850"/>
          </a:xfrm>
          <a:prstGeom prst="rect">
            <a:avLst/>
          </a:prstGeom>
        </p:spPr>
        <p:txBody>
          <a:bodyPr vert="horz" lIns="91440" tIns="45720" rIns="91440" bIns="45720" rtlCol="0" anchor="b">
            <a:normAutofit/>
          </a:bodyPr>
          <a:lstStyle/>
          <a:p>
            <a:pPr rtl="0"/>
            <a:r>
              <a:rPr lang="ru-RU" dirty="0" smtClean="0"/>
              <a:t>Образец заголовка</a:t>
            </a:r>
            <a:endParaRPr lang="ru-RU" dirty="0"/>
          </a:p>
        </p:txBody>
      </p:sp>
      <p:sp>
        <p:nvSpPr>
          <p:cNvPr id="3" name="Текст 2"/>
          <p:cNvSpPr>
            <a:spLocks noGrp="1"/>
          </p:cNvSpPr>
          <p:nvPr>
            <p:ph type="body" idx="1"/>
          </p:nvPr>
        </p:nvSpPr>
        <p:spPr>
          <a:xfrm>
            <a:off x="1295400" y="1828800"/>
            <a:ext cx="9601200" cy="4343400"/>
          </a:xfrm>
          <a:prstGeom prst="rect">
            <a:avLst/>
          </a:prstGeom>
        </p:spPr>
        <p:txBody>
          <a:bodyPr vert="horz" lIns="91440" tIns="45720" rIns="91440" bIns="45720" rtlCol="0">
            <a:normAutofit/>
          </a:bodyPr>
          <a:lstStyle/>
          <a:p>
            <a:pPr lvl="0" rtl="0"/>
            <a:r>
              <a:rPr lang="ru-RU" dirty="0" smtClean="0"/>
              <a:t>Щелкните, чтобы изменить стили текста образца слайда</a:t>
            </a:r>
          </a:p>
          <a:p>
            <a:pPr lvl="1" rtl="0"/>
            <a:r>
              <a:rPr lang="ru-RU" dirty="0" smtClean="0"/>
              <a:t>Второй уровень</a:t>
            </a:r>
          </a:p>
          <a:p>
            <a:pPr lvl="2" rtl="0"/>
            <a:r>
              <a:rPr lang="ru-RU" dirty="0" smtClean="0"/>
              <a:t>Третий уровень</a:t>
            </a:r>
          </a:p>
          <a:p>
            <a:pPr lvl="3" rtl="0"/>
            <a:r>
              <a:rPr lang="ru-RU" dirty="0" smtClean="0"/>
              <a:t>Четвертый уровень</a:t>
            </a:r>
          </a:p>
          <a:p>
            <a:pPr lvl="4" rtl="0"/>
            <a:r>
              <a:rPr lang="ru-RU" dirty="0" smtClean="0"/>
              <a:t>Пятый уровень</a:t>
            </a:r>
            <a:endParaRPr lang="ru-RU" dirty="0"/>
          </a:p>
        </p:txBody>
      </p:sp>
      <p:sp>
        <p:nvSpPr>
          <p:cNvPr id="5" name="Нижний колонтитул 4"/>
          <p:cNvSpPr>
            <a:spLocks noGrp="1"/>
          </p:cNvSpPr>
          <p:nvPr>
            <p:ph type="ftr" sz="quarter" idx="3"/>
          </p:nvPr>
        </p:nvSpPr>
        <p:spPr>
          <a:xfrm>
            <a:off x="1295399" y="6374999"/>
            <a:ext cx="6243203" cy="274320"/>
          </a:xfrm>
          <a:prstGeom prst="rect">
            <a:avLst/>
          </a:prstGeom>
        </p:spPr>
        <p:txBody>
          <a:bodyPr vert="horz" lIns="91440" tIns="45720" rIns="91440" bIns="45720" rtlCol="0" anchor="ctr"/>
          <a:lstStyle>
            <a:lvl1pPr algn="l">
              <a:defRPr sz="1100">
                <a:solidFill>
                  <a:schemeClr val="tx1"/>
                </a:solidFill>
              </a:defRPr>
            </a:lvl1pPr>
          </a:lstStyle>
          <a:p>
            <a:pPr rtl="0"/>
            <a:r>
              <a:rPr lang="ru-RU" dirty="0" smtClean="0"/>
              <a:t>Добавить нижний колонтитул</a:t>
            </a:r>
            <a:endParaRPr lang="ru-RU" dirty="0"/>
          </a:p>
        </p:txBody>
      </p:sp>
      <p:sp>
        <p:nvSpPr>
          <p:cNvPr id="4" name="Дата 3"/>
          <p:cNvSpPr>
            <a:spLocks noGrp="1"/>
          </p:cNvSpPr>
          <p:nvPr>
            <p:ph type="dt" sz="half" idx="2"/>
          </p:nvPr>
        </p:nvSpPr>
        <p:spPr>
          <a:xfrm>
            <a:off x="7791449" y="6374999"/>
            <a:ext cx="1480705" cy="274320"/>
          </a:xfrm>
          <a:prstGeom prst="rect">
            <a:avLst/>
          </a:prstGeom>
        </p:spPr>
        <p:txBody>
          <a:bodyPr vert="horz" lIns="91440" tIns="45720" rIns="91440" bIns="45720" rtlCol="0" anchor="ctr"/>
          <a:lstStyle>
            <a:lvl1pPr algn="r">
              <a:defRPr sz="1100">
                <a:solidFill>
                  <a:schemeClr val="tx1"/>
                </a:solidFill>
              </a:defRPr>
            </a:lvl1pPr>
          </a:lstStyle>
          <a:p>
            <a:pPr rtl="0"/>
            <a:fld id="{29BD460F-BF29-45B1-9B3A-A20D54FADEC1}" type="datetime1">
              <a:rPr lang="ru-RU" smtClean="0"/>
              <a:t>15.09.2025</a:t>
            </a:fld>
            <a:endParaRPr lang="ru-RU" dirty="0"/>
          </a:p>
        </p:txBody>
      </p:sp>
      <p:sp>
        <p:nvSpPr>
          <p:cNvPr id="6" name="Номер слайда 5"/>
          <p:cNvSpPr>
            <a:spLocks noGrp="1"/>
          </p:cNvSpPr>
          <p:nvPr>
            <p:ph type="sldNum" sz="quarter" idx="4"/>
          </p:nvPr>
        </p:nvSpPr>
        <p:spPr>
          <a:xfrm>
            <a:off x="9525000" y="6374999"/>
            <a:ext cx="1371600" cy="274320"/>
          </a:xfrm>
          <a:prstGeom prst="rect">
            <a:avLst/>
          </a:prstGeom>
        </p:spPr>
        <p:txBody>
          <a:bodyPr vert="horz" lIns="91440" tIns="45720" rIns="91440" bIns="45720" rtlCol="0" anchor="ctr"/>
          <a:lstStyle>
            <a:lvl1pPr algn="r">
              <a:defRPr sz="1100">
                <a:solidFill>
                  <a:schemeClr val="tx1"/>
                </a:solidFill>
              </a:defRPr>
            </a:lvl1pPr>
          </a:lstStyle>
          <a:p>
            <a:pPr rtl="0"/>
            <a:fld id="{A7F8E3F6-DE14-48B2-B2BC-6FABA9630FB8}" type="slidenum">
              <a:rPr lang="ru-RU" smtClean="0"/>
              <a:t>‹#›</a:t>
            </a:fld>
            <a:endParaRPr lang="ru-RU"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kern="1200">
          <a:solidFill>
            <a:schemeClr val="bg1"/>
          </a:solidFill>
          <a:latin typeface="+mj-lt"/>
          <a:ea typeface="+mj-ea"/>
          <a:cs typeface="+mj-cs"/>
        </a:defRPr>
      </a:lvl1pPr>
    </p:titleStyle>
    <p:bodyStyle>
      <a:lvl1pPr marL="274320" indent="-274320" algn="l" defTabSz="914400" rtl="0" eaLnBrk="1" latinLnBrk="0" hangingPunct="1">
        <a:lnSpc>
          <a:spcPct val="90000"/>
        </a:lnSpc>
        <a:spcBef>
          <a:spcPts val="1800"/>
        </a:spcBef>
        <a:buFont typeface="Arial" panose="020B0604020202020204" pitchFamily="34" charset="0"/>
        <a:buChar char="•"/>
        <a:defRPr sz="2400" kern="1200">
          <a:solidFill>
            <a:schemeClr val="tx1"/>
          </a:solidFill>
          <a:latin typeface="+mn-lt"/>
          <a:ea typeface="+mn-ea"/>
          <a:cs typeface="+mn-cs"/>
        </a:defRPr>
      </a:lvl1pPr>
      <a:lvl2pPr marL="54864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2pPr>
      <a:lvl3pPr marL="822960" indent="-228600" algn="l" defTabSz="914400" rtl="0" eaLnBrk="1" latinLnBrk="0" hangingPunct="1">
        <a:lnSpc>
          <a:spcPct val="90000"/>
        </a:lnSpc>
        <a:spcBef>
          <a:spcPts val="800"/>
        </a:spcBef>
        <a:buFont typeface="Arial" panose="020B0604020202020204" pitchFamily="34" charset="0"/>
        <a:buChar char="•"/>
        <a:defRPr sz="1800" kern="1200">
          <a:solidFill>
            <a:schemeClr val="tx1"/>
          </a:solidFill>
          <a:latin typeface="+mn-lt"/>
          <a:ea typeface="+mn-ea"/>
          <a:cs typeface="+mn-cs"/>
        </a:defRPr>
      </a:lvl3pPr>
      <a:lvl4pPr marL="10972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4pPr>
      <a:lvl5pPr marL="13258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5pPr>
      <a:lvl6pPr marL="15544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6pPr>
      <a:lvl7pPr marL="17830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7pPr>
      <a:lvl8pPr marL="20116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8pPr>
      <a:lvl9pPr marL="22402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1591056"/>
            <a:ext cx="7772400" cy="3328416"/>
          </a:xfrm>
        </p:spPr>
        <p:txBody>
          <a:bodyPr rtlCol="0">
            <a:normAutofit fontScale="90000"/>
          </a:bodyPr>
          <a:lstStyle/>
          <a:p>
            <a:r>
              <a:rPr lang="ru-RU" b="1" dirty="0" smtClean="0"/>
              <a:t>Изменения в </a:t>
            </a:r>
            <a:br>
              <a:rPr lang="ru-RU" b="1" dirty="0" smtClean="0"/>
            </a:br>
            <a:r>
              <a:rPr lang="ru-RU" b="1" dirty="0" smtClean="0"/>
              <a:t>Трудовом законодательстве: </a:t>
            </a:r>
            <a:br>
              <a:rPr lang="ru-RU" b="1" dirty="0" smtClean="0"/>
            </a:br>
            <a:r>
              <a:rPr lang="ru-RU" b="1" dirty="0" smtClean="0"/>
              <a:t>обзор нововведений, </a:t>
            </a:r>
            <a:br>
              <a:rPr lang="ru-RU" b="1" dirty="0" smtClean="0"/>
            </a:br>
            <a:r>
              <a:rPr lang="ru-RU" b="1" dirty="0" smtClean="0"/>
              <a:t>актуальные вопросы, ошибки, </a:t>
            </a:r>
            <a:br>
              <a:rPr lang="ru-RU" b="1" dirty="0" smtClean="0"/>
            </a:br>
            <a:r>
              <a:rPr lang="ru-RU" b="1" dirty="0" smtClean="0"/>
              <a:t>решения для сложных ситуаций, практические рекомендации</a:t>
            </a:r>
            <a:endParaRPr lang="ru-RU" dirty="0"/>
          </a:p>
        </p:txBody>
      </p:sp>
      <p:pic>
        <p:nvPicPr>
          <p:cNvPr id="5" name="Рисунок 4" descr="Улица города с размытием от движения"/>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t="14" b="14"/>
          <a:stretch>
            <a:fillRect/>
          </a:stretch>
        </p:blipFill>
        <p:spPr/>
      </p:pic>
      <p:sp>
        <p:nvSpPr>
          <p:cNvPr id="3" name="Подзаголовок 2"/>
          <p:cNvSpPr>
            <a:spLocks noGrp="1"/>
          </p:cNvSpPr>
          <p:nvPr>
            <p:ph type="subTitle" idx="1"/>
          </p:nvPr>
        </p:nvSpPr>
        <p:spPr>
          <a:xfrm>
            <a:off x="621792" y="5276088"/>
            <a:ext cx="5629657" cy="1490472"/>
          </a:xfrm>
        </p:spPr>
        <p:txBody>
          <a:bodyPr rtlCol="0">
            <a:normAutofit/>
          </a:bodyPr>
          <a:lstStyle/>
          <a:p>
            <a:pPr algn="r">
              <a:spcBef>
                <a:spcPts val="0"/>
              </a:spcBef>
            </a:pPr>
            <a:r>
              <a:rPr lang="ru-RU" b="1" dirty="0">
                <a:latin typeface="Calibri" panose="020F0502020204030204" pitchFamily="34" charset="0"/>
                <a:cs typeface="Calibri" panose="020F0502020204030204" pitchFamily="34" charset="0"/>
              </a:rPr>
              <a:t>Юлия Валерьевна Иванчина</a:t>
            </a:r>
          </a:p>
          <a:p>
            <a:pPr algn="r">
              <a:spcBef>
                <a:spcPts val="0"/>
              </a:spcBef>
            </a:pPr>
            <a:r>
              <a:rPr lang="ru-RU" b="1" dirty="0">
                <a:latin typeface="Calibri" panose="020F0502020204030204" pitchFamily="34" charset="0"/>
                <a:cs typeface="Calibri" panose="020F0502020204030204" pitchFamily="34" charset="0"/>
              </a:rPr>
              <a:t>Профессор кафедры трудового права </a:t>
            </a:r>
          </a:p>
          <a:p>
            <a:pPr algn="r">
              <a:spcBef>
                <a:spcPts val="0"/>
              </a:spcBef>
            </a:pPr>
            <a:r>
              <a:rPr lang="ru-RU" b="1" dirty="0" err="1">
                <a:latin typeface="Calibri" panose="020F0502020204030204" pitchFamily="34" charset="0"/>
                <a:cs typeface="Calibri" panose="020F0502020204030204" pitchFamily="34" charset="0"/>
              </a:rPr>
              <a:t>УрГЮУ</a:t>
            </a:r>
            <a:r>
              <a:rPr lang="ru-RU" b="1" dirty="0">
                <a:latin typeface="Calibri" panose="020F0502020204030204" pitchFamily="34" charset="0"/>
                <a:cs typeface="Calibri" panose="020F0502020204030204" pitchFamily="34" charset="0"/>
              </a:rPr>
              <a:t> им. В.Ф. Яковлева</a:t>
            </a:r>
          </a:p>
          <a:p>
            <a:pPr algn="r">
              <a:spcBef>
                <a:spcPts val="0"/>
              </a:spcBef>
            </a:pPr>
            <a:r>
              <a:rPr lang="ru-RU" b="1" dirty="0" err="1">
                <a:latin typeface="Calibri" panose="020F0502020204030204" pitchFamily="34" charset="0"/>
                <a:cs typeface="Calibri" panose="020F0502020204030204" pitchFamily="34" charset="0"/>
              </a:rPr>
              <a:t>Д.ю.н</a:t>
            </a:r>
            <a:r>
              <a:rPr lang="ru-RU" b="1" dirty="0">
                <a:latin typeface="Calibri" panose="020F0502020204030204" pitchFamily="34" charset="0"/>
                <a:cs typeface="Calibri" panose="020F0502020204030204" pitchFamily="34" charset="0"/>
              </a:rPr>
              <a:t>., доцент</a:t>
            </a:r>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228600" y="1605279"/>
            <a:ext cx="11850624" cy="5155443"/>
          </a:xfrm>
        </p:spPr>
        <p:txBody>
          <a:bodyPr rtlCol="0">
            <a:normAutofit/>
          </a:bodyPr>
          <a:lstStyle/>
          <a:p>
            <a:pPr algn="just">
              <a:spcBef>
                <a:spcPct val="0"/>
              </a:spcBef>
              <a:spcAft>
                <a:spcPct val="0"/>
              </a:spcAft>
              <a:buNone/>
            </a:pPr>
            <a:r>
              <a:rPr lang="ru-RU" altLang="ru-RU" sz="2600" b="1" i="1" dirty="0">
                <a:solidFill>
                  <a:srgbClr val="0070C0"/>
                </a:solidFill>
                <a:latin typeface="Times New Roman" panose="02020603050405020304" pitchFamily="18" charset="0"/>
              </a:rPr>
              <a:t>Проект Федерального закона N </a:t>
            </a:r>
            <a:r>
              <a:rPr lang="ru-RU" altLang="ru-RU" sz="2600" b="1" i="1" dirty="0" smtClean="0">
                <a:solidFill>
                  <a:srgbClr val="0070C0"/>
                </a:solidFill>
                <a:latin typeface="Times New Roman" panose="02020603050405020304" pitchFamily="18" charset="0"/>
              </a:rPr>
              <a:t>754545-8</a:t>
            </a:r>
          </a:p>
          <a:p>
            <a:pPr algn="just">
              <a:spcBef>
                <a:spcPct val="0"/>
              </a:spcBef>
              <a:spcAft>
                <a:spcPct val="0"/>
              </a:spcAft>
              <a:buNone/>
            </a:pPr>
            <a:endParaRPr lang="ru-RU" altLang="ru-RU" sz="2600" b="1" i="1" dirty="0" smtClean="0">
              <a:solidFill>
                <a:schemeClr val="tx2">
                  <a:lumMod val="95000"/>
                  <a:lumOff val="5000"/>
                </a:schemeClr>
              </a:solidFill>
              <a:latin typeface="Times New Roman" panose="02020603050405020304" pitchFamily="18" charset="0"/>
            </a:endParaRPr>
          </a:p>
          <a:p>
            <a:pPr marL="0" indent="266700" algn="just">
              <a:spcBef>
                <a:spcPct val="0"/>
              </a:spcBef>
              <a:spcAft>
                <a:spcPct val="0"/>
              </a:spcAft>
              <a:buNone/>
            </a:pPr>
            <a:r>
              <a:rPr lang="ru-RU" altLang="ru-RU" sz="2600" b="1" i="1" dirty="0" smtClean="0">
                <a:solidFill>
                  <a:schemeClr val="tx2">
                    <a:lumMod val="95000"/>
                    <a:lumOff val="5000"/>
                  </a:schemeClr>
                </a:solidFill>
                <a:latin typeface="Times New Roman" panose="02020603050405020304" pitchFamily="18" charset="0"/>
              </a:rPr>
              <a:t>Изменить в статье 261 ТК РФ</a:t>
            </a:r>
          </a:p>
          <a:p>
            <a:pPr marL="0" indent="266700" algn="just">
              <a:spcBef>
                <a:spcPct val="0"/>
              </a:spcBef>
              <a:spcAft>
                <a:spcPct val="0"/>
              </a:spcAft>
              <a:buNone/>
            </a:pPr>
            <a:endParaRPr lang="ru-RU" altLang="ru-RU" sz="2600" b="1" i="1" dirty="0" smtClean="0">
              <a:solidFill>
                <a:schemeClr val="tx2">
                  <a:lumMod val="95000"/>
                  <a:lumOff val="5000"/>
                </a:schemeClr>
              </a:solidFill>
              <a:latin typeface="Times New Roman" panose="02020603050405020304" pitchFamily="18" charset="0"/>
            </a:endParaRPr>
          </a:p>
          <a:p>
            <a:pPr marL="0" indent="266700" algn="just">
              <a:spcBef>
                <a:spcPct val="0"/>
              </a:spcBef>
              <a:spcAft>
                <a:spcPct val="0"/>
              </a:spcAft>
              <a:buNone/>
            </a:pPr>
            <a:r>
              <a:rPr lang="ru-RU" altLang="ru-RU" sz="2600" b="1" i="1" dirty="0" smtClean="0">
                <a:solidFill>
                  <a:schemeClr val="tx2">
                    <a:lumMod val="95000"/>
                    <a:lumOff val="5000"/>
                  </a:schemeClr>
                </a:solidFill>
                <a:latin typeface="Times New Roman" panose="02020603050405020304" pitchFamily="18" charset="0"/>
              </a:rPr>
              <a:t>На единственного кормильца </a:t>
            </a:r>
            <a:r>
              <a:rPr lang="ru-RU" altLang="ru-RU" sz="2600" b="1" i="1" dirty="0">
                <a:solidFill>
                  <a:schemeClr val="tx2">
                    <a:lumMod val="95000"/>
                    <a:lumOff val="5000"/>
                  </a:schemeClr>
                </a:solidFill>
                <a:latin typeface="Times New Roman" panose="02020603050405020304" pitchFamily="18" charset="0"/>
              </a:rPr>
              <a:t>в семье, воспитывающей трех и более детей в возрасте до четырнадцати лет, если другой родитель (иной законный представитель ребенка) не состоит в трудовых </a:t>
            </a:r>
            <a:r>
              <a:rPr lang="ru-RU" altLang="ru-RU" sz="2600" b="1" i="1" dirty="0" smtClean="0">
                <a:solidFill>
                  <a:schemeClr val="tx2">
                    <a:lumMod val="95000"/>
                    <a:lumOff val="5000"/>
                  </a:schemeClr>
                </a:solidFill>
                <a:latin typeface="Times New Roman" panose="02020603050405020304" pitchFamily="18" charset="0"/>
              </a:rPr>
              <a:t>отношениях.</a:t>
            </a:r>
            <a:endParaRPr lang="ru-RU" altLang="ru-RU" sz="2600" b="1" i="1" dirty="0">
              <a:solidFill>
                <a:schemeClr val="tx2">
                  <a:lumMod val="95000"/>
                  <a:lumOff val="5000"/>
                </a:schemeClr>
              </a:solidFill>
              <a:latin typeface="Times New Roman" panose="02020603050405020304" pitchFamily="18" charset="0"/>
            </a:endParaRPr>
          </a:p>
          <a:p>
            <a:pPr marL="0" indent="266700" algn="just">
              <a:spcBef>
                <a:spcPct val="0"/>
              </a:spcBef>
              <a:spcAft>
                <a:spcPct val="0"/>
              </a:spcAft>
              <a:buNone/>
            </a:pPr>
            <a:endParaRPr lang="ru-RU" altLang="ru-RU" sz="3100" b="1" i="1" dirty="0">
              <a:solidFill>
                <a:schemeClr val="tx2">
                  <a:lumMod val="95000"/>
                  <a:lumOff val="5000"/>
                </a:schemeClr>
              </a:solidFill>
              <a:latin typeface="Times New Roman" panose="02020603050405020304" pitchFamily="18" charset="0"/>
            </a:endParaRPr>
          </a:p>
        </p:txBody>
      </p:sp>
    </p:spTree>
    <p:extLst>
      <p:ext uri="{BB962C8B-B14F-4D97-AF65-F5344CB8AC3E}">
        <p14:creationId xmlns:p14="http://schemas.microsoft.com/office/powerpoint/2010/main" val="3633415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365760" y="1618488"/>
            <a:ext cx="11594592" cy="4965192"/>
          </a:xfrm>
        </p:spPr>
        <p:txBody>
          <a:bodyPr rtlCol="0">
            <a:normAutofit fontScale="92500" lnSpcReduction="20000"/>
          </a:bodyPr>
          <a:lstStyle/>
          <a:p>
            <a:pPr marL="44450" indent="403225" algn="just">
              <a:spcBef>
                <a:spcPts val="0"/>
              </a:spcBef>
              <a:buNone/>
            </a:pPr>
            <a:r>
              <a:rPr lang="ru-RU" altLang="ru-RU" sz="2800" b="1" i="1" dirty="0" smtClean="0">
                <a:solidFill>
                  <a:schemeClr val="tx2">
                    <a:lumMod val="95000"/>
                    <a:lumOff val="5000"/>
                  </a:schemeClr>
                </a:solidFill>
                <a:latin typeface="Times New Roman" panose="02020603050405020304" pitchFamily="18" charset="0"/>
              </a:rPr>
              <a:t>Во </a:t>
            </a:r>
            <a:r>
              <a:rPr lang="ru-RU" altLang="ru-RU" sz="2800" b="1" i="1" dirty="0">
                <a:solidFill>
                  <a:schemeClr val="tx2">
                    <a:lumMod val="95000"/>
                    <a:lumOff val="5000"/>
                  </a:schemeClr>
                </a:solidFill>
                <a:latin typeface="Times New Roman" panose="02020603050405020304" pitchFamily="18" charset="0"/>
              </a:rPr>
              <a:t>время отпуска по уходу за ребенком нельзя уволить водителя за лишение прав </a:t>
            </a:r>
            <a:endParaRPr lang="ru-RU" altLang="ru-RU" sz="2800" b="1" i="1" dirty="0" smtClean="0">
              <a:solidFill>
                <a:schemeClr val="tx2">
                  <a:lumMod val="95000"/>
                  <a:lumOff val="5000"/>
                </a:schemeClr>
              </a:solidFill>
              <a:latin typeface="Times New Roman" panose="02020603050405020304" pitchFamily="18" charset="0"/>
            </a:endParaRPr>
          </a:p>
          <a:p>
            <a:pPr marL="44450" indent="403225" algn="just">
              <a:spcBef>
                <a:spcPts val="0"/>
              </a:spcBef>
              <a:buNone/>
            </a:pPr>
            <a:r>
              <a:rPr lang="ru-RU" altLang="ru-RU" sz="2800" b="1" i="1" dirty="0" smtClean="0">
                <a:solidFill>
                  <a:schemeClr val="tx2">
                    <a:lumMod val="95000"/>
                    <a:lumOff val="5000"/>
                  </a:schemeClr>
                </a:solidFill>
                <a:latin typeface="Times New Roman" panose="02020603050405020304" pitchFamily="18" charset="0"/>
              </a:rPr>
              <a:t>Ведомство </a:t>
            </a:r>
            <a:r>
              <a:rPr lang="ru-RU" altLang="ru-RU" sz="2800" b="1" i="1" dirty="0">
                <a:solidFill>
                  <a:schemeClr val="tx2">
                    <a:lumMod val="95000"/>
                    <a:lumOff val="5000"/>
                  </a:schemeClr>
                </a:solidFill>
                <a:latin typeface="Times New Roman" panose="02020603050405020304" pitchFamily="18" charset="0"/>
              </a:rPr>
              <a:t>рассмотрело случай, когда у работника отобрали водительское удостоверение, поэтому после отпуска по уходу за ребенком он еще 2 месяца не сможет исполнять обязанности.</a:t>
            </a:r>
          </a:p>
          <a:p>
            <a:pPr marL="44450" indent="403225" algn="just">
              <a:spcBef>
                <a:spcPts val="0"/>
              </a:spcBef>
              <a:buNone/>
            </a:pPr>
            <a:r>
              <a:rPr lang="ru-RU" altLang="ru-RU" sz="2800" b="1" i="1" dirty="0">
                <a:solidFill>
                  <a:schemeClr val="tx2">
                    <a:lumMod val="95000"/>
                    <a:lumOff val="5000"/>
                  </a:schemeClr>
                </a:solidFill>
                <a:latin typeface="Times New Roman" panose="02020603050405020304" pitchFamily="18" charset="0"/>
              </a:rPr>
              <a:t>Уволить такого водителя за лишение </a:t>
            </a:r>
            <a:r>
              <a:rPr lang="ru-RU" altLang="ru-RU" sz="2800" b="1" i="1" dirty="0" err="1">
                <a:solidFill>
                  <a:schemeClr val="tx2">
                    <a:lumMod val="95000"/>
                    <a:lumOff val="5000"/>
                  </a:schemeClr>
                </a:solidFill>
                <a:latin typeface="Times New Roman" panose="02020603050405020304" pitchFamily="18" charset="0"/>
              </a:rPr>
              <a:t>спецправа</a:t>
            </a:r>
            <a:r>
              <a:rPr lang="ru-RU" altLang="ru-RU" sz="2800" b="1" i="1" dirty="0">
                <a:solidFill>
                  <a:schemeClr val="tx2">
                    <a:lumMod val="95000"/>
                    <a:lumOff val="5000"/>
                  </a:schemeClr>
                </a:solidFill>
                <a:latin typeface="Times New Roman" panose="02020603050405020304" pitchFamily="18" charset="0"/>
              </a:rPr>
              <a:t> допустимо, только когда он выйдет из отпуска, отметил </a:t>
            </a:r>
            <a:r>
              <a:rPr lang="ru-RU" altLang="ru-RU" sz="2800" b="1" i="1" dirty="0" err="1">
                <a:solidFill>
                  <a:schemeClr val="tx2">
                    <a:lumMod val="95000"/>
                    <a:lumOff val="5000"/>
                  </a:schemeClr>
                </a:solidFill>
                <a:latin typeface="Times New Roman" panose="02020603050405020304" pitchFamily="18" charset="0"/>
              </a:rPr>
              <a:t>Роструд</a:t>
            </a:r>
            <a:r>
              <a:rPr lang="ru-RU" altLang="ru-RU" sz="2800" b="1" i="1" dirty="0">
                <a:solidFill>
                  <a:schemeClr val="tx2">
                    <a:lumMod val="95000"/>
                    <a:lumOff val="5000"/>
                  </a:schemeClr>
                </a:solidFill>
                <a:latin typeface="Times New Roman" panose="02020603050405020304" pitchFamily="18" charset="0"/>
              </a:rPr>
              <a:t>. Условие - нет возможности перевести его на другую работу.</a:t>
            </a:r>
          </a:p>
          <a:p>
            <a:pPr marL="44450" indent="403225" algn="just">
              <a:spcBef>
                <a:spcPts val="0"/>
              </a:spcBef>
              <a:buNone/>
            </a:pPr>
            <a:r>
              <a:rPr lang="ru-RU" altLang="ru-RU" sz="2800" b="1" i="1" dirty="0">
                <a:solidFill>
                  <a:schemeClr val="tx2">
                    <a:lumMod val="95000"/>
                    <a:lumOff val="5000"/>
                  </a:schemeClr>
                </a:solidFill>
                <a:latin typeface="Times New Roman" panose="02020603050405020304" pitchFamily="18" charset="0"/>
              </a:rPr>
              <a:t>Вывод сделан с учетом того, что нужно сохранять должность за работником на время отпуска по уходу за ребенком.</a:t>
            </a:r>
          </a:p>
          <a:p>
            <a:pPr marL="44450" indent="403225" algn="just">
              <a:spcBef>
                <a:spcPts val="0"/>
              </a:spcBef>
              <a:buNone/>
            </a:pPr>
            <a:r>
              <a:rPr lang="ru-RU" altLang="ru-RU" sz="2800" b="1" i="1" dirty="0">
                <a:solidFill>
                  <a:schemeClr val="tx2">
                    <a:lumMod val="95000"/>
                    <a:lumOff val="5000"/>
                  </a:schemeClr>
                </a:solidFill>
                <a:latin typeface="Times New Roman" panose="02020603050405020304" pitchFamily="18" charset="0"/>
              </a:rPr>
              <a:t>Ранее в судебной практике </a:t>
            </a:r>
            <a:r>
              <a:rPr lang="ru-RU" altLang="ru-RU" sz="2800" b="1" i="1" dirty="0" smtClean="0">
                <a:solidFill>
                  <a:schemeClr val="tx2">
                    <a:lumMod val="95000"/>
                    <a:lumOff val="5000"/>
                  </a:schemeClr>
                </a:solidFill>
                <a:latin typeface="Times New Roman" panose="02020603050405020304" pitchFamily="18" charset="0"/>
              </a:rPr>
              <a:t>(</a:t>
            </a:r>
            <a:r>
              <a:rPr lang="ru-RU" altLang="ru-RU" sz="2900" b="1" i="1" dirty="0">
                <a:solidFill>
                  <a:schemeClr val="accent5">
                    <a:lumMod val="50000"/>
                  </a:schemeClr>
                </a:solidFill>
                <a:latin typeface="Times New Roman" panose="02020603050405020304" pitchFamily="18" charset="0"/>
              </a:rPr>
              <a:t>Апелляционное определение Верховного суда Республики Коми от 01.03.2018 по делу N 33-987/2018</a:t>
            </a:r>
            <a:r>
              <a:rPr lang="ru-RU" altLang="ru-RU" sz="2800" b="1" i="1" dirty="0" smtClean="0">
                <a:solidFill>
                  <a:schemeClr val="tx2">
                    <a:lumMod val="95000"/>
                    <a:lumOff val="5000"/>
                  </a:schemeClr>
                </a:solidFill>
                <a:latin typeface="Times New Roman" panose="02020603050405020304" pitchFamily="18" charset="0"/>
              </a:rPr>
              <a:t>) </a:t>
            </a:r>
            <a:r>
              <a:rPr lang="ru-RU" altLang="ru-RU" sz="2800" b="1" i="1" dirty="0">
                <a:solidFill>
                  <a:schemeClr val="tx2">
                    <a:lumMod val="95000"/>
                    <a:lumOff val="5000"/>
                  </a:schemeClr>
                </a:solidFill>
                <a:latin typeface="Times New Roman" panose="02020603050405020304" pitchFamily="18" charset="0"/>
              </a:rPr>
              <a:t>у </a:t>
            </a:r>
            <a:r>
              <a:rPr lang="ru-RU" altLang="ru-RU" sz="2800" b="1" i="1" dirty="0" err="1">
                <a:solidFill>
                  <a:schemeClr val="tx2">
                    <a:lumMod val="95000"/>
                    <a:lumOff val="5000"/>
                  </a:schemeClr>
                </a:solidFill>
                <a:latin typeface="Times New Roman" panose="02020603050405020304" pitchFamily="18" charset="0"/>
              </a:rPr>
              <a:t>Роструда</a:t>
            </a:r>
            <a:r>
              <a:rPr lang="ru-RU" altLang="ru-RU" sz="2800" b="1" i="1" dirty="0">
                <a:solidFill>
                  <a:schemeClr val="tx2">
                    <a:lumMod val="95000"/>
                    <a:lumOff val="5000"/>
                  </a:schemeClr>
                </a:solidFill>
                <a:latin typeface="Times New Roman" panose="02020603050405020304" pitchFamily="18" charset="0"/>
              </a:rPr>
              <a:t> встречался иной подход. Увольнение за лишение </a:t>
            </a:r>
            <a:r>
              <a:rPr lang="ru-RU" altLang="ru-RU" sz="2800" b="1" i="1" dirty="0" err="1">
                <a:solidFill>
                  <a:schemeClr val="tx2">
                    <a:lumMod val="95000"/>
                    <a:lumOff val="5000"/>
                  </a:schemeClr>
                </a:solidFill>
                <a:latin typeface="Times New Roman" panose="02020603050405020304" pitchFamily="18" charset="0"/>
              </a:rPr>
              <a:t>спецправа</a:t>
            </a:r>
            <a:r>
              <a:rPr lang="ru-RU" altLang="ru-RU" sz="2800" b="1" i="1" dirty="0">
                <a:solidFill>
                  <a:schemeClr val="tx2">
                    <a:lumMod val="95000"/>
                    <a:lumOff val="5000"/>
                  </a:schemeClr>
                </a:solidFill>
                <a:latin typeface="Times New Roman" panose="02020603050405020304" pitchFamily="18" charset="0"/>
              </a:rPr>
              <a:t> происходит не по инициативе работодателя, а по причинам, которые не зависят от воли сторон. Отпуск ему не препятствует.</a:t>
            </a:r>
          </a:p>
          <a:p>
            <a:pPr marL="44450" indent="403225" algn="just">
              <a:spcBef>
                <a:spcPts val="0"/>
              </a:spcBef>
              <a:buNone/>
            </a:pPr>
            <a:r>
              <a:rPr lang="ru-RU" altLang="ru-RU" sz="2900" b="1" i="1" dirty="0" smtClean="0">
                <a:solidFill>
                  <a:schemeClr val="accent5">
                    <a:lumMod val="50000"/>
                  </a:schemeClr>
                </a:solidFill>
                <a:latin typeface="Times New Roman" panose="02020603050405020304" pitchFamily="18" charset="0"/>
              </a:rPr>
              <a:t>Письмо </a:t>
            </a:r>
            <a:r>
              <a:rPr lang="ru-RU" altLang="ru-RU" sz="2900" b="1" i="1" dirty="0" err="1">
                <a:solidFill>
                  <a:schemeClr val="accent5">
                    <a:lumMod val="50000"/>
                  </a:schemeClr>
                </a:solidFill>
                <a:latin typeface="Times New Roman" panose="02020603050405020304" pitchFamily="18" charset="0"/>
              </a:rPr>
              <a:t>Роструда</a:t>
            </a:r>
            <a:r>
              <a:rPr lang="ru-RU" altLang="ru-RU" sz="2900" b="1" i="1" dirty="0">
                <a:solidFill>
                  <a:schemeClr val="accent5">
                    <a:lumMod val="50000"/>
                  </a:schemeClr>
                </a:solidFill>
                <a:latin typeface="Times New Roman" panose="02020603050405020304" pitchFamily="18" charset="0"/>
              </a:rPr>
              <a:t> от 27.03.2025 N </a:t>
            </a:r>
            <a:r>
              <a:rPr lang="ru-RU" altLang="ru-RU" sz="2900" b="1" i="1" dirty="0" smtClean="0">
                <a:solidFill>
                  <a:schemeClr val="accent5">
                    <a:lumMod val="50000"/>
                  </a:schemeClr>
                </a:solidFill>
                <a:latin typeface="Times New Roman" panose="02020603050405020304" pitchFamily="18" charset="0"/>
              </a:rPr>
              <a:t>ПГ/04656-6-1</a:t>
            </a:r>
            <a:endParaRPr lang="ru-RU" altLang="ru-RU" sz="2800" b="1" i="1" dirty="0">
              <a:solidFill>
                <a:schemeClr val="accent5">
                  <a:lumMod val="50000"/>
                </a:schemeClr>
              </a:solidFill>
              <a:latin typeface="Times New Roman" panose="02020603050405020304" pitchFamily="18" charset="0"/>
            </a:endParaRPr>
          </a:p>
        </p:txBody>
      </p:sp>
    </p:spTree>
    <p:extLst>
      <p:ext uri="{BB962C8B-B14F-4D97-AF65-F5344CB8AC3E}">
        <p14:creationId xmlns:p14="http://schemas.microsoft.com/office/powerpoint/2010/main" val="2810073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365760" y="1618488"/>
            <a:ext cx="11594592" cy="4965192"/>
          </a:xfrm>
        </p:spPr>
        <p:txBody>
          <a:bodyPr rtlCol="0">
            <a:normAutofit/>
          </a:bodyPr>
          <a:lstStyle/>
          <a:p>
            <a:pPr marL="44450" indent="403225" algn="just">
              <a:buNone/>
            </a:pPr>
            <a:endParaRPr lang="ru-RU" altLang="ru-RU" sz="2800" b="1" i="1" dirty="0" smtClean="0">
              <a:solidFill>
                <a:schemeClr val="tx2">
                  <a:lumMod val="95000"/>
                  <a:lumOff val="5000"/>
                </a:schemeClr>
              </a:solidFill>
              <a:latin typeface="Times New Roman" panose="02020603050405020304" pitchFamily="18" charset="0"/>
            </a:endParaRPr>
          </a:p>
          <a:p>
            <a:pPr marL="44450" indent="403225" algn="just">
              <a:buNone/>
            </a:pPr>
            <a:r>
              <a:rPr lang="ru-RU" altLang="ru-RU" sz="2800" b="1" i="1" dirty="0" smtClean="0">
                <a:solidFill>
                  <a:schemeClr val="tx2">
                    <a:lumMod val="95000"/>
                    <a:lumOff val="5000"/>
                  </a:schemeClr>
                </a:solidFill>
                <a:latin typeface="Times New Roman" panose="02020603050405020304" pitchFamily="18" charset="0"/>
              </a:rPr>
              <a:t>Уволить </a:t>
            </a:r>
            <a:r>
              <a:rPr lang="ru-RU" altLang="ru-RU" sz="2800" b="1" i="1" dirty="0">
                <a:solidFill>
                  <a:schemeClr val="tx2">
                    <a:lumMod val="95000"/>
                    <a:lumOff val="5000"/>
                  </a:schemeClr>
                </a:solidFill>
                <a:latin typeface="Times New Roman" panose="02020603050405020304" pitchFamily="18" charset="0"/>
              </a:rPr>
              <a:t>мобилизованного работника по его инициативе можно без возобновления </a:t>
            </a:r>
            <a:r>
              <a:rPr lang="ru-RU" altLang="ru-RU" sz="2800" b="1" i="1" dirty="0" smtClean="0">
                <a:solidFill>
                  <a:schemeClr val="tx2">
                    <a:lumMod val="95000"/>
                    <a:lumOff val="5000"/>
                  </a:schemeClr>
                </a:solidFill>
                <a:latin typeface="Times New Roman" panose="02020603050405020304" pitchFamily="18" charset="0"/>
              </a:rPr>
              <a:t>трудового договора</a:t>
            </a:r>
            <a:endParaRPr lang="ru-RU" altLang="ru-RU" sz="2800" b="1" i="1" dirty="0">
              <a:solidFill>
                <a:schemeClr val="tx2">
                  <a:lumMod val="95000"/>
                  <a:lumOff val="5000"/>
                </a:schemeClr>
              </a:solidFill>
              <a:latin typeface="Times New Roman" panose="02020603050405020304" pitchFamily="18" charset="0"/>
            </a:endParaRPr>
          </a:p>
          <a:p>
            <a:pPr marL="44450" indent="403225" algn="just">
              <a:buNone/>
            </a:pPr>
            <a:r>
              <a:rPr lang="ru-RU" altLang="ru-RU" sz="2800" b="1" i="1" dirty="0">
                <a:solidFill>
                  <a:schemeClr val="tx2">
                    <a:lumMod val="95000"/>
                    <a:lumOff val="5000"/>
                  </a:schemeClr>
                </a:solidFill>
                <a:latin typeface="Times New Roman" panose="02020603050405020304" pitchFamily="18" charset="0"/>
              </a:rPr>
              <a:t>У мобилизованного сотрудника остается право уйти по собственному желанию. При этом не нужно возобновлять действие приостановленного трудового договора, чтобы оформить увольнение, полагает ведомство.</a:t>
            </a:r>
          </a:p>
          <a:p>
            <a:pPr marL="44450" indent="403225" algn="just">
              <a:buNone/>
            </a:pPr>
            <a:r>
              <a:rPr lang="ru-RU" altLang="ru-RU" sz="2800" b="1" i="1" dirty="0">
                <a:solidFill>
                  <a:schemeClr val="accent5">
                    <a:lumMod val="50000"/>
                  </a:schemeClr>
                </a:solidFill>
                <a:latin typeface="Times New Roman" panose="02020603050405020304" pitchFamily="18" charset="0"/>
              </a:rPr>
              <a:t>Письмо </a:t>
            </a:r>
            <a:r>
              <a:rPr lang="ru-RU" altLang="ru-RU" sz="2800" b="1" i="1" dirty="0" err="1">
                <a:solidFill>
                  <a:schemeClr val="accent5">
                    <a:lumMod val="50000"/>
                  </a:schemeClr>
                </a:solidFill>
                <a:latin typeface="Times New Roman" panose="02020603050405020304" pitchFamily="18" charset="0"/>
              </a:rPr>
              <a:t>Роструда</a:t>
            </a:r>
            <a:r>
              <a:rPr lang="ru-RU" altLang="ru-RU" sz="2800" b="1" i="1" dirty="0">
                <a:solidFill>
                  <a:schemeClr val="accent5">
                    <a:lumMod val="50000"/>
                  </a:schemeClr>
                </a:solidFill>
                <a:latin typeface="Times New Roman" panose="02020603050405020304" pitchFamily="18" charset="0"/>
              </a:rPr>
              <a:t> от 25.04.2024 N </a:t>
            </a:r>
            <a:r>
              <a:rPr lang="ru-RU" altLang="ru-RU" sz="2800" b="1" i="1" dirty="0" smtClean="0">
                <a:solidFill>
                  <a:schemeClr val="accent5">
                    <a:lumMod val="50000"/>
                  </a:schemeClr>
                </a:solidFill>
                <a:latin typeface="Times New Roman" panose="02020603050405020304" pitchFamily="18" charset="0"/>
              </a:rPr>
              <a:t>ПГ/07167-6-1</a:t>
            </a:r>
            <a:endParaRPr lang="ru-RU" altLang="ru-RU" sz="2800" b="1" i="1" dirty="0">
              <a:solidFill>
                <a:schemeClr val="accent5">
                  <a:lumMod val="50000"/>
                </a:schemeClr>
              </a:solidFill>
              <a:latin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365760" y="1618488"/>
            <a:ext cx="11594592" cy="4965192"/>
          </a:xfrm>
        </p:spPr>
        <p:txBody>
          <a:bodyPr rtlCol="0">
            <a:normAutofit lnSpcReduction="10000"/>
          </a:bodyPr>
          <a:lstStyle/>
          <a:p>
            <a:pPr marL="44450" indent="403225" algn="just">
              <a:buNone/>
            </a:pPr>
            <a:r>
              <a:rPr lang="ru-RU" altLang="ru-RU" sz="2800" b="1" i="1" dirty="0" smtClean="0">
                <a:solidFill>
                  <a:schemeClr val="tx2">
                    <a:lumMod val="95000"/>
                    <a:lumOff val="5000"/>
                  </a:schemeClr>
                </a:solidFill>
                <a:latin typeface="Times New Roman" panose="02020603050405020304" pitchFamily="18" charset="0"/>
              </a:rPr>
              <a:t>На </a:t>
            </a:r>
            <a:r>
              <a:rPr lang="ru-RU" altLang="ru-RU" sz="2800" b="1" i="1" dirty="0">
                <a:solidFill>
                  <a:schemeClr val="tx2">
                    <a:lumMod val="95000"/>
                    <a:lumOff val="5000"/>
                  </a:schemeClr>
                </a:solidFill>
                <a:latin typeface="Times New Roman" panose="02020603050405020304" pitchFamily="18" charset="0"/>
              </a:rPr>
              <a:t>диспансеризацию нужно отпускать в том числе </a:t>
            </a:r>
            <a:r>
              <a:rPr lang="ru-RU" altLang="ru-RU" sz="2800" b="1" i="1" dirty="0" err="1">
                <a:solidFill>
                  <a:schemeClr val="tx2">
                    <a:lumMod val="95000"/>
                    <a:lumOff val="5000"/>
                  </a:schemeClr>
                </a:solidFill>
                <a:latin typeface="Times New Roman" panose="02020603050405020304" pitchFamily="18" charset="0"/>
              </a:rPr>
              <a:t>удаленщиков</a:t>
            </a:r>
            <a:r>
              <a:rPr lang="ru-RU" altLang="ru-RU" sz="2800" b="1" i="1" dirty="0">
                <a:solidFill>
                  <a:schemeClr val="tx2">
                    <a:lumMod val="95000"/>
                    <a:lumOff val="5000"/>
                  </a:schemeClr>
                </a:solidFill>
                <a:latin typeface="Times New Roman" panose="02020603050405020304" pitchFamily="18" charset="0"/>
              </a:rPr>
              <a:t> с неполным рабочим </a:t>
            </a:r>
            <a:r>
              <a:rPr lang="ru-RU" altLang="ru-RU" sz="2800" b="1" i="1" dirty="0" smtClean="0">
                <a:solidFill>
                  <a:schemeClr val="tx2">
                    <a:lumMod val="95000"/>
                    <a:lumOff val="5000"/>
                  </a:schemeClr>
                </a:solidFill>
                <a:latin typeface="Times New Roman" panose="02020603050405020304" pitchFamily="18" charset="0"/>
              </a:rPr>
              <a:t>днем</a:t>
            </a:r>
            <a:endParaRPr lang="ru-RU" altLang="ru-RU" sz="2800" b="1" i="1" dirty="0">
              <a:solidFill>
                <a:schemeClr val="tx2">
                  <a:lumMod val="95000"/>
                  <a:lumOff val="5000"/>
                </a:schemeClr>
              </a:solidFill>
              <a:latin typeface="Times New Roman" panose="02020603050405020304" pitchFamily="18" charset="0"/>
            </a:endParaRPr>
          </a:p>
          <a:p>
            <a:pPr marL="44450" indent="403225" algn="just">
              <a:buNone/>
            </a:pPr>
            <a:r>
              <a:rPr lang="ru-RU" altLang="ru-RU" sz="2800" b="1" i="1" dirty="0">
                <a:solidFill>
                  <a:schemeClr val="tx2">
                    <a:lumMod val="95000"/>
                    <a:lumOff val="5000"/>
                  </a:schemeClr>
                </a:solidFill>
                <a:latin typeface="Times New Roman" panose="02020603050405020304" pitchFamily="18" charset="0"/>
              </a:rPr>
              <a:t>Гарантии при прохождении диспансеризации распространяются и на тех, кто трудится дистанционно, в том числе неполный день, полагает ведомство. Значит, их тоже нужно отпускать с работы для обследования с сохранением должности и среднего заработка.</a:t>
            </a:r>
          </a:p>
          <a:p>
            <a:pPr marL="44450" indent="403225" algn="just">
              <a:buNone/>
            </a:pPr>
            <a:r>
              <a:rPr lang="ru-RU" altLang="ru-RU" sz="2800" b="1" i="1" dirty="0" smtClean="0">
                <a:solidFill>
                  <a:schemeClr val="tx2">
                    <a:lumMod val="95000"/>
                    <a:lumOff val="5000"/>
                  </a:schemeClr>
                </a:solidFill>
                <a:latin typeface="Times New Roman" panose="02020603050405020304" pitchFamily="18" charset="0"/>
              </a:rPr>
              <a:t>! Напомним</a:t>
            </a:r>
            <a:r>
              <a:rPr lang="ru-RU" altLang="ru-RU" sz="2800" b="1" i="1" dirty="0">
                <a:solidFill>
                  <a:schemeClr val="tx2">
                    <a:lumMod val="95000"/>
                    <a:lumOff val="5000"/>
                  </a:schemeClr>
                </a:solidFill>
                <a:latin typeface="Times New Roman" panose="02020603050405020304" pitchFamily="18" charset="0"/>
              </a:rPr>
              <a:t>, как часто сотрудник может использовать оплачиваемые дни для диспансеризации, зависит от возраста. Сотрудники до 40 лет вправе брать один рабочий день раз в 3 года, от 40 лет до </a:t>
            </a:r>
            <a:r>
              <a:rPr lang="ru-RU" altLang="ru-RU" sz="2800" b="1" i="1" dirty="0" err="1">
                <a:solidFill>
                  <a:schemeClr val="tx2">
                    <a:lumMod val="95000"/>
                    <a:lumOff val="5000"/>
                  </a:schemeClr>
                </a:solidFill>
                <a:latin typeface="Times New Roman" panose="02020603050405020304" pitchFamily="18" charset="0"/>
              </a:rPr>
              <a:t>предпенсионного</a:t>
            </a:r>
            <a:r>
              <a:rPr lang="ru-RU" altLang="ru-RU" sz="2800" b="1" i="1" dirty="0">
                <a:solidFill>
                  <a:schemeClr val="tx2">
                    <a:lumMod val="95000"/>
                    <a:lumOff val="5000"/>
                  </a:schemeClr>
                </a:solidFill>
                <a:latin typeface="Times New Roman" panose="02020603050405020304" pitchFamily="18" charset="0"/>
              </a:rPr>
              <a:t> возраста - раз в год, </a:t>
            </a:r>
            <a:r>
              <a:rPr lang="ru-RU" altLang="ru-RU" sz="2800" b="1" i="1" dirty="0" err="1">
                <a:solidFill>
                  <a:schemeClr val="tx2">
                    <a:lumMod val="95000"/>
                    <a:lumOff val="5000"/>
                  </a:schemeClr>
                </a:solidFill>
                <a:latin typeface="Times New Roman" panose="02020603050405020304" pitchFamily="18" charset="0"/>
              </a:rPr>
              <a:t>предпенсионеры</a:t>
            </a:r>
            <a:r>
              <a:rPr lang="ru-RU" altLang="ru-RU" sz="2800" b="1" i="1" dirty="0">
                <a:solidFill>
                  <a:schemeClr val="tx2">
                    <a:lumMod val="95000"/>
                    <a:lumOff val="5000"/>
                  </a:schemeClr>
                </a:solidFill>
                <a:latin typeface="Times New Roman" panose="02020603050405020304" pitchFamily="18" charset="0"/>
              </a:rPr>
              <a:t> и пенсионеры - 2 рабочих дня в год.</a:t>
            </a:r>
          </a:p>
          <a:p>
            <a:pPr marL="44450" indent="403225" algn="just">
              <a:buNone/>
            </a:pPr>
            <a:r>
              <a:rPr lang="ru-RU" altLang="ru-RU" sz="2800" b="1" i="1" dirty="0" smtClean="0">
                <a:solidFill>
                  <a:schemeClr val="accent5">
                    <a:lumMod val="50000"/>
                  </a:schemeClr>
                </a:solidFill>
                <a:latin typeface="Times New Roman" panose="02020603050405020304" pitchFamily="18" charset="0"/>
              </a:rPr>
              <a:t>Письмо </a:t>
            </a:r>
            <a:r>
              <a:rPr lang="ru-RU" altLang="ru-RU" sz="2800" b="1" i="1" dirty="0" err="1">
                <a:solidFill>
                  <a:schemeClr val="accent5">
                    <a:lumMod val="50000"/>
                  </a:schemeClr>
                </a:solidFill>
                <a:latin typeface="Times New Roman" panose="02020603050405020304" pitchFamily="18" charset="0"/>
              </a:rPr>
              <a:t>Роструда</a:t>
            </a:r>
            <a:r>
              <a:rPr lang="ru-RU" altLang="ru-RU" sz="2800" b="1" i="1" dirty="0">
                <a:solidFill>
                  <a:schemeClr val="accent5">
                    <a:lumMod val="50000"/>
                  </a:schemeClr>
                </a:solidFill>
                <a:latin typeface="Times New Roman" panose="02020603050405020304" pitchFamily="18" charset="0"/>
              </a:rPr>
              <a:t> от 07.05.2024 N </a:t>
            </a:r>
            <a:r>
              <a:rPr lang="ru-RU" altLang="ru-RU" sz="2800" b="1" i="1" dirty="0" smtClean="0">
                <a:solidFill>
                  <a:schemeClr val="accent5">
                    <a:lumMod val="50000"/>
                  </a:schemeClr>
                </a:solidFill>
                <a:latin typeface="Times New Roman" panose="02020603050405020304" pitchFamily="18" charset="0"/>
              </a:rPr>
              <a:t>ПГ/08142-6-1</a:t>
            </a:r>
            <a:endParaRPr lang="ru-RU" altLang="ru-RU" sz="2800" b="1" i="1" dirty="0">
              <a:solidFill>
                <a:schemeClr val="accent5">
                  <a:lumMod val="50000"/>
                </a:schemeClr>
              </a:solidFill>
              <a:latin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365760" y="1618488"/>
            <a:ext cx="11594592" cy="4965192"/>
          </a:xfrm>
        </p:spPr>
        <p:txBody>
          <a:bodyPr rtlCol="0">
            <a:normAutofit fontScale="85000" lnSpcReduction="20000"/>
          </a:bodyPr>
          <a:lstStyle/>
          <a:p>
            <a:pPr marL="44450" indent="403225" algn="just">
              <a:spcBef>
                <a:spcPts val="0"/>
              </a:spcBef>
              <a:buNone/>
            </a:pPr>
            <a:r>
              <a:rPr lang="ru-RU" altLang="ru-RU" sz="2800" b="1" i="1" dirty="0">
                <a:solidFill>
                  <a:schemeClr val="accent5">
                    <a:lumMod val="50000"/>
                  </a:schemeClr>
                </a:solidFill>
                <a:latin typeface="Times New Roman" panose="02020603050405020304" pitchFamily="18" charset="0"/>
              </a:rPr>
              <a:t>Письмо </a:t>
            </a:r>
            <a:r>
              <a:rPr lang="ru-RU" altLang="ru-RU" sz="2800" b="1" i="1" dirty="0" err="1">
                <a:solidFill>
                  <a:schemeClr val="accent5">
                    <a:lumMod val="50000"/>
                  </a:schemeClr>
                </a:solidFill>
                <a:latin typeface="Times New Roman" panose="02020603050405020304" pitchFamily="18" charset="0"/>
              </a:rPr>
              <a:t>Роструда</a:t>
            </a:r>
            <a:r>
              <a:rPr lang="ru-RU" altLang="ru-RU" sz="2800" b="1" i="1" dirty="0">
                <a:solidFill>
                  <a:schemeClr val="accent5">
                    <a:lumMod val="50000"/>
                  </a:schemeClr>
                </a:solidFill>
                <a:latin typeface="Times New Roman" panose="02020603050405020304" pitchFamily="18" charset="0"/>
              </a:rPr>
              <a:t> от 17.05.2022 ПГ/10843-6-1</a:t>
            </a:r>
          </a:p>
          <a:p>
            <a:pPr marL="44450" indent="403225" algn="just">
              <a:spcBef>
                <a:spcPts val="0"/>
              </a:spcBef>
              <a:buNone/>
            </a:pPr>
            <a:r>
              <a:rPr lang="ru-RU" altLang="ru-RU" sz="2800" b="1" i="1" dirty="0" smtClean="0">
                <a:solidFill>
                  <a:schemeClr val="tx2">
                    <a:lumMod val="95000"/>
                    <a:lumOff val="5000"/>
                  </a:schemeClr>
                </a:solidFill>
                <a:latin typeface="Times New Roman" panose="02020603050405020304" pitchFamily="18" charset="0"/>
              </a:rPr>
              <a:t>Согласно ч.4 ст.153 </a:t>
            </a:r>
            <a:r>
              <a:rPr lang="ru-RU" altLang="ru-RU" sz="2800" b="1" i="1" dirty="0">
                <a:solidFill>
                  <a:schemeClr val="tx2">
                    <a:lumMod val="95000"/>
                    <a:lumOff val="5000"/>
                  </a:schemeClr>
                </a:solidFill>
                <a:latin typeface="Times New Roman" panose="02020603050405020304" pitchFamily="18" charset="0"/>
              </a:rPr>
              <a:t>ТК РФ по желанию работника, работавшего в выходной или нерабочий праздничный день, ему может быть предоставлен другой день отдыха. В этом случае работа в выходной или нерабочий праздничный день оплачивается в одинарном размере, а день отдыха оплате не подлежит. </a:t>
            </a:r>
            <a:endParaRPr lang="ru-RU" altLang="ru-RU" sz="2800" b="1" i="1" dirty="0" smtClean="0">
              <a:solidFill>
                <a:schemeClr val="tx2">
                  <a:lumMod val="95000"/>
                  <a:lumOff val="5000"/>
                </a:schemeClr>
              </a:solidFill>
              <a:latin typeface="Times New Roman" panose="02020603050405020304" pitchFamily="18" charset="0"/>
            </a:endParaRPr>
          </a:p>
          <a:p>
            <a:pPr marL="44450" indent="403225" algn="just">
              <a:spcBef>
                <a:spcPts val="0"/>
              </a:spcBef>
              <a:buNone/>
            </a:pPr>
            <a:r>
              <a:rPr lang="ru-RU" altLang="ru-RU" sz="2800" b="1" i="1" dirty="0" smtClean="0">
                <a:solidFill>
                  <a:schemeClr val="tx2">
                    <a:lumMod val="95000"/>
                    <a:lumOff val="5000"/>
                  </a:schemeClr>
                </a:solidFill>
                <a:latin typeface="Times New Roman" panose="02020603050405020304" pitchFamily="18" charset="0"/>
              </a:rPr>
              <a:t>По </a:t>
            </a:r>
            <a:r>
              <a:rPr lang="ru-RU" altLang="ru-RU" sz="2800" b="1" i="1" dirty="0">
                <a:solidFill>
                  <a:schemeClr val="tx2">
                    <a:lumMod val="95000"/>
                    <a:lumOff val="5000"/>
                  </a:schemeClr>
                </a:solidFill>
                <a:latin typeface="Times New Roman" panose="02020603050405020304" pitchFamily="18" charset="0"/>
              </a:rPr>
              <a:t>общим правилам при подсчете нормы рабочих часов за учетный период исключается время, в течение которого работник освобождался от исполнения трудовых обязанностей. Полагаем, день отдыха, предоставленный в соответствии со </a:t>
            </a:r>
            <a:r>
              <a:rPr lang="ru-RU" altLang="ru-RU" sz="2800" b="1" i="1" dirty="0" smtClean="0">
                <a:solidFill>
                  <a:schemeClr val="tx2">
                    <a:lumMod val="95000"/>
                    <a:lumOff val="5000"/>
                  </a:schemeClr>
                </a:solidFill>
                <a:latin typeface="Times New Roman" panose="02020603050405020304" pitchFamily="18" charset="0"/>
              </a:rPr>
              <a:t>ст.153 </a:t>
            </a:r>
            <a:r>
              <a:rPr lang="ru-RU" altLang="ru-RU" sz="2800" b="1" i="1" dirty="0">
                <a:solidFill>
                  <a:schemeClr val="tx2">
                    <a:lumMod val="95000"/>
                    <a:lumOff val="5000"/>
                  </a:schemeClr>
                </a:solidFill>
                <a:latin typeface="Times New Roman" panose="02020603050405020304" pitchFamily="18" charset="0"/>
              </a:rPr>
              <a:t>ТК РФ, должен исключаться из нормы рабочего времени. Таким образом, за месяц, в котором работник, заработная плата которого помимо месячного оклада (должностного оклада) включает компенсационные и стимулирующие выплаты, работал в выходной день или нерабочий праздничный день, нужно заплатить заработную плату полностью, а также одинарную дневную часть заработной платы (дневную часть оклада (должностного оклада) и предусмотренных в рамках конкретной системы оплаты труда компенсационных и стимулирующих выплат), а за месяц, в котором работник взял день отдыха, - заработную плату полностью, при этом работник отработает на один день меньше нормы. Это правило действует независимо от того, берет ли работник день отдыха в текущем месяце или в последующие.</a:t>
            </a:r>
          </a:p>
          <a:p>
            <a:pPr marL="44450" indent="403225" algn="just">
              <a:spcBef>
                <a:spcPts val="0"/>
              </a:spcBef>
              <a:buNone/>
            </a:pPr>
            <a:endParaRPr lang="ru-RU" altLang="ru-RU" sz="2800" b="1" i="1" dirty="0" smtClean="0">
              <a:solidFill>
                <a:schemeClr val="accent5">
                  <a:lumMod val="50000"/>
                </a:schemeClr>
              </a:solidFill>
              <a:latin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365760" y="1618488"/>
            <a:ext cx="11594592" cy="4965192"/>
          </a:xfrm>
        </p:spPr>
        <p:txBody>
          <a:bodyPr rtlCol="0">
            <a:normAutofit fontScale="85000" lnSpcReduction="20000"/>
          </a:bodyPr>
          <a:lstStyle/>
          <a:p>
            <a:pPr marL="44450" indent="403225" algn="just">
              <a:buNone/>
            </a:pPr>
            <a:endParaRPr lang="ru-RU" altLang="ru-RU" sz="2800" b="1" i="1" dirty="0" smtClean="0">
              <a:solidFill>
                <a:schemeClr val="tx2">
                  <a:lumMod val="95000"/>
                  <a:lumOff val="5000"/>
                </a:schemeClr>
              </a:solidFill>
              <a:latin typeface="Times New Roman" panose="02020603050405020304" pitchFamily="18" charset="0"/>
            </a:endParaRPr>
          </a:p>
          <a:p>
            <a:pPr marL="44450" indent="403225" algn="just">
              <a:buNone/>
            </a:pPr>
            <a:r>
              <a:rPr lang="ru-RU" altLang="ru-RU" sz="2800" b="1" i="1" dirty="0">
                <a:solidFill>
                  <a:schemeClr val="tx2">
                    <a:lumMod val="95000"/>
                    <a:lumOff val="5000"/>
                  </a:schemeClr>
                </a:solidFill>
                <a:latin typeface="Times New Roman" panose="02020603050405020304" pitchFamily="18" charset="0"/>
              </a:rPr>
              <a:t>СФР: работник получит выходные по уходу за ребенком-инвалидом, даже если не живет с ним</a:t>
            </a:r>
          </a:p>
          <a:p>
            <a:pPr marL="44450" indent="403225" algn="just">
              <a:buNone/>
            </a:pPr>
            <a:r>
              <a:rPr lang="ru-RU" altLang="ru-RU" sz="2800" b="1" i="1" dirty="0" smtClean="0">
                <a:solidFill>
                  <a:schemeClr val="tx2">
                    <a:lumMod val="95000"/>
                    <a:lumOff val="5000"/>
                  </a:schemeClr>
                </a:solidFill>
                <a:latin typeface="Times New Roman" panose="02020603050405020304" pitchFamily="18" charset="0"/>
              </a:rPr>
              <a:t>Разъяснили </a:t>
            </a:r>
            <a:r>
              <a:rPr lang="ru-RU" altLang="ru-RU" sz="2800" b="1" i="1" dirty="0">
                <a:solidFill>
                  <a:schemeClr val="tx2">
                    <a:lumMod val="95000"/>
                    <a:lumOff val="5000"/>
                  </a:schemeClr>
                </a:solidFill>
                <a:latin typeface="Times New Roman" panose="02020603050405020304" pitchFamily="18" charset="0"/>
              </a:rPr>
              <a:t>ситуацию, когда дополнительные оплачиваемые дни отдыха просит сотрудник, который не живет вместе с ребенком-инвалидом, а работает в другом городе.</a:t>
            </a:r>
          </a:p>
          <a:p>
            <a:pPr marL="44450" indent="403225" algn="just">
              <a:buNone/>
            </a:pPr>
            <a:r>
              <a:rPr lang="ru-RU" altLang="ru-RU" sz="2800" b="1" i="1" dirty="0" smtClean="0">
                <a:solidFill>
                  <a:schemeClr val="tx2">
                    <a:lumMod val="95000"/>
                    <a:lumOff val="5000"/>
                  </a:schemeClr>
                </a:solidFill>
                <a:latin typeface="Times New Roman" panose="02020603050405020304" pitchFamily="18" charset="0"/>
              </a:rPr>
              <a:t>Документы </a:t>
            </a:r>
            <a:r>
              <a:rPr lang="ru-RU" altLang="ru-RU" sz="2800" b="1" i="1" dirty="0">
                <a:solidFill>
                  <a:schemeClr val="tx2">
                    <a:lumMod val="95000"/>
                    <a:lumOff val="5000"/>
                  </a:schemeClr>
                </a:solidFill>
                <a:latin typeface="Times New Roman" panose="02020603050405020304" pitchFamily="18" charset="0"/>
              </a:rPr>
              <a:t>о месте жительства детей обычно подают один раз. Не нужно подтверждать, что родитель, опекун или попечитель проживает там же или фактически находится с ребенком. Право на дополнительные выходные не зависит от этого. Нельзя не предоставить их из-за пребывания в разных городах.</a:t>
            </a:r>
          </a:p>
          <a:p>
            <a:pPr marL="44450" indent="403225" algn="just">
              <a:buNone/>
            </a:pPr>
            <a:r>
              <a:rPr lang="ru-RU" altLang="ru-RU" sz="2800" b="1" i="1" dirty="0" smtClean="0">
                <a:solidFill>
                  <a:schemeClr val="tx2">
                    <a:lumMod val="95000"/>
                    <a:lumOff val="5000"/>
                  </a:schemeClr>
                </a:solidFill>
                <a:latin typeface="Times New Roman" panose="02020603050405020304" pitchFamily="18" charset="0"/>
              </a:rPr>
              <a:t>Напомним</a:t>
            </a:r>
            <a:r>
              <a:rPr lang="ru-RU" altLang="ru-RU" sz="2800" b="1" i="1" dirty="0">
                <a:solidFill>
                  <a:schemeClr val="tx2">
                    <a:lumMod val="95000"/>
                    <a:lumOff val="5000"/>
                  </a:schemeClr>
                </a:solidFill>
                <a:latin typeface="Times New Roman" panose="02020603050405020304" pitchFamily="18" charset="0"/>
              </a:rPr>
              <a:t>, с сентября правила, по которым дают отдых для ухода за детьми-инвалидами, заменят новыми. Разъяснения СФР подойдут и для них.</a:t>
            </a:r>
          </a:p>
          <a:p>
            <a:pPr marL="44450" indent="403225" algn="just">
              <a:buNone/>
            </a:pPr>
            <a:r>
              <a:rPr lang="ru-RU" altLang="ru-RU" sz="2800" b="1" i="1" dirty="0">
                <a:solidFill>
                  <a:schemeClr val="accent5">
                    <a:lumMod val="50000"/>
                  </a:schemeClr>
                </a:solidFill>
                <a:latin typeface="Times New Roman" panose="02020603050405020304" pitchFamily="18" charset="0"/>
              </a:rPr>
              <a:t>Письмо СФР от 22.06.2023 N </a:t>
            </a:r>
            <a:r>
              <a:rPr lang="ru-RU" altLang="ru-RU" sz="2800" b="1" i="1" dirty="0" smtClean="0">
                <a:solidFill>
                  <a:schemeClr val="accent5">
                    <a:lumMod val="50000"/>
                  </a:schemeClr>
                </a:solidFill>
                <a:latin typeface="Times New Roman" panose="02020603050405020304" pitchFamily="18" charset="0"/>
              </a:rPr>
              <a:t>19-02/69809л</a:t>
            </a:r>
            <a:endParaRPr lang="ru-RU" altLang="ru-RU" sz="2800" b="1" i="1" dirty="0">
              <a:solidFill>
                <a:schemeClr val="accent5">
                  <a:lumMod val="50000"/>
                </a:schemeClr>
              </a:solidFill>
              <a:latin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365760" y="1618488"/>
            <a:ext cx="11594592" cy="4965192"/>
          </a:xfrm>
        </p:spPr>
        <p:txBody>
          <a:bodyPr rtlCol="0">
            <a:normAutofit lnSpcReduction="10000"/>
          </a:bodyPr>
          <a:lstStyle/>
          <a:p>
            <a:pPr marL="44450" indent="403225" algn="just">
              <a:buNone/>
            </a:pPr>
            <a:endParaRPr lang="ru-RU" altLang="ru-RU" sz="2800" b="1" i="1" dirty="0" smtClean="0">
              <a:solidFill>
                <a:schemeClr val="tx2">
                  <a:lumMod val="95000"/>
                  <a:lumOff val="5000"/>
                </a:schemeClr>
              </a:solidFill>
              <a:latin typeface="Times New Roman" panose="02020603050405020304" pitchFamily="18" charset="0"/>
            </a:endParaRPr>
          </a:p>
          <a:p>
            <a:pPr marL="44450" indent="403225" algn="just">
              <a:buNone/>
            </a:pPr>
            <a:r>
              <a:rPr lang="ru-RU" altLang="ru-RU" sz="2800" b="1" i="1" dirty="0" smtClean="0">
                <a:solidFill>
                  <a:schemeClr val="tx2">
                    <a:lumMod val="95000"/>
                    <a:lumOff val="5000"/>
                  </a:schemeClr>
                </a:solidFill>
                <a:latin typeface="Times New Roman" panose="02020603050405020304" pitchFamily="18" charset="0"/>
              </a:rPr>
              <a:t>СФР </a:t>
            </a:r>
            <a:r>
              <a:rPr lang="ru-RU" altLang="ru-RU" sz="2800" b="1" i="1" dirty="0">
                <a:solidFill>
                  <a:schemeClr val="tx2">
                    <a:lumMod val="95000"/>
                    <a:lumOff val="5000"/>
                  </a:schemeClr>
                </a:solidFill>
                <a:latin typeface="Times New Roman" panose="02020603050405020304" pitchFamily="18" charset="0"/>
              </a:rPr>
              <a:t>разъяснил, как предоставлять накопленные выходные </a:t>
            </a:r>
            <a:r>
              <a:rPr lang="ru-RU" altLang="ru-RU" sz="2800" b="1" i="1" dirty="0" smtClean="0">
                <a:solidFill>
                  <a:schemeClr val="tx2">
                    <a:lumMod val="95000"/>
                    <a:lumOff val="5000"/>
                  </a:schemeClr>
                </a:solidFill>
                <a:latin typeface="Times New Roman" panose="02020603050405020304" pitchFamily="18" charset="0"/>
              </a:rPr>
              <a:t>для </a:t>
            </a:r>
            <a:r>
              <a:rPr lang="ru-RU" altLang="ru-RU" sz="2800" b="1" i="1" dirty="0">
                <a:solidFill>
                  <a:schemeClr val="tx2">
                    <a:lumMod val="95000"/>
                    <a:lumOff val="5000"/>
                  </a:schemeClr>
                </a:solidFill>
                <a:latin typeface="Times New Roman" panose="02020603050405020304" pitchFamily="18" charset="0"/>
              </a:rPr>
              <a:t>ухода за </a:t>
            </a:r>
            <a:r>
              <a:rPr lang="ru-RU" altLang="ru-RU" sz="2800" b="1" i="1" dirty="0" smtClean="0">
                <a:solidFill>
                  <a:schemeClr val="tx2">
                    <a:lumMod val="95000"/>
                    <a:lumOff val="5000"/>
                  </a:schemeClr>
                </a:solidFill>
                <a:latin typeface="Times New Roman" panose="02020603050405020304" pitchFamily="18" charset="0"/>
              </a:rPr>
              <a:t>детьми-инвалидами</a:t>
            </a:r>
            <a:endParaRPr lang="ru-RU" altLang="ru-RU" sz="2800" b="1" i="1" dirty="0">
              <a:solidFill>
                <a:schemeClr val="tx2">
                  <a:lumMod val="95000"/>
                  <a:lumOff val="5000"/>
                </a:schemeClr>
              </a:solidFill>
              <a:latin typeface="Times New Roman" panose="02020603050405020304" pitchFamily="18" charset="0"/>
            </a:endParaRPr>
          </a:p>
          <a:p>
            <a:pPr marL="44450" indent="403225" algn="just">
              <a:buNone/>
            </a:pPr>
            <a:r>
              <a:rPr lang="ru-RU" altLang="ru-RU" sz="2800" b="1" i="1" dirty="0">
                <a:solidFill>
                  <a:schemeClr val="tx2">
                    <a:lumMod val="95000"/>
                    <a:lumOff val="5000"/>
                  </a:schemeClr>
                </a:solidFill>
                <a:latin typeface="Times New Roman" panose="02020603050405020304" pitchFamily="18" charset="0"/>
              </a:rPr>
              <a:t>Один из родителей, опекун или попечитель может раз в год брать до 24 оплачиваемых выходных подряд для ухода за ребенком-инвалидом. Такой </a:t>
            </a:r>
            <a:r>
              <a:rPr lang="ru-RU" altLang="ru-RU" sz="2800" b="1" i="1" dirty="0" err="1">
                <a:solidFill>
                  <a:schemeClr val="tx2">
                    <a:lumMod val="95000"/>
                    <a:lumOff val="5000"/>
                  </a:schemeClr>
                </a:solidFill>
                <a:latin typeface="Times New Roman" panose="02020603050405020304" pitchFamily="18" charset="0"/>
              </a:rPr>
              <a:t>допотпуск</a:t>
            </a:r>
            <a:r>
              <a:rPr lang="ru-RU" altLang="ru-RU" sz="2800" b="1" i="1" dirty="0">
                <a:solidFill>
                  <a:schemeClr val="tx2">
                    <a:lumMod val="95000"/>
                    <a:lumOff val="5000"/>
                  </a:schemeClr>
                </a:solidFill>
                <a:latin typeface="Times New Roman" panose="02020603050405020304" pitchFamily="18" charset="0"/>
              </a:rPr>
              <a:t> исчисляют в рабочих для сотрудника днях. Его выходные не включают. По тому же принципу освобождают от обязанностей на 4 дня в месяц.</a:t>
            </a:r>
          </a:p>
          <a:p>
            <a:pPr marL="44450" indent="403225" algn="just">
              <a:buNone/>
            </a:pPr>
            <a:r>
              <a:rPr lang="ru-RU" altLang="ru-RU" sz="2800" b="1" i="1" dirty="0">
                <a:solidFill>
                  <a:schemeClr val="tx2">
                    <a:lumMod val="95000"/>
                    <a:lumOff val="5000"/>
                  </a:schemeClr>
                </a:solidFill>
                <a:latin typeface="Times New Roman" panose="02020603050405020304" pitchFamily="18" charset="0"/>
              </a:rPr>
              <a:t>Накопленный отпуск должен быть единым, не прерываться выходами сотрудника на работу.</a:t>
            </a:r>
          </a:p>
          <a:p>
            <a:pPr marL="44450" indent="403225" algn="just">
              <a:buNone/>
            </a:pPr>
            <a:r>
              <a:rPr lang="ru-RU" altLang="ru-RU" sz="2800" b="1" i="1" dirty="0" smtClean="0">
                <a:solidFill>
                  <a:schemeClr val="accent5">
                    <a:lumMod val="50000"/>
                  </a:schemeClr>
                </a:solidFill>
                <a:latin typeface="Times New Roman" panose="02020603050405020304" pitchFamily="18" charset="0"/>
              </a:rPr>
              <a:t>Письмо </a:t>
            </a:r>
            <a:r>
              <a:rPr lang="ru-RU" altLang="ru-RU" sz="2800" b="1" i="1" dirty="0">
                <a:solidFill>
                  <a:schemeClr val="accent5">
                    <a:lumMod val="50000"/>
                  </a:schemeClr>
                </a:solidFill>
                <a:latin typeface="Times New Roman" panose="02020603050405020304" pitchFamily="18" charset="0"/>
              </a:rPr>
              <a:t>СФР от 10.11.2023 N </a:t>
            </a:r>
            <a:r>
              <a:rPr lang="ru-RU" altLang="ru-RU" sz="2800" b="1" i="1" dirty="0" smtClean="0">
                <a:solidFill>
                  <a:schemeClr val="accent5">
                    <a:lumMod val="50000"/>
                  </a:schemeClr>
                </a:solidFill>
                <a:latin typeface="Times New Roman" panose="02020603050405020304" pitchFamily="18" charset="0"/>
              </a:rPr>
              <a:t>19-02/125694л</a:t>
            </a:r>
            <a:endParaRPr lang="ru-RU" altLang="ru-RU" sz="2800" b="1" i="1" dirty="0">
              <a:solidFill>
                <a:schemeClr val="accent5">
                  <a:lumMod val="50000"/>
                </a:schemeClr>
              </a:solidFill>
              <a:latin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365760" y="1618488"/>
            <a:ext cx="11594592" cy="4965192"/>
          </a:xfrm>
        </p:spPr>
        <p:txBody>
          <a:bodyPr rtlCol="0">
            <a:normAutofit fontScale="92500" lnSpcReduction="20000"/>
          </a:bodyPr>
          <a:lstStyle/>
          <a:p>
            <a:pPr marL="44450" indent="403225" algn="just">
              <a:buNone/>
            </a:pPr>
            <a:r>
              <a:rPr lang="ru-RU" altLang="ru-RU" sz="2800" b="1" i="1" dirty="0" smtClean="0">
                <a:solidFill>
                  <a:schemeClr val="tx2">
                    <a:lumMod val="95000"/>
                    <a:lumOff val="5000"/>
                  </a:schemeClr>
                </a:solidFill>
                <a:latin typeface="Times New Roman" panose="02020603050405020304" pitchFamily="18" charset="0"/>
              </a:rPr>
              <a:t>Выходные </a:t>
            </a:r>
            <a:r>
              <a:rPr lang="ru-RU" altLang="ru-RU" sz="2800" b="1" i="1" dirty="0">
                <a:solidFill>
                  <a:schemeClr val="tx2">
                    <a:lumMod val="95000"/>
                    <a:lumOff val="5000"/>
                  </a:schemeClr>
                </a:solidFill>
                <a:latin typeface="Times New Roman" panose="02020603050405020304" pitchFamily="18" charset="0"/>
              </a:rPr>
              <a:t>для ухода за детьми-инвалидами: СФР указал, как быть, если нет справки от другого </a:t>
            </a:r>
            <a:r>
              <a:rPr lang="ru-RU" altLang="ru-RU" sz="2800" b="1" i="1" dirty="0" smtClean="0">
                <a:solidFill>
                  <a:schemeClr val="tx2">
                    <a:lumMod val="95000"/>
                    <a:lumOff val="5000"/>
                  </a:schemeClr>
                </a:solidFill>
                <a:latin typeface="Times New Roman" panose="02020603050405020304" pitchFamily="18" charset="0"/>
              </a:rPr>
              <a:t>родителя</a:t>
            </a:r>
            <a:endParaRPr lang="ru-RU" altLang="ru-RU" sz="2800" b="1" i="1" dirty="0">
              <a:solidFill>
                <a:schemeClr val="tx2">
                  <a:lumMod val="95000"/>
                  <a:lumOff val="5000"/>
                </a:schemeClr>
              </a:solidFill>
              <a:latin typeface="Times New Roman" panose="02020603050405020304" pitchFamily="18" charset="0"/>
            </a:endParaRPr>
          </a:p>
          <a:p>
            <a:pPr marL="44450" indent="403225" algn="just">
              <a:buNone/>
            </a:pPr>
            <a:r>
              <a:rPr lang="ru-RU" altLang="ru-RU" sz="2800" b="1" i="1" dirty="0">
                <a:solidFill>
                  <a:schemeClr val="tx2">
                    <a:lumMod val="95000"/>
                    <a:lumOff val="5000"/>
                  </a:schemeClr>
                </a:solidFill>
                <a:latin typeface="Times New Roman" panose="02020603050405020304" pitchFamily="18" charset="0"/>
              </a:rPr>
              <a:t>Ведомство рассмотрело ситуацию, в которой работник не может представить справку от другого родителя ребенка-инвалида. Сотрудник не состоит с ним в браке, у него нет о нем сведений, а также подтверждается, что тот не ухаживает за ребенком или уклоняется от его воспитания.</a:t>
            </a:r>
          </a:p>
          <a:p>
            <a:pPr marL="44450" indent="403225" algn="just">
              <a:buNone/>
            </a:pPr>
            <a:r>
              <a:rPr lang="ru-RU" altLang="ru-RU" sz="2800" b="1" i="1" dirty="0">
                <a:solidFill>
                  <a:schemeClr val="tx2">
                    <a:lumMod val="95000"/>
                    <a:lumOff val="5000"/>
                  </a:schemeClr>
                </a:solidFill>
                <a:latin typeface="Times New Roman" panose="02020603050405020304" pitchFamily="18" charset="0"/>
              </a:rPr>
              <a:t>В таком случае работнику следует указать это в заявлении о предоставлении дополнительных выходных дней для ухода за ребенком-инвалидом. Можно приложить в том числе копию свидетельства о расторжении брака.</a:t>
            </a:r>
          </a:p>
          <a:p>
            <a:pPr marL="44450" indent="403225" algn="just">
              <a:buNone/>
            </a:pPr>
            <a:r>
              <a:rPr lang="ru-RU" altLang="ru-RU" sz="2800" b="1" i="1" dirty="0">
                <a:solidFill>
                  <a:schemeClr val="tx2">
                    <a:lumMod val="95000"/>
                    <a:lumOff val="5000"/>
                  </a:schemeClr>
                </a:solidFill>
                <a:latin typeface="Times New Roman" panose="02020603050405020304" pitchFamily="18" charset="0"/>
              </a:rPr>
              <a:t>За достоверность информации работник несет ответственность.</a:t>
            </a:r>
          </a:p>
          <a:p>
            <a:pPr marL="44450" indent="403225" algn="just">
              <a:buNone/>
            </a:pPr>
            <a:r>
              <a:rPr lang="ru-RU" altLang="ru-RU" sz="2800" b="1" i="1" dirty="0">
                <a:solidFill>
                  <a:schemeClr val="accent5">
                    <a:lumMod val="50000"/>
                  </a:schemeClr>
                </a:solidFill>
                <a:latin typeface="Times New Roman" panose="02020603050405020304" pitchFamily="18" charset="0"/>
              </a:rPr>
              <a:t>Письмо СФР от 31.07.2024 N </a:t>
            </a:r>
            <a:r>
              <a:rPr lang="ru-RU" altLang="ru-RU" sz="2800" b="1" i="1" dirty="0" smtClean="0">
                <a:solidFill>
                  <a:schemeClr val="accent5">
                    <a:lumMod val="50000"/>
                  </a:schemeClr>
                </a:solidFill>
                <a:latin typeface="Times New Roman" panose="02020603050405020304" pitchFamily="18" charset="0"/>
              </a:rPr>
              <a:t>19-02/98567л</a:t>
            </a:r>
            <a:endParaRPr lang="ru-RU" altLang="ru-RU" sz="2800" b="1" i="1" dirty="0">
              <a:solidFill>
                <a:schemeClr val="accent5">
                  <a:lumMod val="50000"/>
                </a:schemeClr>
              </a:solidFill>
              <a:latin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365760" y="1618488"/>
            <a:ext cx="11594592" cy="4965192"/>
          </a:xfrm>
        </p:spPr>
        <p:txBody>
          <a:bodyPr rtlCol="0">
            <a:normAutofit/>
          </a:bodyPr>
          <a:lstStyle/>
          <a:p>
            <a:pPr marL="44450" indent="403225" algn="just">
              <a:buNone/>
            </a:pPr>
            <a:r>
              <a:rPr lang="ru-RU" altLang="ru-RU" sz="2800" b="1" i="1" dirty="0" smtClean="0">
                <a:solidFill>
                  <a:schemeClr val="tx2">
                    <a:lumMod val="95000"/>
                    <a:lumOff val="5000"/>
                  </a:schemeClr>
                </a:solidFill>
                <a:latin typeface="Times New Roman" panose="02020603050405020304" pitchFamily="18" charset="0"/>
              </a:rPr>
              <a:t>Отпуск </a:t>
            </a:r>
            <a:r>
              <a:rPr lang="ru-RU" altLang="ru-RU" sz="2800" b="1" i="1" dirty="0">
                <a:solidFill>
                  <a:schemeClr val="tx2">
                    <a:lumMod val="95000"/>
                    <a:lumOff val="5000"/>
                  </a:schemeClr>
                </a:solidFill>
                <a:latin typeface="Times New Roman" panose="02020603050405020304" pitchFamily="18" charset="0"/>
              </a:rPr>
              <a:t>по уходу за ребенком можно возобновить сразу после смены </a:t>
            </a:r>
            <a:r>
              <a:rPr lang="ru-RU" altLang="ru-RU" sz="2800" b="1" i="1" dirty="0" smtClean="0">
                <a:solidFill>
                  <a:schemeClr val="tx2">
                    <a:lumMod val="95000"/>
                    <a:lumOff val="5000"/>
                  </a:schemeClr>
                </a:solidFill>
                <a:latin typeface="Times New Roman" panose="02020603050405020304" pitchFamily="18" charset="0"/>
              </a:rPr>
              <a:t>работы</a:t>
            </a:r>
            <a:endParaRPr lang="ru-RU" altLang="ru-RU" sz="2800" b="1" i="1" dirty="0">
              <a:solidFill>
                <a:schemeClr val="tx2">
                  <a:lumMod val="95000"/>
                  <a:lumOff val="5000"/>
                </a:schemeClr>
              </a:solidFill>
              <a:latin typeface="Times New Roman" panose="02020603050405020304" pitchFamily="18" charset="0"/>
            </a:endParaRPr>
          </a:p>
          <a:p>
            <a:pPr marL="44450" indent="403225" algn="just">
              <a:buNone/>
            </a:pPr>
            <a:r>
              <a:rPr lang="ru-RU" altLang="ru-RU" sz="2800" b="1" i="1" dirty="0">
                <a:solidFill>
                  <a:schemeClr val="tx2">
                    <a:lumMod val="95000"/>
                    <a:lumOff val="5000"/>
                  </a:schemeClr>
                </a:solidFill>
                <a:latin typeface="Times New Roman" panose="02020603050405020304" pitchFamily="18" charset="0"/>
              </a:rPr>
              <a:t>ТК РФ не регулирует ситуацию, когда мать ребенка до 3 лет устраивается на новую работу. Заявление об отпуске по уходу за ним женщина может написать сразу после заключения трудового договора. Работодатель должен оформить этот отпуск. Так ведомство ответило на вопрос о том, нужна ли женщине минимальная отработка на новом месте, чтобы снова воспользоваться гарантией.</a:t>
            </a:r>
          </a:p>
          <a:p>
            <a:pPr marL="44450" indent="403225" algn="just">
              <a:buNone/>
            </a:pPr>
            <a:r>
              <a:rPr lang="ru-RU" altLang="ru-RU" sz="2800" b="1" i="1" dirty="0" smtClean="0">
                <a:solidFill>
                  <a:schemeClr val="accent5">
                    <a:lumMod val="50000"/>
                  </a:schemeClr>
                </a:solidFill>
                <a:latin typeface="Times New Roman" panose="02020603050405020304" pitchFamily="18" charset="0"/>
              </a:rPr>
              <a:t>Письмо </a:t>
            </a:r>
            <a:r>
              <a:rPr lang="ru-RU" altLang="ru-RU" sz="2800" b="1" i="1" dirty="0">
                <a:solidFill>
                  <a:schemeClr val="accent5">
                    <a:lumMod val="50000"/>
                  </a:schemeClr>
                </a:solidFill>
                <a:latin typeface="Times New Roman" panose="02020603050405020304" pitchFamily="18" charset="0"/>
              </a:rPr>
              <a:t>Минтруда России от 14.11.2023 N </a:t>
            </a:r>
            <a:r>
              <a:rPr lang="ru-RU" altLang="ru-RU" sz="2800" b="1" i="1" dirty="0" smtClean="0">
                <a:solidFill>
                  <a:schemeClr val="accent5">
                    <a:lumMod val="50000"/>
                  </a:schemeClr>
                </a:solidFill>
                <a:latin typeface="Times New Roman" panose="02020603050405020304" pitchFamily="18" charset="0"/>
              </a:rPr>
              <a:t>14-6/ООГ-7072</a:t>
            </a:r>
            <a:endParaRPr lang="ru-RU" altLang="ru-RU" sz="2800" b="1" i="1" dirty="0">
              <a:solidFill>
                <a:schemeClr val="accent5">
                  <a:lumMod val="50000"/>
                </a:schemeClr>
              </a:solidFill>
              <a:latin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365760" y="1618488"/>
            <a:ext cx="11594592" cy="4965192"/>
          </a:xfrm>
        </p:spPr>
        <p:txBody>
          <a:bodyPr rtlCol="0">
            <a:normAutofit/>
          </a:bodyPr>
          <a:lstStyle/>
          <a:p>
            <a:pPr marL="44450" indent="403225" algn="just">
              <a:buNone/>
            </a:pPr>
            <a:r>
              <a:rPr lang="ru-RU" altLang="ru-RU" sz="2800" b="1" i="1" dirty="0">
                <a:solidFill>
                  <a:schemeClr val="tx2">
                    <a:lumMod val="95000"/>
                    <a:lumOff val="5000"/>
                  </a:schemeClr>
                </a:solidFill>
                <a:latin typeface="Times New Roman" panose="02020603050405020304" pitchFamily="18" charset="0"/>
              </a:rPr>
              <a:t>Минтруд: давать отпуск многодетному родителю в первые полгода работы </a:t>
            </a:r>
            <a:r>
              <a:rPr lang="ru-RU" altLang="ru-RU" sz="2800" b="1" i="1" dirty="0" smtClean="0">
                <a:solidFill>
                  <a:schemeClr val="tx2">
                    <a:lumMod val="95000"/>
                    <a:lumOff val="5000"/>
                  </a:schemeClr>
                </a:solidFill>
                <a:latin typeface="Times New Roman" panose="02020603050405020304" pitchFamily="18" charset="0"/>
              </a:rPr>
              <a:t>необязательно</a:t>
            </a:r>
            <a:endParaRPr lang="ru-RU" altLang="ru-RU" sz="2800" b="1" i="1" dirty="0">
              <a:solidFill>
                <a:schemeClr val="tx2">
                  <a:lumMod val="95000"/>
                  <a:lumOff val="5000"/>
                </a:schemeClr>
              </a:solidFill>
              <a:latin typeface="Times New Roman" panose="02020603050405020304" pitchFamily="18" charset="0"/>
            </a:endParaRPr>
          </a:p>
          <a:p>
            <a:pPr marL="44450" indent="403225" algn="just">
              <a:buNone/>
            </a:pPr>
            <a:r>
              <a:rPr lang="ru-RU" altLang="ru-RU" sz="2800" b="1" i="1" dirty="0">
                <a:solidFill>
                  <a:schemeClr val="tx2">
                    <a:lumMod val="95000"/>
                    <a:lumOff val="5000"/>
                  </a:schemeClr>
                </a:solidFill>
                <a:latin typeface="Times New Roman" panose="02020603050405020304" pitchFamily="18" charset="0"/>
              </a:rPr>
              <a:t>У сотрудника с 3 и более детьми право на первый ежегодный отпуск возникает через 6 месяцев непрерывной работы. Отдохнуть раньше он может только по соглашению сторон.</a:t>
            </a:r>
          </a:p>
          <a:p>
            <a:pPr marL="44450" indent="403225" algn="just">
              <a:buNone/>
            </a:pPr>
            <a:r>
              <a:rPr lang="ru-RU" altLang="ru-RU" sz="2800" b="1" i="1" dirty="0" smtClean="0">
                <a:solidFill>
                  <a:srgbClr val="FF0000"/>
                </a:solidFill>
                <a:latin typeface="Times New Roman" panose="02020603050405020304" pitchFamily="18" charset="0"/>
              </a:rPr>
              <a:t>!</a:t>
            </a:r>
            <a:r>
              <a:rPr lang="ru-RU" altLang="ru-RU" sz="2800" b="1" i="1" dirty="0" smtClean="0">
                <a:solidFill>
                  <a:schemeClr val="tx2">
                    <a:lumMod val="95000"/>
                    <a:lumOff val="5000"/>
                  </a:schemeClr>
                </a:solidFill>
                <a:latin typeface="Times New Roman" panose="02020603050405020304" pitchFamily="18" charset="0"/>
              </a:rPr>
              <a:t> Многодетным </a:t>
            </a:r>
            <a:r>
              <a:rPr lang="ru-RU" altLang="ru-RU" sz="2800" b="1" i="1" dirty="0">
                <a:solidFill>
                  <a:schemeClr val="tx2">
                    <a:lumMod val="95000"/>
                    <a:lumOff val="5000"/>
                  </a:schemeClr>
                </a:solidFill>
                <a:latin typeface="Times New Roman" panose="02020603050405020304" pitchFamily="18" charset="0"/>
              </a:rPr>
              <a:t>родителям детей до 18 лет ежегодный отпуск предоставляют по их желанию в удобное для них время, пока младший из детей не достигнет 14 лет. </a:t>
            </a:r>
            <a:endParaRPr lang="ru-RU" altLang="ru-RU" sz="2800" b="1" i="1" dirty="0" smtClean="0">
              <a:solidFill>
                <a:schemeClr val="tx2">
                  <a:lumMod val="95000"/>
                  <a:lumOff val="5000"/>
                </a:schemeClr>
              </a:solidFill>
              <a:latin typeface="Times New Roman" panose="02020603050405020304" pitchFamily="18" charset="0"/>
            </a:endParaRPr>
          </a:p>
          <a:p>
            <a:pPr marL="44450" indent="403225" algn="just">
              <a:buNone/>
            </a:pPr>
            <a:r>
              <a:rPr lang="ru-RU" altLang="ru-RU" sz="2800" b="1" i="1" dirty="0">
                <a:solidFill>
                  <a:schemeClr val="accent5">
                    <a:lumMod val="50000"/>
                  </a:schemeClr>
                </a:solidFill>
                <a:latin typeface="Times New Roman" panose="02020603050405020304" pitchFamily="18" charset="0"/>
              </a:rPr>
              <a:t>Письмо Минтруда России от 18.10.2023 N </a:t>
            </a:r>
            <a:r>
              <a:rPr lang="ru-RU" altLang="ru-RU" sz="2800" b="1" i="1" dirty="0" smtClean="0">
                <a:solidFill>
                  <a:schemeClr val="accent5">
                    <a:lumMod val="50000"/>
                  </a:schemeClr>
                </a:solidFill>
                <a:latin typeface="Times New Roman" panose="02020603050405020304" pitchFamily="18" charset="0"/>
              </a:rPr>
              <a:t>14-6/ООГ-6552</a:t>
            </a:r>
            <a:endParaRPr lang="ru-RU" altLang="ru-RU" sz="2800" b="1" i="1" dirty="0">
              <a:solidFill>
                <a:schemeClr val="accent5">
                  <a:lumMod val="50000"/>
                </a:schemeClr>
              </a:solidFill>
              <a:latin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365760" y="1618488"/>
            <a:ext cx="11594592" cy="4965192"/>
          </a:xfrm>
        </p:spPr>
        <p:txBody>
          <a:bodyPr rtlCol="0">
            <a:normAutofit fontScale="92500" lnSpcReduction="10000"/>
          </a:bodyPr>
          <a:lstStyle/>
          <a:p>
            <a:pPr marL="44450" indent="403225" algn="just">
              <a:buNone/>
            </a:pPr>
            <a:endParaRPr lang="ru-RU" altLang="ru-RU" sz="2800" b="1" i="1" dirty="0" smtClean="0">
              <a:solidFill>
                <a:schemeClr val="tx2">
                  <a:lumMod val="95000"/>
                  <a:lumOff val="5000"/>
                </a:schemeClr>
              </a:solidFill>
              <a:latin typeface="Times New Roman" panose="02020603050405020304" pitchFamily="18" charset="0"/>
            </a:endParaRPr>
          </a:p>
          <a:p>
            <a:pPr marL="44450" indent="403225" algn="just">
              <a:buNone/>
            </a:pPr>
            <a:r>
              <a:rPr lang="ru-RU" altLang="ru-RU" sz="2800" b="1" i="1" dirty="0">
                <a:solidFill>
                  <a:schemeClr val="tx2">
                    <a:lumMod val="95000"/>
                    <a:lumOff val="5000"/>
                  </a:schemeClr>
                </a:solidFill>
                <a:latin typeface="Times New Roman" panose="02020603050405020304" pitchFamily="18" charset="0"/>
              </a:rPr>
              <a:t>Нельзя уволить работника за то, что при приеме он скрыл инвалидность, отметил Минтруд</a:t>
            </a:r>
          </a:p>
          <a:p>
            <a:pPr marL="44450" indent="403225" algn="just">
              <a:buNone/>
            </a:pPr>
            <a:r>
              <a:rPr lang="ru-RU" altLang="ru-RU" sz="2800" b="1" i="1" dirty="0" smtClean="0">
                <a:solidFill>
                  <a:schemeClr val="tx2">
                    <a:lumMod val="95000"/>
                    <a:lumOff val="5000"/>
                  </a:schemeClr>
                </a:solidFill>
                <a:latin typeface="Times New Roman" panose="02020603050405020304" pitchFamily="18" charset="0"/>
              </a:rPr>
              <a:t>Кандидат </a:t>
            </a:r>
            <a:r>
              <a:rPr lang="ru-RU" altLang="ru-RU" sz="2800" b="1" i="1" dirty="0">
                <a:solidFill>
                  <a:schemeClr val="tx2">
                    <a:lumMod val="95000"/>
                    <a:lumOff val="5000"/>
                  </a:schemeClr>
                </a:solidFill>
                <a:latin typeface="Times New Roman" panose="02020603050405020304" pitchFamily="18" charset="0"/>
              </a:rPr>
              <a:t>считал, что из-за инвалидности ему могут отказать в трудоустройстве, поэтому не сообщил о ней. Руководитель узнал об этом после приема на работу и решил уволить сотрудника за сокрытие сведений. Ведомство указало: в ТК РФ нет такого основания для расторжения договора по инициативе работодателя.</a:t>
            </a:r>
          </a:p>
          <a:p>
            <a:pPr marL="44450" indent="403225" algn="just">
              <a:buNone/>
            </a:pPr>
            <a:r>
              <a:rPr lang="ru-RU" altLang="ru-RU" sz="2800" b="1" i="1" dirty="0" smtClean="0">
                <a:solidFill>
                  <a:schemeClr val="tx2">
                    <a:lumMod val="95000"/>
                    <a:lumOff val="5000"/>
                  </a:schemeClr>
                </a:solidFill>
                <a:latin typeface="Times New Roman" panose="02020603050405020304" pitchFamily="18" charset="0"/>
              </a:rPr>
              <a:t>Справка </a:t>
            </a:r>
            <a:r>
              <a:rPr lang="ru-RU" altLang="ru-RU" sz="2800" b="1" i="1" dirty="0">
                <a:solidFill>
                  <a:schemeClr val="tx2">
                    <a:lumMod val="95000"/>
                    <a:lumOff val="5000"/>
                  </a:schemeClr>
                </a:solidFill>
                <a:latin typeface="Times New Roman" panose="02020603050405020304" pitchFamily="18" charset="0"/>
              </a:rPr>
              <a:t>об инвалидности не входит в перечень документов, которые кандидаты должны предъявлять. В специальных нормах могут быть </a:t>
            </a:r>
            <a:r>
              <a:rPr lang="ru-RU" altLang="ru-RU" sz="2800" b="1" i="1" dirty="0" err="1">
                <a:solidFill>
                  <a:schemeClr val="tx2">
                    <a:lumMod val="95000"/>
                    <a:lumOff val="5000"/>
                  </a:schemeClr>
                </a:solidFill>
                <a:latin typeface="Times New Roman" panose="02020603050405020304" pitchFamily="18" charset="0"/>
              </a:rPr>
              <a:t>доптребования</a:t>
            </a:r>
            <a:r>
              <a:rPr lang="ru-RU" altLang="ru-RU" sz="2800" b="1" i="1" dirty="0">
                <a:solidFill>
                  <a:schemeClr val="tx2">
                    <a:lumMod val="95000"/>
                    <a:lumOff val="5000"/>
                  </a:schemeClr>
                </a:solidFill>
                <a:latin typeface="Times New Roman" panose="02020603050405020304" pitchFamily="18" charset="0"/>
              </a:rPr>
              <a:t>, но сам работодатель определять их не вправе.</a:t>
            </a:r>
          </a:p>
          <a:p>
            <a:pPr marL="44450" indent="403225" algn="just">
              <a:buNone/>
            </a:pPr>
            <a:r>
              <a:rPr lang="ru-RU" altLang="ru-RU" sz="2800" b="1" i="1" dirty="0">
                <a:solidFill>
                  <a:schemeClr val="accent5">
                    <a:lumMod val="50000"/>
                  </a:schemeClr>
                </a:solidFill>
                <a:latin typeface="Times New Roman" panose="02020603050405020304" pitchFamily="18" charset="0"/>
              </a:rPr>
              <a:t>Письмо Минтруда России от 21.06.2023 N </a:t>
            </a:r>
            <a:r>
              <a:rPr lang="ru-RU" altLang="ru-RU" sz="2800" b="1" i="1" dirty="0" smtClean="0">
                <a:solidFill>
                  <a:schemeClr val="accent5">
                    <a:lumMod val="50000"/>
                  </a:schemeClr>
                </a:solidFill>
                <a:latin typeface="Times New Roman" panose="02020603050405020304" pitchFamily="18" charset="0"/>
              </a:rPr>
              <a:t>14-6/ООГ-4208</a:t>
            </a:r>
            <a:endParaRPr lang="ru-RU" altLang="ru-RU" sz="2800" b="1" i="1" dirty="0">
              <a:solidFill>
                <a:schemeClr val="accent5">
                  <a:lumMod val="50000"/>
                </a:schemeClr>
              </a:solidFill>
              <a:latin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228600" y="1645919"/>
            <a:ext cx="11850624" cy="5114803"/>
          </a:xfrm>
        </p:spPr>
        <p:txBody>
          <a:bodyPr rtlCol="0">
            <a:normAutofit fontScale="77500" lnSpcReduction="20000"/>
          </a:bodyPr>
          <a:lstStyle/>
          <a:p>
            <a:pPr marL="273050" indent="266700" algn="just">
              <a:spcBef>
                <a:spcPct val="0"/>
              </a:spcBef>
              <a:spcAft>
                <a:spcPct val="0"/>
              </a:spcAft>
              <a:buNone/>
            </a:pPr>
            <a:r>
              <a:rPr lang="ru-RU" altLang="ru-RU" sz="2500" b="1" i="1" dirty="0">
                <a:solidFill>
                  <a:srgbClr val="0070C0"/>
                </a:solidFill>
                <a:latin typeface="Times New Roman" panose="02020603050405020304" pitchFamily="18" charset="0"/>
              </a:rPr>
              <a:t>Рекомендации Российской трехсторонней комиссии (утв. 29.11.2024</a:t>
            </a:r>
            <a:r>
              <a:rPr lang="ru-RU" altLang="ru-RU" sz="2500" b="1" i="1" dirty="0" smtClean="0">
                <a:solidFill>
                  <a:srgbClr val="0070C0"/>
                </a:solidFill>
                <a:latin typeface="Times New Roman" panose="02020603050405020304" pitchFamily="18" charset="0"/>
              </a:rPr>
              <a:t>)</a:t>
            </a:r>
          </a:p>
          <a:p>
            <a:pPr marL="273050" indent="266700" algn="just">
              <a:spcBef>
                <a:spcPct val="0"/>
              </a:spcBef>
              <a:spcAft>
                <a:spcPct val="0"/>
              </a:spcAft>
              <a:buNone/>
            </a:pPr>
            <a:endParaRPr lang="ru-RU" altLang="ru-RU" b="1" i="1" dirty="0">
              <a:solidFill>
                <a:srgbClr val="0070C0"/>
              </a:solidFill>
              <a:latin typeface="Times New Roman" panose="02020603050405020304" pitchFamily="18" charset="0"/>
            </a:endParaRP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Поддержка сотрудников с семейными </a:t>
            </a:r>
            <a:r>
              <a:rPr lang="ru-RU" altLang="ru-RU" b="1" i="1" dirty="0" smtClean="0">
                <a:solidFill>
                  <a:schemeClr val="tx2">
                    <a:lumMod val="95000"/>
                    <a:lumOff val="5000"/>
                  </a:schemeClr>
                </a:solidFill>
                <a:latin typeface="Times New Roman" panose="02020603050405020304" pitchFamily="18" charset="0"/>
              </a:rPr>
              <a:t>обязанностями</a:t>
            </a:r>
            <a:endParaRPr lang="ru-RU" altLang="ru-RU" b="1" i="1" dirty="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Советуют разработать и утвердить мероприятия корпоративной социальной политики, чтобы работники могли совмещать профессиональные и семейные обязанности. Поддержка также нужна для повышения мотивации к </a:t>
            </a:r>
            <a:r>
              <a:rPr lang="ru-RU" altLang="ru-RU" b="1" i="1" dirty="0" err="1">
                <a:solidFill>
                  <a:schemeClr val="tx2">
                    <a:lumMod val="95000"/>
                    <a:lumOff val="5000"/>
                  </a:schemeClr>
                </a:solidFill>
                <a:latin typeface="Times New Roman" panose="02020603050405020304" pitchFamily="18" charset="0"/>
              </a:rPr>
              <a:t>родительству</a:t>
            </a:r>
            <a:r>
              <a:rPr lang="ru-RU" altLang="ru-RU" b="1" i="1" dirty="0">
                <a:solidFill>
                  <a:schemeClr val="tx2">
                    <a:lumMod val="95000"/>
                    <a:lumOff val="5000"/>
                  </a:schemeClr>
                </a:solidFill>
                <a:latin typeface="Times New Roman" panose="02020603050405020304" pitchFamily="18" charset="0"/>
              </a:rPr>
              <a:t>, многодетности, укрепления семейных ценностей.</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Следует оценить потребность персонала в подобных мерах и выявить основные направления их реализации. Для этого рекомендуют провести опрос (анкетирование) или иным способом получить обратную связь. Также стоит учесть мнение профсоюза, если он есть. Помощь персоналу оказывают исходя из ожидаемых эффектов от мероприятий, а также финансовых возможностей.</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Среди прочего предлагают:</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создавать условия, чтобы беременные и многодетные могли трудиться неполный день, по гибкому графику или дистанционно;</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предоставлять очередные отпуска работникам с детьми в удобные периоды, в частности во время школьных каникул;</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давать дополнительный отдых из-за значимых семейных событий (рождение детей, поступление ребенка в 1 класс, школьный выпускной и др.);</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компенсировать услуги кратковременного присмотра за ребенком в рабочие дни;</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создавать в организации комнаты матери и ребенка;</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возмещать расходы на ясли и детские сады.</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Меры поддержки можно устанавливать в </a:t>
            </a:r>
            <a:r>
              <a:rPr lang="ru-RU" altLang="ru-RU" b="1" i="1" dirty="0" err="1">
                <a:solidFill>
                  <a:schemeClr val="tx2">
                    <a:lumMod val="95000"/>
                    <a:lumOff val="5000"/>
                  </a:schemeClr>
                </a:solidFill>
                <a:latin typeface="Times New Roman" panose="02020603050405020304" pitchFamily="18" charset="0"/>
              </a:rPr>
              <a:t>колдоговорах</a:t>
            </a:r>
            <a:r>
              <a:rPr lang="ru-RU" altLang="ru-RU" b="1" i="1" dirty="0">
                <a:solidFill>
                  <a:schemeClr val="tx2">
                    <a:lumMod val="95000"/>
                    <a:lumOff val="5000"/>
                  </a:schemeClr>
                </a:solidFill>
                <a:latin typeface="Times New Roman" panose="02020603050405020304" pitchFamily="18" charset="0"/>
              </a:rPr>
              <a:t>, соглашениях, приказах и иных документах</a:t>
            </a:r>
            <a:r>
              <a:rPr lang="ru-RU" altLang="ru-RU" b="1" i="1" dirty="0" smtClean="0">
                <a:solidFill>
                  <a:schemeClr val="tx2">
                    <a:lumMod val="95000"/>
                    <a:lumOff val="5000"/>
                  </a:schemeClr>
                </a:solidFill>
                <a:latin typeface="Times New Roman" panose="02020603050405020304" pitchFamily="18" charset="0"/>
              </a:rPr>
              <a:t>.</a:t>
            </a:r>
            <a:endParaRPr lang="ru-RU" altLang="ru-RU" b="1" i="1" dirty="0">
              <a:solidFill>
                <a:schemeClr val="tx2">
                  <a:lumMod val="95000"/>
                  <a:lumOff val="5000"/>
                </a:schemeClr>
              </a:solidFill>
              <a:latin typeface="Times New Roman" panose="02020603050405020304" pitchFamily="18" charset="0"/>
            </a:endParaRPr>
          </a:p>
        </p:txBody>
      </p:sp>
    </p:spTree>
    <p:extLst>
      <p:ext uri="{BB962C8B-B14F-4D97-AF65-F5344CB8AC3E}">
        <p14:creationId xmlns:p14="http://schemas.microsoft.com/office/powerpoint/2010/main" val="4141606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365760" y="1618488"/>
            <a:ext cx="11594592" cy="4965192"/>
          </a:xfrm>
        </p:spPr>
        <p:txBody>
          <a:bodyPr rtlCol="0">
            <a:normAutofit/>
          </a:bodyPr>
          <a:lstStyle/>
          <a:p>
            <a:pPr marL="44450" indent="403225" algn="just">
              <a:spcBef>
                <a:spcPts val="0"/>
              </a:spcBef>
              <a:buNone/>
            </a:pPr>
            <a:r>
              <a:rPr lang="ru-RU" altLang="ru-RU" sz="2800" b="1" i="1" dirty="0">
                <a:solidFill>
                  <a:schemeClr val="tx2">
                    <a:lumMod val="95000"/>
                    <a:lumOff val="5000"/>
                  </a:schemeClr>
                </a:solidFill>
                <a:latin typeface="Times New Roman" panose="02020603050405020304" pitchFamily="18" charset="0"/>
              </a:rPr>
              <a:t>Можно принять на работу без документов воинского учета, считает Минтруд </a:t>
            </a:r>
            <a:endParaRPr lang="ru-RU" altLang="ru-RU" sz="2800" b="1" i="1" dirty="0" smtClean="0">
              <a:solidFill>
                <a:schemeClr val="tx2">
                  <a:lumMod val="95000"/>
                  <a:lumOff val="5000"/>
                </a:schemeClr>
              </a:solidFill>
              <a:latin typeface="Times New Roman" panose="02020603050405020304" pitchFamily="18" charset="0"/>
            </a:endParaRPr>
          </a:p>
          <a:p>
            <a:pPr marL="44450" indent="403225" algn="just">
              <a:spcBef>
                <a:spcPts val="0"/>
              </a:spcBef>
              <a:buNone/>
            </a:pPr>
            <a:r>
              <a:rPr lang="ru-RU" altLang="ru-RU" sz="2800" b="1" i="1" dirty="0" smtClean="0">
                <a:solidFill>
                  <a:schemeClr val="tx2">
                    <a:lumMod val="95000"/>
                    <a:lumOff val="5000"/>
                  </a:schemeClr>
                </a:solidFill>
                <a:latin typeface="Times New Roman" panose="02020603050405020304" pitchFamily="18" charset="0"/>
              </a:rPr>
              <a:t>Соискателя</a:t>
            </a:r>
            <a:r>
              <a:rPr lang="ru-RU" altLang="ru-RU" sz="2800" b="1" i="1" dirty="0">
                <a:solidFill>
                  <a:schemeClr val="tx2">
                    <a:lumMod val="95000"/>
                    <a:lumOff val="5000"/>
                  </a:schemeClr>
                </a:solidFill>
                <a:latin typeface="Times New Roman" panose="02020603050405020304" pitchFamily="18" charset="0"/>
              </a:rPr>
              <a:t>, который не предъявил приписное свидетельство, военный билет или заменяющую справку, можно трудоустроить. Работодатель должен сообщить в военкомат, что гражданин не исполнил эту обязанность</a:t>
            </a:r>
            <a:r>
              <a:rPr lang="ru-RU" altLang="ru-RU" sz="2800" b="1" i="1" dirty="0" smtClean="0">
                <a:solidFill>
                  <a:schemeClr val="tx2">
                    <a:lumMod val="95000"/>
                    <a:lumOff val="5000"/>
                  </a:schemeClr>
                </a:solidFill>
                <a:latin typeface="Times New Roman" panose="02020603050405020304" pitchFamily="18" charset="0"/>
              </a:rPr>
              <a:t>.</a:t>
            </a:r>
          </a:p>
          <a:p>
            <a:pPr marL="44450" indent="403225" algn="just">
              <a:spcBef>
                <a:spcPts val="0"/>
              </a:spcBef>
              <a:buNone/>
            </a:pPr>
            <a:r>
              <a:rPr lang="ru-RU" altLang="ru-RU" sz="2800" b="1" i="1" dirty="0" smtClean="0">
                <a:solidFill>
                  <a:schemeClr val="tx2">
                    <a:lumMod val="95000"/>
                    <a:lumOff val="5000"/>
                  </a:schemeClr>
                </a:solidFill>
                <a:latin typeface="Times New Roman" panose="02020603050405020304" pitchFamily="18" charset="0"/>
              </a:rPr>
              <a:t>Когда </a:t>
            </a:r>
            <a:r>
              <a:rPr lang="ru-RU" altLang="ru-RU" sz="2800" b="1" i="1" dirty="0">
                <a:solidFill>
                  <a:schemeClr val="tx2">
                    <a:lumMod val="95000"/>
                    <a:lumOff val="5000"/>
                  </a:schemeClr>
                </a:solidFill>
                <a:latin typeface="Times New Roman" panose="02020603050405020304" pitchFamily="18" charset="0"/>
              </a:rPr>
              <a:t>у сотрудника вовсе нет военного билета, то направляют сведения о выявлении лица, не состоящего на учете</a:t>
            </a:r>
            <a:r>
              <a:rPr lang="ru-RU" altLang="ru-RU" sz="2800" b="1" i="1" dirty="0" smtClean="0">
                <a:solidFill>
                  <a:schemeClr val="tx2">
                    <a:lumMod val="95000"/>
                    <a:lumOff val="5000"/>
                  </a:schemeClr>
                </a:solidFill>
                <a:latin typeface="Times New Roman" panose="02020603050405020304" pitchFamily="18" charset="0"/>
              </a:rPr>
              <a:t>.</a:t>
            </a:r>
          </a:p>
          <a:p>
            <a:pPr marL="44450" indent="403225" algn="just">
              <a:spcBef>
                <a:spcPts val="0"/>
              </a:spcBef>
              <a:buNone/>
            </a:pPr>
            <a:endParaRPr lang="ru-RU" altLang="ru-RU" sz="2800" b="1" i="1" dirty="0" smtClean="0">
              <a:solidFill>
                <a:schemeClr val="accent5">
                  <a:lumMod val="50000"/>
                </a:schemeClr>
              </a:solidFill>
              <a:latin typeface="Times New Roman" panose="02020603050405020304" pitchFamily="18" charset="0"/>
            </a:endParaRPr>
          </a:p>
          <a:p>
            <a:pPr marL="44450" indent="403225" algn="just">
              <a:spcBef>
                <a:spcPts val="0"/>
              </a:spcBef>
              <a:buNone/>
            </a:pPr>
            <a:r>
              <a:rPr lang="ru-RU" altLang="ru-RU" sz="2800" b="1" i="1" dirty="0" smtClean="0">
                <a:solidFill>
                  <a:schemeClr val="accent5">
                    <a:lumMod val="50000"/>
                  </a:schemeClr>
                </a:solidFill>
                <a:latin typeface="Times New Roman" panose="02020603050405020304" pitchFamily="18" charset="0"/>
              </a:rPr>
              <a:t>Письмо </a:t>
            </a:r>
            <a:r>
              <a:rPr lang="ru-RU" altLang="ru-RU" sz="2800" b="1" i="1" dirty="0">
                <a:solidFill>
                  <a:schemeClr val="accent5">
                    <a:lumMod val="50000"/>
                  </a:schemeClr>
                </a:solidFill>
                <a:latin typeface="Times New Roman" panose="02020603050405020304" pitchFamily="18" charset="0"/>
              </a:rPr>
              <a:t>Минтруда России от 14.08.2023 N </a:t>
            </a:r>
            <a:r>
              <a:rPr lang="ru-RU" altLang="ru-RU" sz="2800" b="1" i="1" dirty="0" smtClean="0">
                <a:solidFill>
                  <a:schemeClr val="accent5">
                    <a:lumMod val="50000"/>
                  </a:schemeClr>
                </a:solidFill>
                <a:latin typeface="Times New Roman" panose="02020603050405020304" pitchFamily="18" charset="0"/>
              </a:rPr>
              <a:t>14-6/В-960</a:t>
            </a:r>
            <a:endParaRPr lang="ru-RU" altLang="ru-RU" sz="2800" b="1" i="1" dirty="0">
              <a:solidFill>
                <a:schemeClr val="accent5">
                  <a:lumMod val="50000"/>
                </a:schemeClr>
              </a:solidFill>
              <a:latin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365760" y="1618488"/>
            <a:ext cx="11594592" cy="4965192"/>
          </a:xfrm>
        </p:spPr>
        <p:txBody>
          <a:bodyPr rtlCol="0">
            <a:normAutofit/>
          </a:bodyPr>
          <a:lstStyle/>
          <a:p>
            <a:pPr marL="44450" indent="403225" algn="just">
              <a:spcBef>
                <a:spcPts val="0"/>
              </a:spcBef>
              <a:buNone/>
            </a:pPr>
            <a:endParaRPr lang="ru-RU" altLang="ru-RU" sz="2800" b="1" i="1" dirty="0" smtClean="0">
              <a:solidFill>
                <a:schemeClr val="tx2">
                  <a:lumMod val="95000"/>
                  <a:lumOff val="5000"/>
                </a:schemeClr>
              </a:solidFill>
              <a:latin typeface="Times New Roman" panose="02020603050405020304" pitchFamily="18" charset="0"/>
            </a:endParaRPr>
          </a:p>
          <a:p>
            <a:pPr marL="44450" indent="403225" algn="just">
              <a:spcBef>
                <a:spcPts val="0"/>
              </a:spcBef>
              <a:buNone/>
            </a:pPr>
            <a:r>
              <a:rPr lang="ru-RU" altLang="ru-RU" sz="2800" b="1" i="1" dirty="0" smtClean="0">
                <a:solidFill>
                  <a:schemeClr val="tx2">
                    <a:lumMod val="95000"/>
                    <a:lumOff val="5000"/>
                  </a:schemeClr>
                </a:solidFill>
                <a:latin typeface="Times New Roman" panose="02020603050405020304" pitchFamily="18" charset="0"/>
              </a:rPr>
              <a:t>В </a:t>
            </a:r>
            <a:r>
              <a:rPr lang="ru-RU" altLang="ru-RU" sz="2800" b="1" i="1" dirty="0">
                <a:solidFill>
                  <a:schemeClr val="tx2">
                    <a:lumMod val="95000"/>
                    <a:lumOff val="5000"/>
                  </a:schemeClr>
                </a:solidFill>
                <a:latin typeface="Times New Roman" panose="02020603050405020304" pitchFamily="18" charset="0"/>
              </a:rPr>
              <a:t>график отпусков не нужно включать мобилизованных работников, напомнил </a:t>
            </a:r>
            <a:r>
              <a:rPr lang="ru-RU" altLang="ru-RU" sz="2800" b="1" i="1" dirty="0" err="1" smtClean="0">
                <a:solidFill>
                  <a:schemeClr val="tx2">
                    <a:lumMod val="95000"/>
                    <a:lumOff val="5000"/>
                  </a:schemeClr>
                </a:solidFill>
                <a:latin typeface="Times New Roman" panose="02020603050405020304" pitchFamily="18" charset="0"/>
              </a:rPr>
              <a:t>Роструд</a:t>
            </a:r>
            <a:endParaRPr lang="ru-RU" altLang="ru-RU" sz="2800" b="1" i="1" dirty="0">
              <a:solidFill>
                <a:schemeClr val="tx2">
                  <a:lumMod val="95000"/>
                  <a:lumOff val="5000"/>
                </a:schemeClr>
              </a:solidFill>
              <a:latin typeface="Times New Roman" panose="02020603050405020304" pitchFamily="18" charset="0"/>
            </a:endParaRPr>
          </a:p>
          <a:p>
            <a:pPr marL="44450" indent="403225" algn="just">
              <a:spcBef>
                <a:spcPts val="0"/>
              </a:spcBef>
              <a:buNone/>
            </a:pPr>
            <a:r>
              <a:rPr lang="ru-RU" altLang="ru-RU" sz="2800" b="1" i="1" dirty="0">
                <a:solidFill>
                  <a:schemeClr val="tx2">
                    <a:lumMod val="95000"/>
                    <a:lumOff val="5000"/>
                  </a:schemeClr>
                </a:solidFill>
                <a:latin typeface="Times New Roman" panose="02020603050405020304" pitchFamily="18" charset="0"/>
              </a:rPr>
              <a:t>С мобилизованными приостанавливают трудовой договор, и в этот период стороны права и обязанности не осуществляют. Поэтому, по мнению ведомства, в график отпусков таких работников не включают.</a:t>
            </a:r>
          </a:p>
          <a:p>
            <a:pPr marL="44450" indent="403225" algn="just">
              <a:spcBef>
                <a:spcPts val="0"/>
              </a:spcBef>
              <a:buNone/>
            </a:pPr>
            <a:endParaRPr lang="ru-RU" altLang="ru-RU" sz="2800" b="1" i="1" dirty="0" smtClean="0">
              <a:solidFill>
                <a:schemeClr val="accent5">
                  <a:lumMod val="50000"/>
                </a:schemeClr>
              </a:solidFill>
              <a:latin typeface="Times New Roman" panose="02020603050405020304" pitchFamily="18" charset="0"/>
            </a:endParaRPr>
          </a:p>
          <a:p>
            <a:pPr marL="44450" indent="403225" algn="just">
              <a:spcBef>
                <a:spcPts val="0"/>
              </a:spcBef>
              <a:buNone/>
            </a:pPr>
            <a:r>
              <a:rPr lang="ru-RU" altLang="ru-RU" sz="2800" b="1" i="1" dirty="0" smtClean="0">
                <a:solidFill>
                  <a:schemeClr val="accent5">
                    <a:lumMod val="50000"/>
                  </a:schemeClr>
                </a:solidFill>
                <a:latin typeface="Times New Roman" panose="02020603050405020304" pitchFamily="18" charset="0"/>
              </a:rPr>
              <a:t>Письмо </a:t>
            </a:r>
            <a:r>
              <a:rPr lang="ru-RU" altLang="ru-RU" sz="2800" b="1" i="1" dirty="0" err="1">
                <a:solidFill>
                  <a:schemeClr val="accent5">
                    <a:lumMod val="50000"/>
                  </a:schemeClr>
                </a:solidFill>
                <a:latin typeface="Times New Roman" panose="02020603050405020304" pitchFamily="18" charset="0"/>
              </a:rPr>
              <a:t>Роструда</a:t>
            </a:r>
            <a:r>
              <a:rPr lang="ru-RU" altLang="ru-RU" sz="2800" b="1" i="1" dirty="0">
                <a:solidFill>
                  <a:schemeClr val="accent5">
                    <a:lumMod val="50000"/>
                  </a:schemeClr>
                </a:solidFill>
                <a:latin typeface="Times New Roman" panose="02020603050405020304" pitchFamily="18" charset="0"/>
              </a:rPr>
              <a:t> от 19.12.2023 N </a:t>
            </a:r>
            <a:r>
              <a:rPr lang="ru-RU" altLang="ru-RU" sz="2800" b="1" i="1" dirty="0" smtClean="0">
                <a:solidFill>
                  <a:schemeClr val="accent5">
                    <a:lumMod val="50000"/>
                  </a:schemeClr>
                </a:solidFill>
                <a:latin typeface="Times New Roman" panose="02020603050405020304" pitchFamily="18" charset="0"/>
              </a:rPr>
              <a:t>ПГ/26132-6-1</a:t>
            </a:r>
            <a:endParaRPr lang="ru-RU" altLang="ru-RU" sz="2800" b="1" i="1" dirty="0">
              <a:solidFill>
                <a:schemeClr val="accent5">
                  <a:lumMod val="50000"/>
                </a:schemeClr>
              </a:solidFill>
              <a:latin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365760" y="1618488"/>
            <a:ext cx="11594592" cy="4965192"/>
          </a:xfrm>
        </p:spPr>
        <p:txBody>
          <a:bodyPr rtlCol="0">
            <a:normAutofit/>
          </a:bodyPr>
          <a:lstStyle/>
          <a:p>
            <a:pPr marL="44450" indent="403225" algn="just">
              <a:spcBef>
                <a:spcPts val="0"/>
              </a:spcBef>
              <a:buNone/>
            </a:pPr>
            <a:endParaRPr lang="ru-RU" altLang="ru-RU" sz="2800" b="1" i="1" dirty="0" smtClean="0">
              <a:solidFill>
                <a:schemeClr val="tx2">
                  <a:lumMod val="95000"/>
                  <a:lumOff val="5000"/>
                </a:schemeClr>
              </a:solidFill>
              <a:latin typeface="Times New Roman" panose="02020603050405020304" pitchFamily="18" charset="0"/>
            </a:endParaRPr>
          </a:p>
          <a:p>
            <a:pPr marL="44450" indent="403225" algn="just">
              <a:spcBef>
                <a:spcPts val="0"/>
              </a:spcBef>
              <a:buNone/>
            </a:pPr>
            <a:r>
              <a:rPr lang="ru-RU" altLang="ru-RU" sz="2800" b="1" i="1" dirty="0">
                <a:solidFill>
                  <a:schemeClr val="tx2">
                    <a:lumMod val="95000"/>
                    <a:lumOff val="5000"/>
                  </a:schemeClr>
                </a:solidFill>
                <a:latin typeface="Times New Roman" panose="02020603050405020304" pitchFamily="18" charset="0"/>
              </a:rPr>
              <a:t>В графике отпусков нужно указывать даты </a:t>
            </a:r>
            <a:r>
              <a:rPr lang="ru-RU" altLang="ru-RU" sz="2800" b="1" i="1" dirty="0" smtClean="0">
                <a:solidFill>
                  <a:schemeClr val="tx2">
                    <a:lumMod val="95000"/>
                    <a:lumOff val="5000"/>
                  </a:schemeClr>
                </a:solidFill>
                <a:latin typeface="Times New Roman" panose="02020603050405020304" pitchFamily="18" charset="0"/>
              </a:rPr>
              <a:t>отдыха</a:t>
            </a:r>
            <a:endParaRPr lang="ru-RU" altLang="ru-RU" sz="2800" b="1" i="1" dirty="0">
              <a:solidFill>
                <a:schemeClr val="tx2">
                  <a:lumMod val="95000"/>
                  <a:lumOff val="5000"/>
                </a:schemeClr>
              </a:solidFill>
              <a:latin typeface="Times New Roman" panose="02020603050405020304" pitchFamily="18" charset="0"/>
            </a:endParaRPr>
          </a:p>
          <a:p>
            <a:pPr marL="44450" indent="403225" algn="just">
              <a:spcBef>
                <a:spcPts val="0"/>
              </a:spcBef>
              <a:buNone/>
            </a:pPr>
            <a:r>
              <a:rPr lang="ru-RU" altLang="ru-RU" sz="2800" b="1" i="1" dirty="0">
                <a:solidFill>
                  <a:schemeClr val="tx2">
                    <a:lumMod val="95000"/>
                    <a:lumOff val="5000"/>
                  </a:schemeClr>
                </a:solidFill>
                <a:latin typeface="Times New Roman" panose="02020603050405020304" pitchFamily="18" charset="0"/>
              </a:rPr>
              <a:t>Ведомство считает: понятие "график отпусков" предполагает, что в нем указывают периоды отдыха сотрудников. Это значит, там должны стоять конкретные даты начала и окончания отпусков.</a:t>
            </a:r>
          </a:p>
          <a:p>
            <a:pPr marL="44450" indent="403225" algn="just">
              <a:spcBef>
                <a:spcPts val="0"/>
              </a:spcBef>
              <a:buNone/>
            </a:pPr>
            <a:endParaRPr lang="ru-RU" altLang="ru-RU" sz="2800" b="1" i="1" dirty="0" smtClean="0">
              <a:solidFill>
                <a:schemeClr val="accent5">
                  <a:lumMod val="50000"/>
                </a:schemeClr>
              </a:solidFill>
              <a:latin typeface="Times New Roman" panose="02020603050405020304" pitchFamily="18" charset="0"/>
            </a:endParaRPr>
          </a:p>
          <a:p>
            <a:pPr marL="44450" indent="403225" algn="just">
              <a:spcBef>
                <a:spcPts val="0"/>
              </a:spcBef>
              <a:buNone/>
            </a:pPr>
            <a:r>
              <a:rPr lang="ru-RU" altLang="ru-RU" sz="2800" b="1" i="1" dirty="0">
                <a:solidFill>
                  <a:schemeClr val="accent5">
                    <a:lumMod val="50000"/>
                  </a:schemeClr>
                </a:solidFill>
                <a:latin typeface="Times New Roman" panose="02020603050405020304" pitchFamily="18" charset="0"/>
              </a:rPr>
              <a:t>Письмо </a:t>
            </a:r>
            <a:r>
              <a:rPr lang="ru-RU" altLang="ru-RU" sz="2800" b="1" i="1" dirty="0" err="1">
                <a:solidFill>
                  <a:schemeClr val="accent5">
                    <a:lumMod val="50000"/>
                  </a:schemeClr>
                </a:solidFill>
                <a:latin typeface="Times New Roman" panose="02020603050405020304" pitchFamily="18" charset="0"/>
              </a:rPr>
              <a:t>Роструда</a:t>
            </a:r>
            <a:r>
              <a:rPr lang="ru-RU" altLang="ru-RU" sz="2800" b="1" i="1" dirty="0">
                <a:solidFill>
                  <a:schemeClr val="accent5">
                    <a:lumMod val="50000"/>
                  </a:schemeClr>
                </a:solidFill>
                <a:latin typeface="Times New Roman" panose="02020603050405020304" pitchFamily="18" charset="0"/>
              </a:rPr>
              <a:t> от 16.08.2024 N ПГ/17241-6-1</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365760" y="1618488"/>
            <a:ext cx="11594592" cy="4965192"/>
          </a:xfrm>
        </p:spPr>
        <p:txBody>
          <a:bodyPr rtlCol="0">
            <a:normAutofit lnSpcReduction="10000"/>
          </a:bodyPr>
          <a:lstStyle/>
          <a:p>
            <a:pPr marL="44450" indent="403225" algn="just">
              <a:spcBef>
                <a:spcPts val="0"/>
              </a:spcBef>
              <a:buNone/>
            </a:pPr>
            <a:r>
              <a:rPr lang="ru-RU" altLang="ru-RU" sz="2800" b="1" i="1" dirty="0" err="1" smtClean="0">
                <a:solidFill>
                  <a:schemeClr val="tx2">
                    <a:lumMod val="95000"/>
                    <a:lumOff val="5000"/>
                  </a:schemeClr>
                </a:solidFill>
                <a:latin typeface="Times New Roman" panose="02020603050405020304" pitchFamily="18" charset="0"/>
              </a:rPr>
              <a:t>Роструд</a:t>
            </a:r>
            <a:r>
              <a:rPr lang="ru-RU" altLang="ru-RU" sz="2800" b="1" i="1" dirty="0" smtClean="0">
                <a:solidFill>
                  <a:schemeClr val="tx2">
                    <a:lumMod val="95000"/>
                    <a:lumOff val="5000"/>
                  </a:schemeClr>
                </a:solidFill>
                <a:latin typeface="Times New Roman" panose="02020603050405020304" pitchFamily="18" charset="0"/>
              </a:rPr>
              <a:t> </a:t>
            </a:r>
            <a:r>
              <a:rPr lang="ru-RU" altLang="ru-RU" sz="2800" b="1" i="1" dirty="0">
                <a:solidFill>
                  <a:schemeClr val="tx2">
                    <a:lumMod val="95000"/>
                    <a:lumOff val="5000"/>
                  </a:schemeClr>
                </a:solidFill>
                <a:latin typeface="Times New Roman" panose="02020603050405020304" pitchFamily="18" charset="0"/>
              </a:rPr>
              <a:t>напомнил: вопрос о разделении отпуска на части работодатель не может решать </a:t>
            </a:r>
            <a:r>
              <a:rPr lang="ru-RU" altLang="ru-RU" sz="2800" b="1" i="1" dirty="0" smtClean="0">
                <a:solidFill>
                  <a:schemeClr val="tx2">
                    <a:lumMod val="95000"/>
                    <a:lumOff val="5000"/>
                  </a:schemeClr>
                </a:solidFill>
                <a:latin typeface="Times New Roman" panose="02020603050405020304" pitchFamily="18" charset="0"/>
              </a:rPr>
              <a:t>сам</a:t>
            </a:r>
          </a:p>
          <a:p>
            <a:pPr marL="44450" indent="403225" algn="just">
              <a:spcBef>
                <a:spcPts val="0"/>
              </a:spcBef>
              <a:buNone/>
            </a:pPr>
            <a:endParaRPr lang="ru-RU" altLang="ru-RU" sz="2800" b="1" i="1" dirty="0">
              <a:solidFill>
                <a:schemeClr val="tx2">
                  <a:lumMod val="95000"/>
                  <a:lumOff val="5000"/>
                </a:schemeClr>
              </a:solidFill>
              <a:latin typeface="Times New Roman" panose="02020603050405020304" pitchFamily="18" charset="0"/>
            </a:endParaRPr>
          </a:p>
          <a:p>
            <a:pPr marL="44450" indent="403225" algn="just">
              <a:spcBef>
                <a:spcPts val="0"/>
              </a:spcBef>
              <a:buNone/>
            </a:pPr>
            <a:r>
              <a:rPr lang="ru-RU" altLang="ru-RU" sz="2800" b="1" i="1" dirty="0">
                <a:solidFill>
                  <a:schemeClr val="tx2">
                    <a:lumMod val="95000"/>
                    <a:lumOff val="5000"/>
                  </a:schemeClr>
                </a:solidFill>
                <a:latin typeface="Times New Roman" panose="02020603050405020304" pitchFamily="18" charset="0"/>
              </a:rPr>
              <a:t>Единолично определять, как делить отпуск на части и сколько они длятся, работодатель не вправе. В частности, он не может требовать включать в период отдыха выходные, считает ведомство. Стороны должны прийти к соглашению на этот счет. Одна из частей отпуска не может быть меньше 14 календарных дней, для других требований нет.</a:t>
            </a:r>
          </a:p>
          <a:p>
            <a:pPr marL="44450" indent="403225" algn="just">
              <a:spcBef>
                <a:spcPts val="0"/>
              </a:spcBef>
              <a:buNone/>
            </a:pPr>
            <a:r>
              <a:rPr lang="ru-RU" altLang="ru-RU" sz="2800" b="1" i="1" dirty="0" smtClean="0">
                <a:solidFill>
                  <a:schemeClr val="tx2">
                    <a:lumMod val="95000"/>
                    <a:lumOff val="5000"/>
                  </a:schemeClr>
                </a:solidFill>
                <a:latin typeface="Times New Roman" panose="02020603050405020304" pitchFamily="18" charset="0"/>
              </a:rPr>
              <a:t>! Напомним</a:t>
            </a:r>
            <a:r>
              <a:rPr lang="ru-RU" altLang="ru-RU" sz="2800" b="1" i="1" dirty="0">
                <a:solidFill>
                  <a:schemeClr val="tx2">
                    <a:lumMod val="95000"/>
                    <a:lumOff val="5000"/>
                  </a:schemeClr>
                </a:solidFill>
                <a:latin typeface="Times New Roman" panose="02020603050405020304" pitchFamily="18" charset="0"/>
              </a:rPr>
              <a:t>, </a:t>
            </a:r>
            <a:r>
              <a:rPr lang="ru-RU" altLang="ru-RU" sz="2800" b="1" i="1" dirty="0" err="1">
                <a:solidFill>
                  <a:schemeClr val="tx2">
                    <a:lumMod val="95000"/>
                    <a:lumOff val="5000"/>
                  </a:schemeClr>
                </a:solidFill>
                <a:latin typeface="Times New Roman" panose="02020603050405020304" pitchFamily="18" charset="0"/>
              </a:rPr>
              <a:t>Роструд</a:t>
            </a:r>
            <a:r>
              <a:rPr lang="ru-RU" altLang="ru-RU" sz="2800" b="1" i="1" dirty="0">
                <a:solidFill>
                  <a:schemeClr val="tx2">
                    <a:lumMod val="95000"/>
                    <a:lumOff val="5000"/>
                  </a:schemeClr>
                </a:solidFill>
                <a:latin typeface="Times New Roman" panose="02020603050405020304" pitchFamily="18" charset="0"/>
              </a:rPr>
              <a:t> уже указывал, что устанавливать дополнительные минимумы по продолжительности отпуска незаконно. Он же предлагал давать его полностью, если стороны не могут договориться о разделении.</a:t>
            </a:r>
          </a:p>
          <a:p>
            <a:pPr marL="44450" indent="403225" algn="just">
              <a:spcBef>
                <a:spcPts val="0"/>
              </a:spcBef>
              <a:buNone/>
            </a:pPr>
            <a:r>
              <a:rPr lang="ru-RU" altLang="ru-RU" sz="2800" b="1" i="1" dirty="0" smtClean="0">
                <a:solidFill>
                  <a:schemeClr val="accent5">
                    <a:lumMod val="50000"/>
                  </a:schemeClr>
                </a:solidFill>
                <a:latin typeface="Times New Roman" panose="02020603050405020304" pitchFamily="18" charset="0"/>
              </a:rPr>
              <a:t>Письмо </a:t>
            </a:r>
            <a:r>
              <a:rPr lang="ru-RU" altLang="ru-RU" sz="2800" b="1" i="1" dirty="0" err="1">
                <a:solidFill>
                  <a:schemeClr val="accent5">
                    <a:lumMod val="50000"/>
                  </a:schemeClr>
                </a:solidFill>
                <a:latin typeface="Times New Roman" panose="02020603050405020304" pitchFamily="18" charset="0"/>
              </a:rPr>
              <a:t>Роструда</a:t>
            </a:r>
            <a:r>
              <a:rPr lang="ru-RU" altLang="ru-RU" sz="2800" b="1" i="1" dirty="0">
                <a:solidFill>
                  <a:schemeClr val="accent5">
                    <a:lumMod val="50000"/>
                  </a:schemeClr>
                </a:solidFill>
                <a:latin typeface="Times New Roman" panose="02020603050405020304" pitchFamily="18" charset="0"/>
              </a:rPr>
              <a:t> от 10.01.2024 N </a:t>
            </a:r>
            <a:r>
              <a:rPr lang="ru-RU" altLang="ru-RU" sz="2800" b="1" i="1" dirty="0" smtClean="0">
                <a:solidFill>
                  <a:schemeClr val="accent5">
                    <a:lumMod val="50000"/>
                  </a:schemeClr>
                </a:solidFill>
                <a:latin typeface="Times New Roman" panose="02020603050405020304" pitchFamily="18" charset="0"/>
              </a:rPr>
              <a:t>ПГ/28100-6-1</a:t>
            </a:r>
            <a:endParaRPr lang="ru-RU" altLang="ru-RU" sz="2800" b="1" i="1" dirty="0">
              <a:solidFill>
                <a:schemeClr val="accent5">
                  <a:lumMod val="50000"/>
                </a:schemeClr>
              </a:solidFill>
              <a:latin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365760" y="1618488"/>
            <a:ext cx="11594592" cy="4965192"/>
          </a:xfrm>
        </p:spPr>
        <p:txBody>
          <a:bodyPr rtlCol="0">
            <a:normAutofit fontScale="92500" lnSpcReduction="10000"/>
          </a:bodyPr>
          <a:lstStyle/>
          <a:p>
            <a:pPr marL="44450" indent="403225" algn="just">
              <a:spcBef>
                <a:spcPts val="0"/>
              </a:spcBef>
              <a:buNone/>
            </a:pPr>
            <a:r>
              <a:rPr lang="ru-RU" altLang="ru-RU" sz="2800" b="1" i="1" dirty="0" err="1" smtClean="0">
                <a:solidFill>
                  <a:schemeClr val="tx2">
                    <a:lumMod val="95000"/>
                    <a:lumOff val="5000"/>
                  </a:schemeClr>
                </a:solidFill>
                <a:latin typeface="Times New Roman" panose="02020603050405020304" pitchFamily="18" charset="0"/>
              </a:rPr>
              <a:t>Роструд</a:t>
            </a:r>
            <a:r>
              <a:rPr lang="ru-RU" altLang="ru-RU" sz="2800" b="1" i="1" dirty="0">
                <a:solidFill>
                  <a:schemeClr val="tx2">
                    <a:lumMod val="95000"/>
                    <a:lumOff val="5000"/>
                  </a:schemeClr>
                </a:solidFill>
                <a:latin typeface="Times New Roman" panose="02020603050405020304" pitchFamily="18" charset="0"/>
              </a:rPr>
              <a:t>: если стороны не договорились о разделении отпуска на части, его предоставляют полностью </a:t>
            </a:r>
            <a:endParaRPr lang="ru-RU" altLang="ru-RU" sz="2800" b="1" i="1" dirty="0" smtClean="0">
              <a:solidFill>
                <a:schemeClr val="tx2">
                  <a:lumMod val="95000"/>
                  <a:lumOff val="5000"/>
                </a:schemeClr>
              </a:solidFill>
              <a:latin typeface="Times New Roman" panose="02020603050405020304" pitchFamily="18" charset="0"/>
            </a:endParaRPr>
          </a:p>
          <a:p>
            <a:pPr marL="44450" indent="403225" algn="just">
              <a:spcBef>
                <a:spcPts val="0"/>
              </a:spcBef>
              <a:buNone/>
            </a:pPr>
            <a:r>
              <a:rPr lang="ru-RU" altLang="ru-RU" sz="2800" b="1" i="1" dirty="0" smtClean="0">
                <a:solidFill>
                  <a:schemeClr val="tx2">
                    <a:lumMod val="95000"/>
                    <a:lumOff val="5000"/>
                  </a:schemeClr>
                </a:solidFill>
                <a:latin typeface="Times New Roman" panose="02020603050405020304" pitchFamily="18" charset="0"/>
              </a:rPr>
              <a:t>Разбить </a:t>
            </a:r>
            <a:r>
              <a:rPr lang="ru-RU" altLang="ru-RU" sz="2800" b="1" i="1" dirty="0">
                <a:solidFill>
                  <a:schemeClr val="tx2">
                    <a:lumMod val="95000"/>
                    <a:lumOff val="5000"/>
                  </a:schemeClr>
                </a:solidFill>
                <a:latin typeface="Times New Roman" panose="02020603050405020304" pitchFamily="18" charset="0"/>
              </a:rPr>
              <a:t>на части ежегодный отдых в графике допустимо только по соглашению сторон. Порядка оформления такого соглашения в законе нет, поэтому работодатель может его определить, например, в локальном нормативном акте. Ведомство полагает: инициативу или согласие на разделение отпуска сотрудник выражает:</a:t>
            </a:r>
          </a:p>
          <a:p>
            <a:pPr marL="44450" indent="403225" algn="just">
              <a:spcBef>
                <a:spcPts val="0"/>
              </a:spcBef>
              <a:buNone/>
            </a:pPr>
            <a:r>
              <a:rPr lang="ru-RU" altLang="ru-RU" sz="2800" b="1" i="1" dirty="0">
                <a:solidFill>
                  <a:schemeClr val="tx2">
                    <a:lumMod val="95000"/>
                    <a:lumOff val="5000"/>
                  </a:schemeClr>
                </a:solidFill>
                <a:latin typeface="Times New Roman" panose="02020603050405020304" pitchFamily="18" charset="0"/>
              </a:rPr>
              <a:t>- в письменном заявлении;</a:t>
            </a:r>
          </a:p>
          <a:p>
            <a:pPr marL="44450" indent="403225" algn="just">
              <a:spcBef>
                <a:spcPts val="0"/>
              </a:spcBef>
              <a:buNone/>
            </a:pPr>
            <a:r>
              <a:rPr lang="ru-RU" altLang="ru-RU" sz="2800" b="1" i="1" dirty="0">
                <a:solidFill>
                  <a:schemeClr val="tx2">
                    <a:lumMod val="95000"/>
                    <a:lumOff val="5000"/>
                  </a:schemeClr>
                </a:solidFill>
                <a:latin typeface="Times New Roman" panose="02020603050405020304" pitchFamily="18" charset="0"/>
              </a:rPr>
              <a:t>- отметке в графике отпусков;</a:t>
            </a:r>
          </a:p>
          <a:p>
            <a:pPr marL="44450" indent="403225" algn="just">
              <a:spcBef>
                <a:spcPts val="0"/>
              </a:spcBef>
              <a:buNone/>
            </a:pPr>
            <a:r>
              <a:rPr lang="ru-RU" altLang="ru-RU" sz="2800" b="1" i="1" dirty="0">
                <a:solidFill>
                  <a:schemeClr val="tx2">
                    <a:lumMod val="95000"/>
                    <a:lumOff val="5000"/>
                  </a:schemeClr>
                </a:solidFill>
                <a:latin typeface="Times New Roman" panose="02020603050405020304" pitchFamily="18" charset="0"/>
              </a:rPr>
              <a:t>- приказе работодателя о разделении отдыха.</a:t>
            </a:r>
          </a:p>
          <a:p>
            <a:pPr marL="44450" indent="403225" algn="just">
              <a:spcBef>
                <a:spcPts val="0"/>
              </a:spcBef>
              <a:buNone/>
            </a:pPr>
            <a:r>
              <a:rPr lang="ru-RU" altLang="ru-RU" sz="2800" b="1" i="1" dirty="0" err="1">
                <a:solidFill>
                  <a:schemeClr val="tx2">
                    <a:lumMod val="95000"/>
                    <a:lumOff val="5000"/>
                  </a:schemeClr>
                </a:solidFill>
                <a:latin typeface="Times New Roman" panose="02020603050405020304" pitchFamily="18" charset="0"/>
              </a:rPr>
              <a:t>Роструд</a:t>
            </a:r>
            <a:r>
              <a:rPr lang="ru-RU" altLang="ru-RU" sz="2800" b="1" i="1" dirty="0">
                <a:solidFill>
                  <a:schemeClr val="tx2">
                    <a:lumMod val="95000"/>
                    <a:lumOff val="5000"/>
                  </a:schemeClr>
                </a:solidFill>
                <a:latin typeface="Times New Roman" panose="02020603050405020304" pitchFamily="18" charset="0"/>
              </a:rPr>
              <a:t> также считает, что по договоренности сторон сотрудник может взять </a:t>
            </a:r>
            <a:r>
              <a:rPr lang="ru-RU" altLang="ru-RU" sz="2800" b="1" i="1" dirty="0" err="1">
                <a:solidFill>
                  <a:schemeClr val="tx2">
                    <a:lumMod val="95000"/>
                    <a:lumOff val="5000"/>
                  </a:schemeClr>
                </a:solidFill>
                <a:latin typeface="Times New Roman" panose="02020603050405020304" pitchFamily="18" charset="0"/>
              </a:rPr>
              <a:t>допотпуск</a:t>
            </a:r>
            <a:r>
              <a:rPr lang="ru-RU" altLang="ru-RU" sz="2800" b="1" i="1" dirty="0">
                <a:solidFill>
                  <a:schemeClr val="tx2">
                    <a:lumMod val="95000"/>
                    <a:lumOff val="5000"/>
                  </a:schemeClr>
                </a:solidFill>
                <a:latin typeface="Times New Roman" panose="02020603050405020304" pitchFamily="18" charset="0"/>
              </a:rPr>
              <a:t> отдельно от основного. Если соглашения нет, отпуск предоставляют целиком.</a:t>
            </a:r>
          </a:p>
          <a:p>
            <a:pPr marL="44450" indent="403225" algn="just">
              <a:spcBef>
                <a:spcPts val="0"/>
              </a:spcBef>
              <a:buNone/>
            </a:pPr>
            <a:endParaRPr lang="ru-RU" altLang="ru-RU" sz="2800" b="1" i="1" dirty="0" smtClean="0">
              <a:solidFill>
                <a:schemeClr val="accent5">
                  <a:lumMod val="50000"/>
                </a:schemeClr>
              </a:solidFill>
              <a:latin typeface="Times New Roman" panose="02020603050405020304" pitchFamily="18" charset="0"/>
            </a:endParaRPr>
          </a:p>
          <a:p>
            <a:pPr marL="44450" indent="403225" algn="just">
              <a:spcBef>
                <a:spcPts val="0"/>
              </a:spcBef>
              <a:buNone/>
            </a:pPr>
            <a:r>
              <a:rPr lang="ru-RU" altLang="ru-RU" sz="2800" b="1" i="1" dirty="0" smtClean="0">
                <a:solidFill>
                  <a:schemeClr val="accent5">
                    <a:lumMod val="50000"/>
                  </a:schemeClr>
                </a:solidFill>
                <a:latin typeface="Times New Roman" panose="02020603050405020304" pitchFamily="18" charset="0"/>
              </a:rPr>
              <a:t>Письмо </a:t>
            </a:r>
            <a:r>
              <a:rPr lang="ru-RU" altLang="ru-RU" sz="2800" b="1" i="1" dirty="0" err="1">
                <a:solidFill>
                  <a:schemeClr val="accent5">
                    <a:lumMod val="50000"/>
                  </a:schemeClr>
                </a:solidFill>
                <a:latin typeface="Times New Roman" panose="02020603050405020304" pitchFamily="18" charset="0"/>
              </a:rPr>
              <a:t>Роструда</a:t>
            </a:r>
            <a:r>
              <a:rPr lang="ru-RU" altLang="ru-RU" sz="2800" b="1" i="1" dirty="0">
                <a:solidFill>
                  <a:schemeClr val="accent5">
                    <a:lumMod val="50000"/>
                  </a:schemeClr>
                </a:solidFill>
                <a:latin typeface="Times New Roman" panose="02020603050405020304" pitchFamily="18" charset="0"/>
              </a:rPr>
              <a:t> от 08.10.2024 N </a:t>
            </a:r>
            <a:r>
              <a:rPr lang="ru-RU" altLang="ru-RU" sz="2800" b="1" i="1" dirty="0" smtClean="0">
                <a:solidFill>
                  <a:schemeClr val="accent5">
                    <a:lumMod val="50000"/>
                  </a:schemeClr>
                </a:solidFill>
                <a:latin typeface="Times New Roman" panose="02020603050405020304" pitchFamily="18" charset="0"/>
              </a:rPr>
              <a:t>ПГ/19878-6-1</a:t>
            </a:r>
            <a:endParaRPr lang="ru-RU" altLang="ru-RU" sz="2800" b="1" i="1" dirty="0">
              <a:solidFill>
                <a:schemeClr val="accent5">
                  <a:lumMod val="50000"/>
                </a:schemeClr>
              </a:solidFill>
              <a:latin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365760" y="1618488"/>
            <a:ext cx="11594592" cy="4965192"/>
          </a:xfrm>
        </p:spPr>
        <p:txBody>
          <a:bodyPr rtlCol="0">
            <a:normAutofit/>
          </a:bodyPr>
          <a:lstStyle/>
          <a:p>
            <a:pPr marL="44450" indent="403225" algn="just">
              <a:spcBef>
                <a:spcPts val="0"/>
              </a:spcBef>
              <a:buNone/>
            </a:pPr>
            <a:r>
              <a:rPr lang="ru-RU" altLang="ru-RU" sz="2800" b="1" i="1" dirty="0" err="1">
                <a:solidFill>
                  <a:schemeClr val="tx2">
                    <a:lumMod val="95000"/>
                    <a:lumOff val="5000"/>
                  </a:schemeClr>
                </a:solidFill>
                <a:latin typeface="Times New Roman" panose="02020603050405020304" pitchFamily="18" charset="0"/>
              </a:rPr>
              <a:t>Роструд</a:t>
            </a:r>
            <a:r>
              <a:rPr lang="ru-RU" altLang="ru-RU" sz="2800" b="1" i="1" dirty="0">
                <a:solidFill>
                  <a:schemeClr val="tx2">
                    <a:lumMod val="95000"/>
                    <a:lumOff val="5000"/>
                  </a:schemeClr>
                </a:solidFill>
                <a:latin typeface="Times New Roman" panose="02020603050405020304" pitchFamily="18" charset="0"/>
              </a:rPr>
              <a:t> напомнил, что можно подать заявление об увольнении во время отпуска за свой счет </a:t>
            </a:r>
            <a:endParaRPr lang="ru-RU" altLang="ru-RU" sz="2800" b="1" i="1" dirty="0" smtClean="0">
              <a:solidFill>
                <a:schemeClr val="tx2">
                  <a:lumMod val="95000"/>
                  <a:lumOff val="5000"/>
                </a:schemeClr>
              </a:solidFill>
              <a:latin typeface="Times New Roman" panose="02020603050405020304" pitchFamily="18" charset="0"/>
            </a:endParaRPr>
          </a:p>
          <a:p>
            <a:pPr marL="44450" indent="403225" algn="just">
              <a:spcBef>
                <a:spcPts val="0"/>
              </a:spcBef>
              <a:buNone/>
            </a:pPr>
            <a:r>
              <a:rPr lang="ru-RU" altLang="ru-RU" sz="2800" b="1" i="1" dirty="0" smtClean="0">
                <a:solidFill>
                  <a:schemeClr val="tx2">
                    <a:lumMod val="95000"/>
                    <a:lumOff val="5000"/>
                  </a:schemeClr>
                </a:solidFill>
                <a:latin typeface="Times New Roman" panose="02020603050405020304" pitchFamily="18" charset="0"/>
              </a:rPr>
              <a:t>Расторжение </a:t>
            </a:r>
            <a:r>
              <a:rPr lang="ru-RU" altLang="ru-RU" sz="2800" b="1" i="1" dirty="0">
                <a:solidFill>
                  <a:schemeClr val="tx2">
                    <a:lumMod val="95000"/>
                    <a:lumOff val="5000"/>
                  </a:schemeClr>
                </a:solidFill>
                <a:latin typeface="Times New Roman" panose="02020603050405020304" pitchFamily="18" charset="0"/>
              </a:rPr>
              <a:t>договора по инициативе сотрудника не зависит от воли работодателя. В ТК РФ нет препятствий для того, чтобы подать заявление во время отпуска без сохранения зарплаты, пояснило ведомство.</a:t>
            </a:r>
          </a:p>
          <a:p>
            <a:pPr marL="44450" indent="403225" algn="just">
              <a:spcBef>
                <a:spcPts val="0"/>
              </a:spcBef>
              <a:buNone/>
            </a:pPr>
            <a:r>
              <a:rPr lang="ru-RU" altLang="ru-RU" sz="2800" b="1" i="1" dirty="0">
                <a:solidFill>
                  <a:schemeClr val="tx2">
                    <a:lumMod val="95000"/>
                    <a:lumOff val="5000"/>
                  </a:schemeClr>
                </a:solidFill>
                <a:latin typeface="Times New Roman" panose="02020603050405020304" pitchFamily="18" charset="0"/>
              </a:rPr>
              <a:t>Срок предупреждения об увольнении начнет течь на следующий день после того, как работодатель получит этот документ. Отпуск не помешает оформить расторжение договора по собственному желанию. Только увольнение по инициативе работодателя нельзя проводить в период больничных и отпусков.</a:t>
            </a:r>
          </a:p>
          <a:p>
            <a:pPr marL="44450" indent="403225" algn="just">
              <a:spcBef>
                <a:spcPts val="0"/>
              </a:spcBef>
              <a:buNone/>
            </a:pPr>
            <a:r>
              <a:rPr lang="ru-RU" altLang="ru-RU" sz="2800" b="1" i="1" dirty="0" smtClean="0">
                <a:solidFill>
                  <a:schemeClr val="accent5">
                    <a:lumMod val="50000"/>
                  </a:schemeClr>
                </a:solidFill>
                <a:latin typeface="Times New Roman" panose="02020603050405020304" pitchFamily="18" charset="0"/>
              </a:rPr>
              <a:t>Письмо </a:t>
            </a:r>
            <a:r>
              <a:rPr lang="ru-RU" altLang="ru-RU" sz="2800" b="1" i="1" dirty="0" err="1">
                <a:solidFill>
                  <a:schemeClr val="accent5">
                    <a:lumMod val="50000"/>
                  </a:schemeClr>
                </a:solidFill>
                <a:latin typeface="Times New Roman" panose="02020603050405020304" pitchFamily="18" charset="0"/>
              </a:rPr>
              <a:t>Роструда</a:t>
            </a:r>
            <a:r>
              <a:rPr lang="ru-RU" altLang="ru-RU" sz="2800" b="1" i="1" dirty="0">
                <a:solidFill>
                  <a:schemeClr val="accent5">
                    <a:lumMod val="50000"/>
                  </a:schemeClr>
                </a:solidFill>
                <a:latin typeface="Times New Roman" panose="02020603050405020304" pitchFamily="18" charset="0"/>
              </a:rPr>
              <a:t> от 19.09.2024 N </a:t>
            </a:r>
            <a:r>
              <a:rPr lang="ru-RU" altLang="ru-RU" sz="2800" b="1" i="1" dirty="0" smtClean="0">
                <a:solidFill>
                  <a:schemeClr val="accent5">
                    <a:lumMod val="50000"/>
                  </a:schemeClr>
                </a:solidFill>
                <a:latin typeface="Times New Roman" panose="02020603050405020304" pitchFamily="18" charset="0"/>
              </a:rPr>
              <a:t>ПГ/18888-6-1</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365760" y="1618488"/>
            <a:ext cx="11594592" cy="4965192"/>
          </a:xfrm>
        </p:spPr>
        <p:txBody>
          <a:bodyPr rtlCol="0">
            <a:normAutofit fontScale="92500" lnSpcReduction="10000"/>
          </a:bodyPr>
          <a:lstStyle/>
          <a:p>
            <a:pPr marL="44450" indent="403225" algn="just">
              <a:spcBef>
                <a:spcPts val="0"/>
              </a:spcBef>
              <a:buNone/>
            </a:pPr>
            <a:r>
              <a:rPr lang="ru-RU" altLang="ru-RU" sz="2800" b="1" i="1" dirty="0" smtClean="0">
                <a:solidFill>
                  <a:schemeClr val="tx2">
                    <a:lumMod val="95000"/>
                    <a:lumOff val="5000"/>
                  </a:schemeClr>
                </a:solidFill>
                <a:latin typeface="Times New Roman" panose="02020603050405020304" pitchFamily="18" charset="0"/>
              </a:rPr>
              <a:t>Когда </a:t>
            </a:r>
            <a:r>
              <a:rPr lang="ru-RU" altLang="ru-RU" sz="2800" b="1" i="1" dirty="0">
                <a:solidFill>
                  <a:schemeClr val="tx2">
                    <a:lumMod val="95000"/>
                    <a:lumOff val="5000"/>
                  </a:schemeClr>
                </a:solidFill>
                <a:latin typeface="Times New Roman" panose="02020603050405020304" pitchFamily="18" charset="0"/>
              </a:rPr>
              <a:t>срок предупреждения об увольнении истек, задерживать работника нельзя </a:t>
            </a:r>
          </a:p>
          <a:p>
            <a:pPr marL="44450" indent="403225" algn="just">
              <a:spcBef>
                <a:spcPts val="0"/>
              </a:spcBef>
              <a:buNone/>
            </a:pPr>
            <a:r>
              <a:rPr lang="ru-RU" altLang="ru-RU" sz="2800" b="1" i="1" dirty="0" smtClean="0">
                <a:solidFill>
                  <a:schemeClr val="tx2">
                    <a:lumMod val="95000"/>
                    <a:lumOff val="5000"/>
                  </a:schemeClr>
                </a:solidFill>
                <a:latin typeface="Times New Roman" panose="02020603050405020304" pitchFamily="18" charset="0"/>
              </a:rPr>
              <a:t>После </a:t>
            </a:r>
            <a:r>
              <a:rPr lang="ru-RU" altLang="ru-RU" sz="2800" b="1" i="1" dirty="0">
                <a:solidFill>
                  <a:schemeClr val="tx2">
                    <a:lumMod val="95000"/>
                    <a:lumOff val="5000"/>
                  </a:schemeClr>
                </a:solidFill>
                <a:latin typeface="Times New Roman" panose="02020603050405020304" pitchFamily="18" charset="0"/>
              </a:rPr>
              <a:t>окончания срока предупреждения об увольнении сотрудник вправе перестать выполнять обязанности. Ведомство напомнило, что никакие причины, в </a:t>
            </a:r>
            <a:r>
              <a:rPr lang="ru-RU" altLang="ru-RU" sz="2800" b="1" i="1" dirty="0" err="1">
                <a:solidFill>
                  <a:schemeClr val="tx2">
                    <a:lumMod val="95000"/>
                    <a:lumOff val="5000"/>
                  </a:schemeClr>
                </a:solidFill>
                <a:latin typeface="Times New Roman" panose="02020603050405020304" pitchFamily="18" charset="0"/>
              </a:rPr>
              <a:t>т.ч</a:t>
            </a:r>
            <a:r>
              <a:rPr lang="ru-RU" altLang="ru-RU" sz="2800" b="1" i="1" dirty="0">
                <a:solidFill>
                  <a:schemeClr val="tx2">
                    <a:lumMod val="95000"/>
                    <a:lumOff val="5000"/>
                  </a:schemeClr>
                </a:solidFill>
                <a:latin typeface="Times New Roman" panose="02020603050405020304" pitchFamily="18" charset="0"/>
              </a:rPr>
              <a:t>. денежный долг или необходимость доделать начатые дела, не могут служить основанием, чтобы задерживать специалиста. В последний день работы нужно среди прочего выдать ему трудовую книжку и произвести окончательный расчет.</a:t>
            </a:r>
          </a:p>
          <a:p>
            <a:pPr marL="44450" indent="403225" algn="just">
              <a:spcBef>
                <a:spcPts val="0"/>
              </a:spcBef>
              <a:buNone/>
            </a:pPr>
            <a:r>
              <a:rPr lang="ru-RU" altLang="ru-RU" sz="2800" b="1" i="1" dirty="0">
                <a:solidFill>
                  <a:schemeClr val="tx2">
                    <a:lumMod val="95000"/>
                    <a:lumOff val="5000"/>
                  </a:schemeClr>
                </a:solidFill>
                <a:latin typeface="Times New Roman" panose="02020603050405020304" pitchFamily="18" charset="0"/>
              </a:rPr>
              <a:t>Сотрудник вправе предупредить об уходе не только в период работы, но и во время отпуска или больничного. Дата предполагаемого увольнения также может приходиться на эти периоды. Направить заявление допустимо в том числе по почте заказным письмом.</a:t>
            </a:r>
          </a:p>
          <a:p>
            <a:pPr marL="44450" indent="403225" algn="just">
              <a:spcBef>
                <a:spcPts val="0"/>
              </a:spcBef>
              <a:buNone/>
            </a:pPr>
            <a:endParaRPr lang="ru-RU" altLang="ru-RU" sz="2800" b="1" i="1" dirty="0">
              <a:solidFill>
                <a:schemeClr val="tx2">
                  <a:lumMod val="95000"/>
                  <a:lumOff val="5000"/>
                </a:schemeClr>
              </a:solidFill>
              <a:latin typeface="Times New Roman" panose="02020603050405020304" pitchFamily="18" charset="0"/>
            </a:endParaRPr>
          </a:p>
          <a:p>
            <a:pPr marL="44450" indent="403225" algn="just">
              <a:spcBef>
                <a:spcPts val="0"/>
              </a:spcBef>
              <a:buNone/>
            </a:pPr>
            <a:r>
              <a:rPr lang="ru-RU" altLang="ru-RU" sz="2800" b="1" i="1" dirty="0" smtClean="0">
                <a:solidFill>
                  <a:schemeClr val="accent5">
                    <a:lumMod val="50000"/>
                  </a:schemeClr>
                </a:solidFill>
                <a:latin typeface="Times New Roman" panose="02020603050405020304" pitchFamily="18" charset="0"/>
              </a:rPr>
              <a:t>Письмо </a:t>
            </a:r>
            <a:r>
              <a:rPr lang="ru-RU" altLang="ru-RU" sz="2800" b="1" i="1" dirty="0">
                <a:solidFill>
                  <a:schemeClr val="accent5">
                    <a:lumMod val="50000"/>
                  </a:schemeClr>
                </a:solidFill>
                <a:latin typeface="Times New Roman" panose="02020603050405020304" pitchFamily="18" charset="0"/>
              </a:rPr>
              <a:t>Минтруда России от 21.08.2024 N 14-6/ООГ-5035</a:t>
            </a:r>
          </a:p>
          <a:p>
            <a:pPr marL="44450" indent="403225" algn="just">
              <a:spcBef>
                <a:spcPts val="0"/>
              </a:spcBef>
              <a:buNone/>
            </a:pPr>
            <a:endParaRPr lang="ru-RU" altLang="ru-RU" sz="2800" b="1" i="1" dirty="0" smtClean="0">
              <a:solidFill>
                <a:schemeClr val="accent5">
                  <a:lumMod val="50000"/>
                </a:schemeClr>
              </a:solidFill>
              <a:latin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365760" y="1618488"/>
            <a:ext cx="11594592" cy="4965192"/>
          </a:xfrm>
        </p:spPr>
        <p:txBody>
          <a:bodyPr rtlCol="0">
            <a:normAutofit/>
          </a:bodyPr>
          <a:lstStyle/>
          <a:p>
            <a:pPr marL="44450" indent="403225" algn="just">
              <a:spcBef>
                <a:spcPts val="0"/>
              </a:spcBef>
              <a:buNone/>
            </a:pPr>
            <a:r>
              <a:rPr lang="ru-RU" altLang="ru-RU" sz="2800" b="1" i="1" dirty="0" smtClean="0">
                <a:solidFill>
                  <a:schemeClr val="tx2">
                    <a:lumMod val="95000"/>
                    <a:lumOff val="5000"/>
                  </a:schemeClr>
                </a:solidFill>
                <a:latin typeface="Times New Roman" panose="02020603050405020304" pitchFamily="18" charset="0"/>
              </a:rPr>
              <a:t>Вредные </a:t>
            </a:r>
            <a:r>
              <a:rPr lang="ru-RU" altLang="ru-RU" sz="2800" b="1" i="1" dirty="0">
                <a:solidFill>
                  <a:schemeClr val="tx2">
                    <a:lumMod val="95000"/>
                    <a:lumOff val="5000"/>
                  </a:schemeClr>
                </a:solidFill>
                <a:latin typeface="Times New Roman" panose="02020603050405020304" pitchFamily="18" charset="0"/>
              </a:rPr>
              <a:t>условия труда: Минтруд напомнил, в каком случае инвалидам разрешено работать </a:t>
            </a:r>
          </a:p>
          <a:p>
            <a:pPr marL="44450" indent="403225" algn="just">
              <a:spcBef>
                <a:spcPts val="0"/>
              </a:spcBef>
              <a:buNone/>
            </a:pPr>
            <a:r>
              <a:rPr lang="ru-RU" altLang="ru-RU" sz="2800" b="1" i="1" dirty="0" smtClean="0">
                <a:solidFill>
                  <a:schemeClr val="tx2">
                    <a:lumMod val="95000"/>
                    <a:lumOff val="5000"/>
                  </a:schemeClr>
                </a:solidFill>
                <a:latin typeface="Times New Roman" panose="02020603050405020304" pitchFamily="18" charset="0"/>
              </a:rPr>
              <a:t>Если </a:t>
            </a:r>
            <a:r>
              <a:rPr lang="ru-RU" altLang="ru-RU" sz="2800" b="1" i="1" dirty="0">
                <a:solidFill>
                  <a:schemeClr val="tx2">
                    <a:lumMod val="95000"/>
                    <a:lumOff val="5000"/>
                  </a:schemeClr>
                </a:solidFill>
                <a:latin typeface="Times New Roman" panose="02020603050405020304" pitchFamily="18" charset="0"/>
              </a:rPr>
              <a:t>специалисту установили инвалидность, но ему не противопоказана работа с вредными условиями труда, то он может продолжить выполнять в них обязанности. Нет оснований для его перевода на другое место. Так ответило ведомство на вопрос об изменении условий работнику после получения им I группы инвалидности.</a:t>
            </a:r>
          </a:p>
          <a:p>
            <a:pPr marL="44450" indent="403225" algn="just">
              <a:spcBef>
                <a:spcPts val="0"/>
              </a:spcBef>
              <a:buNone/>
            </a:pPr>
            <a:endParaRPr lang="ru-RU" altLang="ru-RU" sz="2900" b="1" i="1" dirty="0" smtClean="0">
              <a:solidFill>
                <a:schemeClr val="accent5">
                  <a:lumMod val="50000"/>
                </a:schemeClr>
              </a:solidFill>
              <a:latin typeface="Times New Roman" panose="02020603050405020304" pitchFamily="18" charset="0"/>
            </a:endParaRPr>
          </a:p>
          <a:p>
            <a:pPr marL="44450" indent="403225" algn="just">
              <a:spcBef>
                <a:spcPts val="0"/>
              </a:spcBef>
              <a:buNone/>
            </a:pPr>
            <a:r>
              <a:rPr lang="ru-RU" altLang="ru-RU" sz="2900" b="1" i="1" dirty="0" smtClean="0">
                <a:solidFill>
                  <a:schemeClr val="accent5">
                    <a:lumMod val="50000"/>
                  </a:schemeClr>
                </a:solidFill>
                <a:latin typeface="Times New Roman" panose="02020603050405020304" pitchFamily="18" charset="0"/>
              </a:rPr>
              <a:t>Письмо </a:t>
            </a:r>
            <a:r>
              <a:rPr lang="ru-RU" altLang="ru-RU" sz="2900" b="1" i="1" dirty="0">
                <a:solidFill>
                  <a:schemeClr val="accent5">
                    <a:lumMod val="50000"/>
                  </a:schemeClr>
                </a:solidFill>
                <a:latin typeface="Times New Roman" panose="02020603050405020304" pitchFamily="18" charset="0"/>
              </a:rPr>
              <a:t>Минтруда России от 26.07.2024 N </a:t>
            </a:r>
            <a:r>
              <a:rPr lang="ru-RU" altLang="ru-RU" sz="2900" b="1" i="1" dirty="0" smtClean="0">
                <a:solidFill>
                  <a:schemeClr val="accent5">
                    <a:lumMod val="50000"/>
                  </a:schemeClr>
                </a:solidFill>
                <a:latin typeface="Times New Roman" panose="02020603050405020304" pitchFamily="18" charset="0"/>
              </a:rPr>
              <a:t>15-1/ООГ-2492</a:t>
            </a:r>
            <a:endParaRPr lang="ru-RU" altLang="ru-RU" sz="2800" b="1" i="1" dirty="0" smtClean="0">
              <a:solidFill>
                <a:schemeClr val="accent5">
                  <a:lumMod val="50000"/>
                </a:schemeClr>
              </a:solidFill>
              <a:latin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365760" y="1618488"/>
            <a:ext cx="11594592" cy="4965192"/>
          </a:xfrm>
        </p:spPr>
        <p:txBody>
          <a:bodyPr rtlCol="0">
            <a:normAutofit/>
          </a:bodyPr>
          <a:lstStyle/>
          <a:p>
            <a:pPr marL="44450" indent="403225" algn="just">
              <a:spcBef>
                <a:spcPts val="0"/>
              </a:spcBef>
              <a:buNone/>
            </a:pPr>
            <a:r>
              <a:rPr lang="ru-RU" altLang="ru-RU" sz="2800" b="1" i="1" dirty="0" smtClean="0">
                <a:solidFill>
                  <a:schemeClr val="tx2">
                    <a:lumMod val="95000"/>
                    <a:lumOff val="5000"/>
                  </a:schemeClr>
                </a:solidFill>
                <a:latin typeface="Times New Roman" panose="02020603050405020304" pitchFamily="18" charset="0"/>
              </a:rPr>
              <a:t>Выполнение </a:t>
            </a:r>
            <a:r>
              <a:rPr lang="ru-RU" altLang="ru-RU" sz="2800" b="1" i="1" dirty="0">
                <a:solidFill>
                  <a:schemeClr val="tx2">
                    <a:lumMod val="95000"/>
                    <a:lumOff val="5000"/>
                  </a:schemeClr>
                </a:solidFill>
                <a:latin typeface="Times New Roman" panose="02020603050405020304" pitchFamily="18" charset="0"/>
              </a:rPr>
              <a:t>квоты для инвалидов: разъяснения Минтруда </a:t>
            </a:r>
            <a:endParaRPr lang="ru-RU" altLang="ru-RU" sz="2800" b="1" i="1" dirty="0" smtClean="0">
              <a:solidFill>
                <a:schemeClr val="tx2">
                  <a:lumMod val="95000"/>
                  <a:lumOff val="5000"/>
                </a:schemeClr>
              </a:solidFill>
              <a:latin typeface="Times New Roman" panose="02020603050405020304" pitchFamily="18" charset="0"/>
            </a:endParaRPr>
          </a:p>
          <a:p>
            <a:pPr marL="44450" indent="403225" algn="just">
              <a:spcBef>
                <a:spcPts val="0"/>
              </a:spcBef>
              <a:buNone/>
            </a:pPr>
            <a:endParaRPr lang="ru-RU" altLang="ru-RU" sz="2800" b="1" i="1" dirty="0">
              <a:solidFill>
                <a:schemeClr val="tx2">
                  <a:lumMod val="95000"/>
                  <a:lumOff val="5000"/>
                </a:schemeClr>
              </a:solidFill>
              <a:latin typeface="Times New Roman" panose="02020603050405020304" pitchFamily="18" charset="0"/>
            </a:endParaRPr>
          </a:p>
          <a:p>
            <a:pPr marL="44450" indent="403225" algn="just">
              <a:spcBef>
                <a:spcPts val="0"/>
              </a:spcBef>
              <a:buNone/>
            </a:pPr>
            <a:r>
              <a:rPr lang="ru-RU" altLang="ru-RU" sz="2800" b="1" i="1" dirty="0" smtClean="0">
                <a:solidFill>
                  <a:schemeClr val="tx2">
                    <a:lumMod val="95000"/>
                    <a:lumOff val="5000"/>
                  </a:schemeClr>
                </a:solidFill>
                <a:latin typeface="Times New Roman" panose="02020603050405020304" pitchFamily="18" charset="0"/>
              </a:rPr>
              <a:t>В </a:t>
            </a:r>
            <a:r>
              <a:rPr lang="ru-RU" altLang="ru-RU" sz="2800" b="1" i="1" dirty="0">
                <a:solidFill>
                  <a:schemeClr val="tx2">
                    <a:lumMod val="95000"/>
                    <a:lumOff val="5000"/>
                  </a:schemeClr>
                </a:solidFill>
                <a:latin typeface="Times New Roman" panose="02020603050405020304" pitchFamily="18" charset="0"/>
              </a:rPr>
              <a:t>счет квоты для инвалидов можно учесть специалистов, с которыми трудовые отношения оформлены в том числе на условиях:</a:t>
            </a:r>
          </a:p>
          <a:p>
            <a:pPr marL="44450" indent="403225" algn="just">
              <a:spcBef>
                <a:spcPts val="0"/>
              </a:spcBef>
              <a:buNone/>
            </a:pPr>
            <a:r>
              <a:rPr lang="ru-RU" altLang="ru-RU" sz="2800" b="1" i="1" dirty="0">
                <a:solidFill>
                  <a:schemeClr val="tx2">
                    <a:lumMod val="95000"/>
                    <a:lumOff val="5000"/>
                  </a:schemeClr>
                </a:solidFill>
                <a:latin typeface="Times New Roman" panose="02020603050405020304" pitchFamily="18" charset="0"/>
              </a:rPr>
              <a:t>- внешнего совместительства;</a:t>
            </a:r>
          </a:p>
          <a:p>
            <a:pPr marL="44450" indent="403225" algn="just">
              <a:spcBef>
                <a:spcPts val="0"/>
              </a:spcBef>
              <a:buNone/>
            </a:pPr>
            <a:r>
              <a:rPr lang="ru-RU" altLang="ru-RU" sz="2800" b="1" i="1" dirty="0">
                <a:solidFill>
                  <a:schemeClr val="tx2">
                    <a:lumMod val="95000"/>
                    <a:lumOff val="5000"/>
                  </a:schemeClr>
                </a:solidFill>
                <a:latin typeface="Times New Roman" panose="02020603050405020304" pitchFamily="18" charset="0"/>
              </a:rPr>
              <a:t>- неполного рабочего времени;</a:t>
            </a:r>
          </a:p>
          <a:p>
            <a:pPr marL="44450" indent="403225" algn="just">
              <a:spcBef>
                <a:spcPts val="0"/>
              </a:spcBef>
              <a:buNone/>
            </a:pPr>
            <a:r>
              <a:rPr lang="ru-RU" altLang="ru-RU" sz="2800" b="1" i="1" dirty="0">
                <a:solidFill>
                  <a:schemeClr val="tx2">
                    <a:lumMod val="95000"/>
                    <a:lumOff val="5000"/>
                  </a:schemeClr>
                </a:solidFill>
                <a:latin typeface="Times New Roman" panose="02020603050405020304" pitchFamily="18" charset="0"/>
              </a:rPr>
              <a:t>- дистанционного труда.</a:t>
            </a:r>
          </a:p>
          <a:p>
            <a:pPr marL="44450" indent="403225" algn="just">
              <a:spcBef>
                <a:spcPts val="0"/>
              </a:spcBef>
              <a:buNone/>
            </a:pPr>
            <a:r>
              <a:rPr lang="ru-RU" altLang="ru-RU" sz="2800" b="1" i="1" dirty="0">
                <a:solidFill>
                  <a:schemeClr val="tx2">
                    <a:lumMod val="95000"/>
                    <a:lumOff val="5000"/>
                  </a:schemeClr>
                </a:solidFill>
                <a:latin typeface="Times New Roman" panose="02020603050405020304" pitchFamily="18" charset="0"/>
              </a:rPr>
              <a:t>Уточнения ведомства касаются нового порядка выполнения квоты, который действует с 1 сентября 2024 года. Первый раз квоту по нему </a:t>
            </a:r>
            <a:r>
              <a:rPr lang="ru-RU" altLang="ru-RU" sz="2800" b="1" i="1" dirty="0" smtClean="0">
                <a:solidFill>
                  <a:schemeClr val="tx2">
                    <a:lumMod val="95000"/>
                    <a:lumOff val="5000"/>
                  </a:schemeClr>
                </a:solidFill>
                <a:latin typeface="Times New Roman" panose="02020603050405020304" pitchFamily="18" charset="0"/>
              </a:rPr>
              <a:t>рассчитывали до </a:t>
            </a:r>
            <a:r>
              <a:rPr lang="ru-RU" altLang="ru-RU" sz="2800" b="1" i="1" dirty="0">
                <a:solidFill>
                  <a:schemeClr val="tx2">
                    <a:lumMod val="95000"/>
                    <a:lumOff val="5000"/>
                  </a:schemeClr>
                </a:solidFill>
                <a:latin typeface="Times New Roman" panose="02020603050405020304" pitchFamily="18" charset="0"/>
              </a:rPr>
              <a:t>10 октября.</a:t>
            </a:r>
          </a:p>
          <a:p>
            <a:pPr marL="44450" indent="403225" algn="just">
              <a:spcBef>
                <a:spcPts val="0"/>
              </a:spcBef>
              <a:buNone/>
            </a:pPr>
            <a:endParaRPr lang="ru-RU" altLang="ru-RU" sz="2800" b="1" i="1" dirty="0">
              <a:solidFill>
                <a:schemeClr val="tx2">
                  <a:lumMod val="95000"/>
                  <a:lumOff val="5000"/>
                </a:schemeClr>
              </a:solidFill>
              <a:latin typeface="Times New Roman" panose="02020603050405020304" pitchFamily="18" charset="0"/>
            </a:endParaRPr>
          </a:p>
          <a:p>
            <a:pPr marL="44450" indent="403225" algn="just">
              <a:spcBef>
                <a:spcPts val="0"/>
              </a:spcBef>
              <a:buNone/>
            </a:pPr>
            <a:r>
              <a:rPr lang="ru-RU" altLang="ru-RU" sz="2900" b="1" i="1" dirty="0" smtClean="0">
                <a:solidFill>
                  <a:schemeClr val="accent5">
                    <a:lumMod val="50000"/>
                  </a:schemeClr>
                </a:solidFill>
                <a:latin typeface="Times New Roman" panose="02020603050405020304" pitchFamily="18" charset="0"/>
              </a:rPr>
              <a:t>Письмо </a:t>
            </a:r>
            <a:r>
              <a:rPr lang="ru-RU" altLang="ru-RU" sz="2900" b="1" i="1" dirty="0">
                <a:solidFill>
                  <a:schemeClr val="accent5">
                    <a:lumMod val="50000"/>
                  </a:schemeClr>
                </a:solidFill>
                <a:latin typeface="Times New Roman" panose="02020603050405020304" pitchFamily="18" charset="0"/>
              </a:rPr>
              <a:t>Минтруда России от 11.09.2024 N </a:t>
            </a:r>
            <a:r>
              <a:rPr lang="ru-RU" altLang="ru-RU" sz="2900" b="1" i="1" dirty="0" smtClean="0">
                <a:solidFill>
                  <a:schemeClr val="accent5">
                    <a:lumMod val="50000"/>
                  </a:schemeClr>
                </a:solidFill>
                <a:latin typeface="Times New Roman" panose="02020603050405020304" pitchFamily="18" charset="0"/>
              </a:rPr>
              <a:t>16-5/ООГ-1690</a:t>
            </a:r>
            <a:endParaRPr lang="ru-RU" altLang="ru-RU" sz="2900" b="1" i="1" dirty="0">
              <a:solidFill>
                <a:schemeClr val="accent5">
                  <a:lumMod val="50000"/>
                </a:schemeClr>
              </a:solidFill>
              <a:latin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365760" y="1618488"/>
            <a:ext cx="11594592" cy="4965192"/>
          </a:xfrm>
        </p:spPr>
        <p:txBody>
          <a:bodyPr rtlCol="0">
            <a:normAutofit/>
          </a:bodyPr>
          <a:lstStyle/>
          <a:p>
            <a:pPr marL="44450" indent="403225" algn="just">
              <a:spcBef>
                <a:spcPts val="0"/>
              </a:spcBef>
              <a:buNone/>
            </a:pPr>
            <a:r>
              <a:rPr lang="ru-RU" altLang="ru-RU" sz="2800" b="1" i="1" dirty="0" err="1" smtClean="0">
                <a:solidFill>
                  <a:schemeClr val="tx2">
                    <a:lumMod val="95000"/>
                    <a:lumOff val="5000"/>
                  </a:schemeClr>
                </a:solidFill>
                <a:latin typeface="Times New Roman" panose="02020603050405020304" pitchFamily="18" charset="0"/>
              </a:rPr>
              <a:t>Роструд</a:t>
            </a:r>
            <a:r>
              <a:rPr lang="ru-RU" altLang="ru-RU" sz="2800" b="1" i="1" dirty="0">
                <a:solidFill>
                  <a:schemeClr val="tx2">
                    <a:lumMod val="95000"/>
                    <a:lumOff val="5000"/>
                  </a:schemeClr>
                </a:solidFill>
                <a:latin typeface="Times New Roman" panose="02020603050405020304" pitchFamily="18" charset="0"/>
              </a:rPr>
              <a:t>: внешний совместитель обязан пройти медосмотр, даже если уже сделал это на основной </a:t>
            </a:r>
            <a:r>
              <a:rPr lang="ru-RU" altLang="ru-RU" sz="2800" b="1" i="1" dirty="0" smtClean="0">
                <a:solidFill>
                  <a:schemeClr val="tx2">
                    <a:lumMod val="95000"/>
                    <a:lumOff val="5000"/>
                  </a:schemeClr>
                </a:solidFill>
                <a:latin typeface="Times New Roman" panose="02020603050405020304" pitchFamily="18" charset="0"/>
              </a:rPr>
              <a:t>работе</a:t>
            </a:r>
          </a:p>
          <a:p>
            <a:pPr marL="44450" indent="403225" algn="just">
              <a:spcBef>
                <a:spcPts val="0"/>
              </a:spcBef>
              <a:buNone/>
            </a:pPr>
            <a:endParaRPr lang="ru-RU" altLang="ru-RU" sz="2800" b="1" i="1" dirty="0">
              <a:solidFill>
                <a:schemeClr val="tx2">
                  <a:lumMod val="95000"/>
                  <a:lumOff val="5000"/>
                </a:schemeClr>
              </a:solidFill>
              <a:latin typeface="Times New Roman" panose="02020603050405020304" pitchFamily="18" charset="0"/>
            </a:endParaRPr>
          </a:p>
          <a:p>
            <a:pPr marL="44450" indent="403225" algn="just">
              <a:spcBef>
                <a:spcPts val="0"/>
              </a:spcBef>
              <a:buNone/>
            </a:pPr>
            <a:r>
              <a:rPr lang="ru-RU" altLang="ru-RU" sz="2800" b="1" i="1" dirty="0">
                <a:solidFill>
                  <a:schemeClr val="tx2">
                    <a:lumMod val="95000"/>
                    <a:lumOff val="5000"/>
                  </a:schemeClr>
                </a:solidFill>
                <a:latin typeface="Times New Roman" panose="02020603050405020304" pitchFamily="18" charset="0"/>
              </a:rPr>
              <a:t>Специалист должен проходить обязательный медосмотр как на основном месте, так и на работе по внешнему совместительству. Это разъяснение ведомство дало для ситуации, когда обе должности сотрудника требуют оценки состояния здоровья (например, для работы в организациях пищевой промышленности).</a:t>
            </a:r>
          </a:p>
          <a:p>
            <a:pPr marL="44450" indent="403225" algn="just">
              <a:spcBef>
                <a:spcPts val="0"/>
              </a:spcBef>
              <a:buNone/>
            </a:pPr>
            <a:endParaRPr lang="ru-RU" altLang="ru-RU" sz="2900" b="1" i="1" dirty="0" smtClean="0">
              <a:solidFill>
                <a:schemeClr val="accent5">
                  <a:lumMod val="50000"/>
                </a:schemeClr>
              </a:solidFill>
              <a:latin typeface="Times New Roman" panose="02020603050405020304" pitchFamily="18" charset="0"/>
            </a:endParaRPr>
          </a:p>
          <a:p>
            <a:pPr marL="44450" indent="403225" algn="just">
              <a:spcBef>
                <a:spcPts val="0"/>
              </a:spcBef>
              <a:buNone/>
            </a:pPr>
            <a:r>
              <a:rPr lang="ru-RU" altLang="ru-RU" sz="2900" b="1" i="1" dirty="0" smtClean="0">
                <a:solidFill>
                  <a:schemeClr val="accent5">
                    <a:lumMod val="50000"/>
                  </a:schemeClr>
                </a:solidFill>
                <a:latin typeface="Times New Roman" panose="02020603050405020304" pitchFamily="18" charset="0"/>
              </a:rPr>
              <a:t>Письмо </a:t>
            </a:r>
            <a:r>
              <a:rPr lang="ru-RU" altLang="ru-RU" sz="2900" b="1" i="1" dirty="0" err="1">
                <a:solidFill>
                  <a:schemeClr val="accent5">
                    <a:lumMod val="50000"/>
                  </a:schemeClr>
                </a:solidFill>
                <a:latin typeface="Times New Roman" panose="02020603050405020304" pitchFamily="18" charset="0"/>
              </a:rPr>
              <a:t>Роструда</a:t>
            </a:r>
            <a:r>
              <a:rPr lang="ru-RU" altLang="ru-RU" sz="2900" b="1" i="1" dirty="0">
                <a:solidFill>
                  <a:schemeClr val="accent5">
                    <a:lumMod val="50000"/>
                  </a:schemeClr>
                </a:solidFill>
                <a:latin typeface="Times New Roman" panose="02020603050405020304" pitchFamily="18" charset="0"/>
              </a:rPr>
              <a:t> от 21.02.2025 N </a:t>
            </a:r>
            <a:r>
              <a:rPr lang="ru-RU" altLang="ru-RU" sz="2900" b="1" i="1" dirty="0" smtClean="0">
                <a:solidFill>
                  <a:schemeClr val="accent5">
                    <a:lumMod val="50000"/>
                  </a:schemeClr>
                </a:solidFill>
                <a:latin typeface="Times New Roman" panose="02020603050405020304" pitchFamily="18" charset="0"/>
              </a:rPr>
              <a:t>ПГ/01712-6-1</a:t>
            </a:r>
            <a:endParaRPr lang="ru-RU" altLang="ru-RU" sz="2900" b="1" i="1" dirty="0">
              <a:solidFill>
                <a:schemeClr val="accent5">
                  <a:lumMod val="50000"/>
                </a:schemeClr>
              </a:solidFill>
              <a:latin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170688" y="1660901"/>
            <a:ext cx="11850624" cy="5291846"/>
          </a:xfrm>
        </p:spPr>
        <p:txBody>
          <a:bodyPr rtlCol="0">
            <a:normAutofit/>
          </a:bodyPr>
          <a:lstStyle/>
          <a:p>
            <a:pPr marL="0" indent="357188" algn="just">
              <a:spcBef>
                <a:spcPct val="0"/>
              </a:spcBef>
              <a:spcAft>
                <a:spcPct val="0"/>
              </a:spcAft>
              <a:buNone/>
            </a:pPr>
            <a:r>
              <a:rPr lang="ru-RU" altLang="ru-RU" b="1" i="1" dirty="0">
                <a:solidFill>
                  <a:srgbClr val="0070C0"/>
                </a:solidFill>
                <a:latin typeface="Times New Roman" panose="02020603050405020304" pitchFamily="18" charset="0"/>
              </a:rPr>
              <a:t>Федеральный закон от 31.07.2025 N 306-ФЗ</a:t>
            </a:r>
          </a:p>
          <a:p>
            <a:pPr marL="0" indent="357188" algn="just">
              <a:spcBef>
                <a:spcPct val="0"/>
              </a:spcBef>
              <a:spcAft>
                <a:spcPct val="0"/>
              </a:spcAft>
              <a:buNone/>
            </a:pPr>
            <a:r>
              <a:rPr lang="ru-RU" altLang="ru-RU" b="1" i="1" dirty="0" smtClean="0">
                <a:solidFill>
                  <a:srgbClr val="0070C0"/>
                </a:solidFill>
                <a:latin typeface="Times New Roman" panose="02020603050405020304" pitchFamily="18" charset="0"/>
              </a:rPr>
              <a:t>Во исполнение Постановления </a:t>
            </a:r>
            <a:r>
              <a:rPr lang="ru-RU" altLang="ru-RU" b="1" i="1" dirty="0">
                <a:solidFill>
                  <a:srgbClr val="0070C0"/>
                </a:solidFill>
                <a:latin typeface="Times New Roman" panose="02020603050405020304" pitchFamily="18" charset="0"/>
              </a:rPr>
              <a:t>Конституционного Суда РФ от 22.11.2024 N 54-П</a:t>
            </a:r>
          </a:p>
          <a:p>
            <a:pPr marL="0" indent="357188"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marL="0" indent="357188"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Ст. 178 ТК РФ</a:t>
            </a:r>
          </a:p>
          <a:p>
            <a:pPr marL="0" indent="357188"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Отдельно </a:t>
            </a:r>
            <a:r>
              <a:rPr lang="ru-RU" altLang="ru-RU" b="1" i="1" dirty="0">
                <a:solidFill>
                  <a:schemeClr val="tx2">
                    <a:lumMod val="95000"/>
                    <a:lumOff val="5000"/>
                  </a:schemeClr>
                </a:solidFill>
                <a:latin typeface="Times New Roman" panose="02020603050405020304" pitchFamily="18" charset="0"/>
              </a:rPr>
              <a:t>закрепили </a:t>
            </a:r>
            <a:r>
              <a:rPr lang="ru-RU" altLang="ru-RU" b="1" i="1" dirty="0" smtClean="0">
                <a:solidFill>
                  <a:schemeClr val="tx2">
                    <a:lumMod val="95000"/>
                    <a:lumOff val="5000"/>
                  </a:schemeClr>
                </a:solidFill>
                <a:latin typeface="Times New Roman" panose="02020603050405020304" pitchFamily="18" charset="0"/>
              </a:rPr>
              <a:t>гарантии </a:t>
            </a:r>
            <a:r>
              <a:rPr lang="ru-RU" altLang="ru-RU" b="1" i="1" dirty="0">
                <a:solidFill>
                  <a:schemeClr val="tx2">
                    <a:lumMod val="95000"/>
                    <a:lumOff val="5000"/>
                  </a:schemeClr>
                </a:solidFill>
                <a:latin typeface="Times New Roman" panose="02020603050405020304" pitchFamily="18" charset="0"/>
              </a:rPr>
              <a:t>для тех, кто после увольнения с основного места работы продолжил трудиться по совместительству. Если договор расторгнут из-за ликвидации организации или сокращения, то таким специалистам должны выплачивать выходное пособие.</a:t>
            </a:r>
          </a:p>
          <a:p>
            <a:pPr marL="0" indent="357188"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Аналогично уточнили гарантии для тех, кто работает в районах Крайнего Севера и приравненных к ним местностях.</a:t>
            </a:r>
          </a:p>
          <a:p>
            <a:pPr marL="0" indent="357188"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0" indent="357188"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Вступили </a:t>
            </a:r>
            <a:r>
              <a:rPr lang="ru-RU" altLang="ru-RU" b="1" i="1" dirty="0">
                <a:solidFill>
                  <a:schemeClr val="tx2">
                    <a:lumMod val="95000"/>
                    <a:lumOff val="5000"/>
                  </a:schemeClr>
                </a:solidFill>
                <a:latin typeface="Times New Roman" panose="02020603050405020304" pitchFamily="18" charset="0"/>
              </a:rPr>
              <a:t>в силу с 11 августа </a:t>
            </a:r>
            <a:r>
              <a:rPr lang="ru-RU" altLang="ru-RU" b="1" i="1" dirty="0" smtClean="0">
                <a:solidFill>
                  <a:schemeClr val="tx2">
                    <a:lumMod val="95000"/>
                    <a:lumOff val="5000"/>
                  </a:schemeClr>
                </a:solidFill>
                <a:latin typeface="Times New Roman" panose="02020603050405020304" pitchFamily="18" charset="0"/>
              </a:rPr>
              <a:t>2025 года</a:t>
            </a:r>
            <a:endParaRPr lang="ru-RU" altLang="ru-RU" b="1" i="1" dirty="0">
              <a:solidFill>
                <a:schemeClr val="tx2">
                  <a:lumMod val="95000"/>
                  <a:lumOff val="5000"/>
                </a:schemeClr>
              </a:solidFill>
              <a:latin typeface="Times New Roman" panose="02020603050405020304" pitchFamily="18" charset="0"/>
            </a:endParaRPr>
          </a:p>
        </p:txBody>
      </p:sp>
    </p:spTree>
    <p:extLst>
      <p:ext uri="{BB962C8B-B14F-4D97-AF65-F5344CB8AC3E}">
        <p14:creationId xmlns:p14="http://schemas.microsoft.com/office/powerpoint/2010/main" val="219076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365760" y="1618488"/>
            <a:ext cx="11594592" cy="4965192"/>
          </a:xfrm>
        </p:spPr>
        <p:txBody>
          <a:bodyPr rtlCol="0">
            <a:normAutofit/>
          </a:bodyPr>
          <a:lstStyle/>
          <a:p>
            <a:pPr marL="44450" indent="403225" algn="just">
              <a:spcBef>
                <a:spcPts val="0"/>
              </a:spcBef>
              <a:buNone/>
            </a:pPr>
            <a:r>
              <a:rPr lang="ru-RU" altLang="ru-RU" sz="2800" b="1" i="1" dirty="0" smtClean="0">
                <a:solidFill>
                  <a:schemeClr val="tx2">
                    <a:lumMod val="95000"/>
                    <a:lumOff val="5000"/>
                  </a:schemeClr>
                </a:solidFill>
                <a:latin typeface="Times New Roman" panose="02020603050405020304" pitchFamily="18" charset="0"/>
              </a:rPr>
              <a:t>Сотрудники </a:t>
            </a:r>
            <a:r>
              <a:rPr lang="ru-RU" altLang="ru-RU" sz="2800" b="1" i="1" dirty="0">
                <a:solidFill>
                  <a:schemeClr val="tx2">
                    <a:lumMod val="95000"/>
                    <a:lumOff val="5000"/>
                  </a:schemeClr>
                </a:solidFill>
                <a:latin typeface="Times New Roman" panose="02020603050405020304" pitchFamily="18" charset="0"/>
              </a:rPr>
              <a:t>уходят в отпуска по очереди: как оформить специалиста на замену, пояснил </a:t>
            </a:r>
            <a:r>
              <a:rPr lang="ru-RU" altLang="ru-RU" sz="2800" b="1" i="1" dirty="0" err="1">
                <a:solidFill>
                  <a:schemeClr val="tx2">
                    <a:lumMod val="95000"/>
                    <a:lumOff val="5000"/>
                  </a:schemeClr>
                </a:solidFill>
                <a:latin typeface="Times New Roman" panose="02020603050405020304" pitchFamily="18" charset="0"/>
              </a:rPr>
              <a:t>Роструд</a:t>
            </a:r>
            <a:r>
              <a:rPr lang="ru-RU" altLang="ru-RU" sz="2800" b="1" i="1" dirty="0">
                <a:solidFill>
                  <a:schemeClr val="tx2">
                    <a:lumMod val="95000"/>
                    <a:lumOff val="5000"/>
                  </a:schemeClr>
                </a:solidFill>
                <a:latin typeface="Times New Roman" panose="02020603050405020304" pitchFamily="18" charset="0"/>
              </a:rPr>
              <a:t> </a:t>
            </a:r>
            <a:endParaRPr lang="ru-RU" altLang="ru-RU" sz="2800" b="1" i="1" dirty="0" smtClean="0">
              <a:solidFill>
                <a:schemeClr val="tx2">
                  <a:lumMod val="95000"/>
                  <a:lumOff val="5000"/>
                </a:schemeClr>
              </a:solidFill>
              <a:latin typeface="Times New Roman" panose="02020603050405020304" pitchFamily="18" charset="0"/>
            </a:endParaRPr>
          </a:p>
          <a:p>
            <a:pPr marL="44450" indent="403225" algn="just">
              <a:spcBef>
                <a:spcPts val="0"/>
              </a:spcBef>
              <a:buNone/>
            </a:pPr>
            <a:endParaRPr lang="ru-RU" altLang="ru-RU" sz="2800" b="1" i="1" dirty="0" smtClean="0">
              <a:solidFill>
                <a:schemeClr val="tx2">
                  <a:lumMod val="95000"/>
                  <a:lumOff val="5000"/>
                </a:schemeClr>
              </a:solidFill>
              <a:latin typeface="Times New Roman" panose="02020603050405020304" pitchFamily="18" charset="0"/>
            </a:endParaRPr>
          </a:p>
          <a:p>
            <a:pPr marL="44450" indent="403225" algn="just">
              <a:spcBef>
                <a:spcPts val="0"/>
              </a:spcBef>
              <a:buNone/>
            </a:pPr>
            <a:r>
              <a:rPr lang="ru-RU" altLang="ru-RU" sz="2800" b="1" i="1" dirty="0" smtClean="0">
                <a:solidFill>
                  <a:schemeClr val="tx2">
                    <a:lumMod val="95000"/>
                    <a:lumOff val="5000"/>
                  </a:schemeClr>
                </a:solidFill>
                <a:latin typeface="Times New Roman" panose="02020603050405020304" pitchFamily="18" charset="0"/>
              </a:rPr>
              <a:t>Срочный </a:t>
            </a:r>
            <a:r>
              <a:rPr lang="ru-RU" altLang="ru-RU" sz="2800" b="1" i="1" dirty="0">
                <a:solidFill>
                  <a:schemeClr val="tx2">
                    <a:lumMod val="95000"/>
                    <a:lumOff val="5000"/>
                  </a:schemeClr>
                </a:solidFill>
                <a:latin typeface="Times New Roman" panose="02020603050405020304" pitchFamily="18" charset="0"/>
              </a:rPr>
              <a:t>трудовой договор заключают каждый раз на время исполнения обязанностей отсутствующего работника. Так ответило ведомство на вопрос о том, сколько документов нужно оформить для замещения нескольких специалистов, которые уходят в отпуск друг за другом. Прием временного сотрудника позволит не прерывать рабочий процесс.</a:t>
            </a:r>
          </a:p>
          <a:p>
            <a:pPr marL="44450" indent="403225" algn="just">
              <a:spcBef>
                <a:spcPts val="0"/>
              </a:spcBef>
              <a:buNone/>
            </a:pPr>
            <a:endParaRPr lang="ru-RU" altLang="ru-RU" sz="2800" b="1" i="1" dirty="0" smtClean="0">
              <a:solidFill>
                <a:schemeClr val="tx2">
                  <a:lumMod val="95000"/>
                  <a:lumOff val="5000"/>
                </a:schemeClr>
              </a:solidFill>
              <a:latin typeface="Times New Roman" panose="02020603050405020304" pitchFamily="18" charset="0"/>
            </a:endParaRPr>
          </a:p>
          <a:p>
            <a:pPr marL="44450" indent="403225" algn="just">
              <a:spcBef>
                <a:spcPts val="0"/>
              </a:spcBef>
              <a:buNone/>
            </a:pPr>
            <a:r>
              <a:rPr lang="ru-RU" altLang="ru-RU" sz="2900" b="1" i="1" dirty="0" smtClean="0">
                <a:solidFill>
                  <a:schemeClr val="accent5">
                    <a:lumMod val="50000"/>
                  </a:schemeClr>
                </a:solidFill>
                <a:latin typeface="Times New Roman" panose="02020603050405020304" pitchFamily="18" charset="0"/>
              </a:rPr>
              <a:t>Письмо </a:t>
            </a:r>
            <a:r>
              <a:rPr lang="ru-RU" altLang="ru-RU" sz="2900" b="1" i="1" dirty="0" err="1">
                <a:solidFill>
                  <a:schemeClr val="accent5">
                    <a:lumMod val="50000"/>
                  </a:schemeClr>
                </a:solidFill>
                <a:latin typeface="Times New Roman" panose="02020603050405020304" pitchFamily="18" charset="0"/>
              </a:rPr>
              <a:t>Роструда</a:t>
            </a:r>
            <a:r>
              <a:rPr lang="ru-RU" altLang="ru-RU" sz="2900" b="1" i="1" dirty="0">
                <a:solidFill>
                  <a:schemeClr val="accent5">
                    <a:lumMod val="50000"/>
                  </a:schemeClr>
                </a:solidFill>
                <a:latin typeface="Times New Roman" panose="02020603050405020304" pitchFamily="18" charset="0"/>
              </a:rPr>
              <a:t> от 16.01.2025 N </a:t>
            </a:r>
            <a:r>
              <a:rPr lang="ru-RU" altLang="ru-RU" sz="2900" b="1" i="1" dirty="0" smtClean="0">
                <a:solidFill>
                  <a:schemeClr val="accent5">
                    <a:lumMod val="50000"/>
                  </a:schemeClr>
                </a:solidFill>
                <a:latin typeface="Times New Roman" panose="02020603050405020304" pitchFamily="18" charset="0"/>
              </a:rPr>
              <a:t>ПГ/28052-6-1</a:t>
            </a:r>
            <a:endParaRPr lang="ru-RU" altLang="ru-RU" sz="2900" b="1" i="1" dirty="0">
              <a:solidFill>
                <a:schemeClr val="accent5">
                  <a:lumMod val="50000"/>
                </a:schemeClr>
              </a:solidFill>
              <a:latin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365760" y="1618488"/>
            <a:ext cx="11594592" cy="4965192"/>
          </a:xfrm>
        </p:spPr>
        <p:txBody>
          <a:bodyPr rtlCol="0">
            <a:normAutofit/>
          </a:bodyPr>
          <a:lstStyle/>
          <a:p>
            <a:pPr marL="44450" indent="403225" algn="just">
              <a:spcBef>
                <a:spcPts val="0"/>
              </a:spcBef>
              <a:buNone/>
            </a:pPr>
            <a:r>
              <a:rPr lang="ru-RU" altLang="ru-RU" sz="2800" b="1" i="1" dirty="0">
                <a:solidFill>
                  <a:schemeClr val="tx2">
                    <a:lumMod val="95000"/>
                    <a:lumOff val="5000"/>
                  </a:schemeClr>
                </a:solidFill>
                <a:latin typeface="Times New Roman" panose="02020603050405020304" pitchFamily="18" charset="0"/>
              </a:rPr>
              <a:t>Переодевание в спецодежду должно входить в рабочее время, напомнил </a:t>
            </a:r>
            <a:r>
              <a:rPr lang="ru-RU" altLang="ru-RU" sz="2800" b="1" i="1" dirty="0" err="1">
                <a:solidFill>
                  <a:schemeClr val="tx2">
                    <a:lumMod val="95000"/>
                    <a:lumOff val="5000"/>
                  </a:schemeClr>
                </a:solidFill>
                <a:latin typeface="Times New Roman" panose="02020603050405020304" pitchFamily="18" charset="0"/>
              </a:rPr>
              <a:t>Роструд</a:t>
            </a:r>
            <a:r>
              <a:rPr lang="ru-RU" altLang="ru-RU" sz="2800" b="1" i="1" dirty="0">
                <a:solidFill>
                  <a:schemeClr val="tx2">
                    <a:lumMod val="95000"/>
                    <a:lumOff val="5000"/>
                  </a:schemeClr>
                </a:solidFill>
                <a:latin typeface="Times New Roman" panose="02020603050405020304" pitchFamily="18" charset="0"/>
              </a:rPr>
              <a:t> </a:t>
            </a:r>
            <a:endParaRPr lang="ru-RU" altLang="ru-RU" sz="2800" b="1" i="1" dirty="0" smtClean="0">
              <a:solidFill>
                <a:schemeClr val="tx2">
                  <a:lumMod val="95000"/>
                  <a:lumOff val="5000"/>
                </a:schemeClr>
              </a:solidFill>
              <a:latin typeface="Times New Roman" panose="02020603050405020304" pitchFamily="18" charset="0"/>
            </a:endParaRPr>
          </a:p>
          <a:p>
            <a:pPr marL="44450" indent="403225" algn="just">
              <a:spcBef>
                <a:spcPts val="0"/>
              </a:spcBef>
              <a:buNone/>
            </a:pPr>
            <a:r>
              <a:rPr lang="ru-RU" altLang="ru-RU" sz="2800" b="1" i="1" dirty="0" smtClean="0">
                <a:solidFill>
                  <a:schemeClr val="tx2">
                    <a:lumMod val="95000"/>
                    <a:lumOff val="5000"/>
                  </a:schemeClr>
                </a:solidFill>
                <a:latin typeface="Times New Roman" panose="02020603050405020304" pitchFamily="18" charset="0"/>
              </a:rPr>
              <a:t>Если </a:t>
            </a:r>
            <a:r>
              <a:rPr lang="ru-RU" altLang="ru-RU" sz="2800" b="1" i="1" dirty="0">
                <a:solidFill>
                  <a:schemeClr val="tx2">
                    <a:lumMod val="95000"/>
                    <a:lumOff val="5000"/>
                  </a:schemeClr>
                </a:solidFill>
                <a:latin typeface="Times New Roman" panose="02020603050405020304" pitchFamily="18" charset="0"/>
              </a:rPr>
              <a:t>по технике безопасности сотрудникам нужно носить спецодежду, нельзя требовать от них надевать и снимать ее за пределами рабочего времени. Ведомство отметило, что переодевание в спецодежду - обязанность специалиста. Время на ее исполнение следует включать в рабочее.</a:t>
            </a:r>
          </a:p>
          <a:p>
            <a:pPr marL="44450" indent="403225" algn="just">
              <a:spcBef>
                <a:spcPts val="0"/>
              </a:spcBef>
              <a:buNone/>
            </a:pPr>
            <a:r>
              <a:rPr lang="ru-RU" altLang="ru-RU" sz="2800" b="1" i="1" dirty="0">
                <a:solidFill>
                  <a:schemeClr val="tx2">
                    <a:lumMod val="95000"/>
                    <a:lumOff val="5000"/>
                  </a:schemeClr>
                </a:solidFill>
                <a:latin typeface="Times New Roman" panose="02020603050405020304" pitchFamily="18" charset="0"/>
              </a:rPr>
              <a:t>Организация должна зафиксировать в ПВТР момент начала и окончания рабочего времени и положение о том, входит ли в него переодевание.</a:t>
            </a:r>
          </a:p>
          <a:p>
            <a:pPr marL="44450" indent="403225" algn="just">
              <a:spcBef>
                <a:spcPts val="0"/>
              </a:spcBef>
              <a:buNone/>
            </a:pPr>
            <a:r>
              <a:rPr lang="ru-RU" altLang="ru-RU" sz="2900" b="1" i="1" dirty="0" smtClean="0">
                <a:solidFill>
                  <a:schemeClr val="accent5">
                    <a:lumMod val="50000"/>
                  </a:schemeClr>
                </a:solidFill>
                <a:latin typeface="Times New Roman" panose="02020603050405020304" pitchFamily="18" charset="0"/>
              </a:rPr>
              <a:t>Информация </a:t>
            </a:r>
            <a:r>
              <a:rPr lang="ru-RU" altLang="ru-RU" sz="2900" b="1" i="1" dirty="0" err="1">
                <a:solidFill>
                  <a:schemeClr val="accent5">
                    <a:lumMod val="50000"/>
                  </a:schemeClr>
                </a:solidFill>
                <a:latin typeface="Times New Roman" panose="02020603050405020304" pitchFamily="18" charset="0"/>
              </a:rPr>
              <a:t>Роструда</a:t>
            </a:r>
            <a:r>
              <a:rPr lang="ru-RU" altLang="ru-RU" sz="2900" b="1" i="1" dirty="0">
                <a:solidFill>
                  <a:schemeClr val="accent5">
                    <a:lumMod val="50000"/>
                  </a:schemeClr>
                </a:solidFill>
                <a:latin typeface="Times New Roman" panose="02020603050405020304" pitchFamily="18" charset="0"/>
              </a:rPr>
              <a:t> от 26.02.2025 (https://</a:t>
            </a:r>
            <a:r>
              <a:rPr lang="ru-RU" altLang="ru-RU" sz="2900" b="1" i="1" dirty="0" smtClean="0">
                <a:solidFill>
                  <a:schemeClr val="accent5">
                    <a:lumMod val="50000"/>
                  </a:schemeClr>
                </a:solidFill>
                <a:latin typeface="Times New Roman" panose="02020603050405020304" pitchFamily="18" charset="0"/>
              </a:rPr>
              <a:t>t.me/rostrud_official/3415)</a:t>
            </a:r>
            <a:endParaRPr lang="ru-RU" altLang="ru-RU" sz="2900" b="1" i="1" dirty="0">
              <a:solidFill>
                <a:schemeClr val="accent5">
                  <a:lumMod val="50000"/>
                </a:schemeClr>
              </a:solidFill>
              <a:latin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365760" y="1618488"/>
            <a:ext cx="11594592" cy="4965192"/>
          </a:xfrm>
        </p:spPr>
        <p:txBody>
          <a:bodyPr rtlCol="0">
            <a:normAutofit lnSpcReduction="10000"/>
          </a:bodyPr>
          <a:lstStyle/>
          <a:p>
            <a:pPr marL="44450" indent="403225" algn="just">
              <a:spcBef>
                <a:spcPts val="0"/>
              </a:spcBef>
              <a:buNone/>
            </a:pPr>
            <a:r>
              <a:rPr lang="ru-RU" altLang="ru-RU" sz="2800" b="1" i="1" dirty="0">
                <a:solidFill>
                  <a:schemeClr val="tx2">
                    <a:lumMod val="95000"/>
                    <a:lumOff val="5000"/>
                  </a:schemeClr>
                </a:solidFill>
                <a:latin typeface="Times New Roman" panose="02020603050405020304" pitchFamily="18" charset="0"/>
              </a:rPr>
              <a:t>На период испытательного срока нельзя снижать зарплату, напомнил Минтруд </a:t>
            </a:r>
            <a:endParaRPr lang="ru-RU" altLang="ru-RU" sz="2800" b="1" i="1" dirty="0" smtClean="0">
              <a:solidFill>
                <a:schemeClr val="tx2">
                  <a:lumMod val="95000"/>
                  <a:lumOff val="5000"/>
                </a:schemeClr>
              </a:solidFill>
              <a:latin typeface="Times New Roman" panose="02020603050405020304" pitchFamily="18" charset="0"/>
            </a:endParaRPr>
          </a:p>
          <a:p>
            <a:pPr marL="44450" indent="403225" algn="just">
              <a:spcBef>
                <a:spcPts val="0"/>
              </a:spcBef>
              <a:buNone/>
            </a:pPr>
            <a:r>
              <a:rPr lang="ru-RU" altLang="ru-RU" sz="2800" b="1" i="1" dirty="0" smtClean="0">
                <a:solidFill>
                  <a:schemeClr val="tx2">
                    <a:lumMod val="95000"/>
                    <a:lumOff val="5000"/>
                  </a:schemeClr>
                </a:solidFill>
                <a:latin typeface="Times New Roman" panose="02020603050405020304" pitchFamily="18" charset="0"/>
              </a:rPr>
              <a:t>Работодатель </a:t>
            </a:r>
            <a:r>
              <a:rPr lang="ru-RU" altLang="ru-RU" sz="2800" b="1" i="1" dirty="0">
                <a:solidFill>
                  <a:schemeClr val="tx2">
                    <a:lumMod val="95000"/>
                    <a:lumOff val="5000"/>
                  </a:schemeClr>
                </a:solidFill>
                <a:latin typeface="Times New Roman" panose="02020603050405020304" pitchFamily="18" charset="0"/>
              </a:rPr>
              <a:t>не вправе уменьшать зарплату сотруднику на испытании. Ее начисляют в полном объеме по договору, условия которого соответствуют системе оплаты труда в организации.</a:t>
            </a:r>
          </a:p>
          <a:p>
            <a:pPr marL="44450" indent="403225" algn="just">
              <a:spcBef>
                <a:spcPts val="0"/>
              </a:spcBef>
              <a:buNone/>
            </a:pPr>
            <a:r>
              <a:rPr lang="ru-RU" altLang="ru-RU" sz="2800" b="1" i="1" dirty="0">
                <a:solidFill>
                  <a:schemeClr val="tx2">
                    <a:lumMod val="95000"/>
                    <a:lumOff val="5000"/>
                  </a:schemeClr>
                </a:solidFill>
                <a:latin typeface="Times New Roman" panose="02020603050405020304" pitchFamily="18" charset="0"/>
              </a:rPr>
              <a:t>Кроме того, ведомство указало, что на специалистов во время испытательного срока распространяются те же права и обязанности, что и на остальной коллектив. Среди прочего это касается локальных актов об оплате труда.</a:t>
            </a:r>
          </a:p>
          <a:p>
            <a:pPr marL="44450" indent="403225" algn="just">
              <a:spcBef>
                <a:spcPts val="0"/>
              </a:spcBef>
              <a:buNone/>
            </a:pPr>
            <a:r>
              <a:rPr lang="ru-RU" altLang="ru-RU" sz="2800" b="1" i="1" dirty="0">
                <a:solidFill>
                  <a:schemeClr val="tx2">
                    <a:lumMod val="95000"/>
                    <a:lumOff val="5000"/>
                  </a:schemeClr>
                </a:solidFill>
                <a:latin typeface="Times New Roman" panose="02020603050405020304" pitchFamily="18" charset="0"/>
              </a:rPr>
              <a:t>Отметим, позицию разделяет </a:t>
            </a:r>
            <a:r>
              <a:rPr lang="ru-RU" altLang="ru-RU" sz="2800" b="1" i="1" dirty="0" smtClean="0">
                <a:solidFill>
                  <a:schemeClr val="tx2">
                    <a:lumMod val="95000"/>
                    <a:lumOff val="5000"/>
                  </a:schemeClr>
                </a:solidFill>
                <a:latin typeface="Times New Roman" panose="02020603050405020304" pitchFamily="18" charset="0"/>
              </a:rPr>
              <a:t>Верховный Суд РФ </a:t>
            </a:r>
            <a:r>
              <a:rPr lang="ru-RU" altLang="ru-RU" sz="2900" b="1" i="1" dirty="0">
                <a:solidFill>
                  <a:schemeClr val="accent5">
                    <a:lumMod val="50000"/>
                  </a:schemeClr>
                </a:solidFill>
                <a:latin typeface="Times New Roman" panose="02020603050405020304" pitchFamily="18" charset="0"/>
              </a:rPr>
              <a:t>(Определение от 19.08.2019 N 18-КГ19-77</a:t>
            </a:r>
            <a:r>
              <a:rPr lang="ru-RU" altLang="ru-RU" sz="2900" b="1" i="1" dirty="0" smtClean="0">
                <a:solidFill>
                  <a:schemeClr val="accent5">
                    <a:lumMod val="50000"/>
                  </a:schemeClr>
                </a:solidFill>
                <a:latin typeface="Times New Roman" panose="02020603050405020304" pitchFamily="18" charset="0"/>
              </a:rPr>
              <a:t>)</a:t>
            </a:r>
            <a:endParaRPr lang="ru-RU" altLang="ru-RU" sz="2900" b="1" i="1" dirty="0">
              <a:solidFill>
                <a:schemeClr val="accent5">
                  <a:lumMod val="50000"/>
                </a:schemeClr>
              </a:solidFill>
              <a:latin typeface="Times New Roman" panose="02020603050405020304" pitchFamily="18" charset="0"/>
            </a:endParaRPr>
          </a:p>
          <a:p>
            <a:pPr marL="44450" indent="403225" algn="just">
              <a:spcBef>
                <a:spcPts val="0"/>
              </a:spcBef>
              <a:buNone/>
            </a:pPr>
            <a:endParaRPr lang="ru-RU" altLang="ru-RU" sz="2800" b="1" i="1" dirty="0">
              <a:solidFill>
                <a:schemeClr val="tx2">
                  <a:lumMod val="95000"/>
                  <a:lumOff val="5000"/>
                </a:schemeClr>
              </a:solidFill>
              <a:latin typeface="Times New Roman" panose="02020603050405020304" pitchFamily="18" charset="0"/>
            </a:endParaRPr>
          </a:p>
          <a:p>
            <a:pPr marL="44450" indent="403225" algn="just">
              <a:spcBef>
                <a:spcPts val="0"/>
              </a:spcBef>
              <a:buNone/>
            </a:pPr>
            <a:r>
              <a:rPr lang="ru-RU" altLang="ru-RU" sz="2900" b="1" i="1" dirty="0" smtClean="0">
                <a:solidFill>
                  <a:schemeClr val="accent5">
                    <a:lumMod val="50000"/>
                  </a:schemeClr>
                </a:solidFill>
                <a:latin typeface="Times New Roman" panose="02020603050405020304" pitchFamily="18" charset="0"/>
              </a:rPr>
              <a:t>Информация </a:t>
            </a:r>
            <a:r>
              <a:rPr lang="ru-RU" altLang="ru-RU" sz="2900" b="1" i="1" dirty="0">
                <a:solidFill>
                  <a:schemeClr val="accent5">
                    <a:lumMod val="50000"/>
                  </a:schemeClr>
                </a:solidFill>
                <a:latin typeface="Times New Roman" panose="02020603050405020304" pitchFamily="18" charset="0"/>
              </a:rPr>
              <a:t>Минтруда России от 17.02.2025 (https://t.me/mintrudrf/2363</a:t>
            </a:r>
            <a:r>
              <a:rPr lang="ru-RU" altLang="ru-RU" sz="2900" b="1" i="1" dirty="0" smtClean="0">
                <a:solidFill>
                  <a:schemeClr val="accent5">
                    <a:lumMod val="50000"/>
                  </a:schemeClr>
                </a:solidFill>
                <a:latin typeface="Times New Roman" panose="02020603050405020304" pitchFamily="18" charset="0"/>
              </a:rPr>
              <a:t>)</a:t>
            </a:r>
            <a:endParaRPr lang="ru-RU" altLang="ru-RU" sz="2900" b="1" i="1" dirty="0">
              <a:solidFill>
                <a:schemeClr val="accent5">
                  <a:lumMod val="50000"/>
                </a:schemeClr>
              </a:solidFill>
              <a:latin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365760" y="1618488"/>
            <a:ext cx="11594592" cy="4965192"/>
          </a:xfrm>
        </p:spPr>
        <p:txBody>
          <a:bodyPr rtlCol="0">
            <a:normAutofit/>
          </a:bodyPr>
          <a:lstStyle/>
          <a:p>
            <a:pPr marL="44450" indent="403225" algn="just">
              <a:spcBef>
                <a:spcPts val="0"/>
              </a:spcBef>
              <a:buNone/>
            </a:pPr>
            <a:r>
              <a:rPr lang="ru-RU" altLang="ru-RU" sz="2800" b="1" i="1" dirty="0">
                <a:solidFill>
                  <a:schemeClr val="tx2">
                    <a:lumMod val="95000"/>
                    <a:lumOff val="5000"/>
                  </a:schemeClr>
                </a:solidFill>
                <a:latin typeface="Times New Roman" panose="02020603050405020304" pitchFamily="18" charset="0"/>
              </a:rPr>
              <a:t>Управление автомобилем не может входить в обязанности работника, если он не </a:t>
            </a:r>
            <a:r>
              <a:rPr lang="ru-RU" altLang="ru-RU" sz="2800" b="1" i="1" dirty="0" smtClean="0">
                <a:solidFill>
                  <a:schemeClr val="tx2">
                    <a:lumMod val="95000"/>
                    <a:lumOff val="5000"/>
                  </a:schemeClr>
                </a:solidFill>
                <a:latin typeface="Times New Roman" panose="02020603050405020304" pitchFamily="18" charset="0"/>
              </a:rPr>
              <a:t>водитель</a:t>
            </a:r>
          </a:p>
          <a:p>
            <a:pPr marL="44450" indent="403225" algn="just">
              <a:spcBef>
                <a:spcPts val="0"/>
              </a:spcBef>
              <a:buNone/>
            </a:pPr>
            <a:endParaRPr lang="ru-RU" altLang="ru-RU" sz="2800" b="1" i="1" dirty="0">
              <a:solidFill>
                <a:schemeClr val="tx2">
                  <a:lumMod val="95000"/>
                  <a:lumOff val="5000"/>
                </a:schemeClr>
              </a:solidFill>
              <a:latin typeface="Times New Roman" panose="02020603050405020304" pitchFamily="18" charset="0"/>
            </a:endParaRPr>
          </a:p>
          <a:p>
            <a:pPr marL="44450" indent="403225" algn="just">
              <a:spcBef>
                <a:spcPts val="0"/>
              </a:spcBef>
              <a:buNone/>
            </a:pPr>
            <a:r>
              <a:rPr lang="ru-RU" altLang="ru-RU" sz="2800" b="1" i="1" dirty="0">
                <a:solidFill>
                  <a:schemeClr val="tx2">
                    <a:lumMod val="95000"/>
                    <a:lumOff val="5000"/>
                  </a:schemeClr>
                </a:solidFill>
                <a:latin typeface="Times New Roman" panose="02020603050405020304" pitchFamily="18" charset="0"/>
              </a:rPr>
              <a:t>Вождение ТС относится к функциям водителя. Тот, кто занимает иную должность, такую обязанность выполнять не может. Сотрудник должен делать только ту работу, которая связана с его трудовой функцией.</a:t>
            </a:r>
          </a:p>
          <a:p>
            <a:pPr marL="44450" indent="403225" algn="just">
              <a:spcBef>
                <a:spcPts val="0"/>
              </a:spcBef>
              <a:buNone/>
            </a:pPr>
            <a:endParaRPr lang="ru-RU" altLang="ru-RU" sz="2900" b="1" i="1" dirty="0" smtClean="0">
              <a:solidFill>
                <a:schemeClr val="accent5">
                  <a:lumMod val="50000"/>
                </a:schemeClr>
              </a:solidFill>
              <a:latin typeface="Times New Roman" panose="02020603050405020304" pitchFamily="18" charset="0"/>
            </a:endParaRPr>
          </a:p>
          <a:p>
            <a:pPr marL="44450" indent="403225" algn="just">
              <a:spcBef>
                <a:spcPts val="0"/>
              </a:spcBef>
              <a:buNone/>
            </a:pPr>
            <a:r>
              <a:rPr lang="ru-RU" altLang="ru-RU" sz="2900" b="1" i="1" dirty="0" smtClean="0">
                <a:solidFill>
                  <a:schemeClr val="accent5">
                    <a:lumMod val="50000"/>
                  </a:schemeClr>
                </a:solidFill>
                <a:latin typeface="Times New Roman" panose="02020603050405020304" pitchFamily="18" charset="0"/>
              </a:rPr>
              <a:t>Письмо </a:t>
            </a:r>
            <a:r>
              <a:rPr lang="ru-RU" altLang="ru-RU" sz="2900" b="1" i="1" dirty="0" err="1">
                <a:solidFill>
                  <a:schemeClr val="accent5">
                    <a:lumMod val="50000"/>
                  </a:schemeClr>
                </a:solidFill>
                <a:latin typeface="Times New Roman" panose="02020603050405020304" pitchFamily="18" charset="0"/>
              </a:rPr>
              <a:t>Роструда</a:t>
            </a:r>
            <a:r>
              <a:rPr lang="ru-RU" altLang="ru-RU" sz="2900" b="1" i="1" dirty="0">
                <a:solidFill>
                  <a:schemeClr val="accent5">
                    <a:lumMod val="50000"/>
                  </a:schemeClr>
                </a:solidFill>
                <a:latin typeface="Times New Roman" panose="02020603050405020304" pitchFamily="18" charset="0"/>
              </a:rPr>
              <a:t> от 18.04.2025 N </a:t>
            </a:r>
            <a:r>
              <a:rPr lang="ru-RU" altLang="ru-RU" sz="2900" b="1" i="1" dirty="0" smtClean="0">
                <a:solidFill>
                  <a:schemeClr val="accent5">
                    <a:lumMod val="50000"/>
                  </a:schemeClr>
                </a:solidFill>
                <a:latin typeface="Times New Roman" panose="02020603050405020304" pitchFamily="18" charset="0"/>
              </a:rPr>
              <a:t>ПГ/06726-6-1</a:t>
            </a:r>
            <a:endParaRPr lang="ru-RU" altLang="ru-RU" sz="2900" b="1" i="1" dirty="0">
              <a:solidFill>
                <a:schemeClr val="accent5">
                  <a:lumMod val="50000"/>
                </a:schemeClr>
              </a:solidFill>
              <a:latin typeface="Times New Roman" panose="02020603050405020304" pitchFamily="18" charset="0"/>
            </a:endParaRPr>
          </a:p>
        </p:txBody>
      </p:sp>
    </p:spTree>
    <p:extLst>
      <p:ext uri="{BB962C8B-B14F-4D97-AF65-F5344CB8AC3E}">
        <p14:creationId xmlns:p14="http://schemas.microsoft.com/office/powerpoint/2010/main" val="3516261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365760" y="1618488"/>
            <a:ext cx="11594592" cy="4965192"/>
          </a:xfrm>
        </p:spPr>
        <p:txBody>
          <a:bodyPr rtlCol="0">
            <a:normAutofit fontScale="92500" lnSpcReduction="20000"/>
          </a:bodyPr>
          <a:lstStyle/>
          <a:p>
            <a:pPr marL="44450" indent="403225" algn="just">
              <a:spcBef>
                <a:spcPts val="0"/>
              </a:spcBef>
              <a:buNone/>
            </a:pPr>
            <a:r>
              <a:rPr lang="ru-RU" altLang="ru-RU" sz="2800" b="1" i="1" dirty="0" smtClean="0">
                <a:solidFill>
                  <a:schemeClr val="tx2">
                    <a:lumMod val="95000"/>
                    <a:lumOff val="5000"/>
                  </a:schemeClr>
                </a:solidFill>
                <a:latin typeface="Times New Roman" panose="02020603050405020304" pitchFamily="18" charset="0"/>
              </a:rPr>
              <a:t>Курьеры </a:t>
            </a:r>
            <a:r>
              <a:rPr lang="ru-RU" altLang="ru-RU" sz="2800" b="1" i="1" dirty="0">
                <a:solidFill>
                  <a:schemeClr val="tx2">
                    <a:lumMod val="95000"/>
                    <a:lumOff val="5000"/>
                  </a:schemeClr>
                </a:solidFill>
                <a:latin typeface="Times New Roman" panose="02020603050405020304" pitchFamily="18" charset="0"/>
              </a:rPr>
              <a:t>не должны проходить </a:t>
            </a:r>
            <a:r>
              <a:rPr lang="ru-RU" altLang="ru-RU" sz="2800" b="1" i="1" dirty="0" err="1">
                <a:solidFill>
                  <a:schemeClr val="tx2">
                    <a:lumMod val="95000"/>
                    <a:lumOff val="5000"/>
                  </a:schemeClr>
                </a:solidFill>
                <a:latin typeface="Times New Roman" panose="02020603050405020304" pitchFamily="18" charset="0"/>
              </a:rPr>
              <a:t>предрейсовые</a:t>
            </a:r>
            <a:r>
              <a:rPr lang="ru-RU" altLang="ru-RU" sz="2800" b="1" i="1" dirty="0">
                <a:solidFill>
                  <a:schemeClr val="tx2">
                    <a:lumMod val="95000"/>
                    <a:lumOff val="5000"/>
                  </a:schemeClr>
                </a:solidFill>
                <a:latin typeface="Times New Roman" panose="02020603050405020304" pitchFamily="18" charset="0"/>
              </a:rPr>
              <a:t> </a:t>
            </a:r>
            <a:r>
              <a:rPr lang="ru-RU" altLang="ru-RU" sz="2800" b="1" i="1" dirty="0" smtClean="0">
                <a:solidFill>
                  <a:schemeClr val="tx2">
                    <a:lumMod val="95000"/>
                    <a:lumOff val="5000"/>
                  </a:schemeClr>
                </a:solidFill>
                <a:latin typeface="Times New Roman" panose="02020603050405020304" pitchFamily="18" charset="0"/>
              </a:rPr>
              <a:t>медосмотры</a:t>
            </a:r>
            <a:endParaRPr lang="ru-RU" altLang="ru-RU" sz="2800" b="1" i="1" dirty="0">
              <a:solidFill>
                <a:schemeClr val="tx2">
                  <a:lumMod val="95000"/>
                  <a:lumOff val="5000"/>
                </a:schemeClr>
              </a:solidFill>
              <a:latin typeface="Times New Roman" panose="02020603050405020304" pitchFamily="18" charset="0"/>
            </a:endParaRPr>
          </a:p>
          <a:p>
            <a:pPr marL="44450" indent="403225" algn="just">
              <a:spcBef>
                <a:spcPts val="0"/>
              </a:spcBef>
              <a:buNone/>
            </a:pPr>
            <a:endParaRPr lang="ru-RU" altLang="ru-RU" sz="2800" b="1" i="1" dirty="0">
              <a:solidFill>
                <a:schemeClr val="tx2">
                  <a:lumMod val="95000"/>
                  <a:lumOff val="5000"/>
                </a:schemeClr>
              </a:solidFill>
              <a:latin typeface="Times New Roman" panose="02020603050405020304" pitchFamily="18" charset="0"/>
            </a:endParaRPr>
          </a:p>
          <a:p>
            <a:pPr marL="44450" indent="403225" algn="just">
              <a:spcBef>
                <a:spcPts val="0"/>
              </a:spcBef>
              <a:buNone/>
            </a:pPr>
            <a:r>
              <a:rPr lang="ru-RU" altLang="ru-RU" sz="2800" b="1" i="1" dirty="0">
                <a:solidFill>
                  <a:schemeClr val="tx2">
                    <a:lumMod val="95000"/>
                    <a:lumOff val="5000"/>
                  </a:schemeClr>
                </a:solidFill>
                <a:latin typeface="Times New Roman" panose="02020603050405020304" pitchFamily="18" charset="0"/>
              </a:rPr>
              <a:t>Ведомство рассмотрело пример, когда курьеры занимаются доставкой почты и грузов и иногда используют служебные автомобили. Оно подчеркнуло, что медосмотры до и после поездок нужно проводить при работе в качестве водителя ТС. Для курьеров такой обязанности в законе нет.</a:t>
            </a:r>
          </a:p>
          <a:p>
            <a:pPr marL="44450" indent="403225" algn="just">
              <a:spcBef>
                <a:spcPts val="0"/>
              </a:spcBef>
              <a:buNone/>
            </a:pPr>
            <a:r>
              <a:rPr lang="ru-RU" altLang="ru-RU" sz="2800" b="1" i="1" dirty="0">
                <a:solidFill>
                  <a:schemeClr val="tx2">
                    <a:lumMod val="95000"/>
                    <a:lumOff val="5000"/>
                  </a:schemeClr>
                </a:solidFill>
                <a:latin typeface="Times New Roman" panose="02020603050405020304" pitchFamily="18" charset="0"/>
              </a:rPr>
              <a:t>Подобное мнение </a:t>
            </a:r>
            <a:r>
              <a:rPr lang="ru-RU" altLang="ru-RU" sz="2800" b="1" i="1" dirty="0" err="1">
                <a:solidFill>
                  <a:schemeClr val="tx2">
                    <a:lumMod val="95000"/>
                    <a:lumOff val="5000"/>
                  </a:schemeClr>
                </a:solidFill>
                <a:latin typeface="Times New Roman" panose="02020603050405020304" pitchFamily="18" charset="0"/>
              </a:rPr>
              <a:t>Роструд</a:t>
            </a:r>
            <a:r>
              <a:rPr lang="ru-RU" altLang="ru-RU" sz="2800" b="1" i="1" dirty="0">
                <a:solidFill>
                  <a:schemeClr val="tx2">
                    <a:lumMod val="95000"/>
                    <a:lumOff val="5000"/>
                  </a:schemeClr>
                </a:solidFill>
                <a:latin typeface="Times New Roman" panose="02020603050405020304" pitchFamily="18" charset="0"/>
              </a:rPr>
              <a:t> уже высказывал для сотрудников, которые доставляют документы на служебном автомобиле или выполняют с его помощью иные трудовые функции. При этом должности водителей они не занимают.</a:t>
            </a:r>
          </a:p>
          <a:p>
            <a:pPr marL="44450" indent="403225" algn="just">
              <a:spcBef>
                <a:spcPts val="0"/>
              </a:spcBef>
              <a:buNone/>
            </a:pPr>
            <a:r>
              <a:rPr lang="ru-RU" altLang="ru-RU" sz="2800" b="1" i="1" dirty="0">
                <a:solidFill>
                  <a:schemeClr val="tx2">
                    <a:lumMod val="95000"/>
                    <a:lumOff val="5000"/>
                  </a:schemeClr>
                </a:solidFill>
                <a:latin typeface="Times New Roman" panose="02020603050405020304" pitchFamily="18" charset="0"/>
              </a:rPr>
              <a:t>Отметим, практика судов неоднозначна. Ранее ВС РФ </a:t>
            </a:r>
            <a:r>
              <a:rPr lang="ru-RU" altLang="ru-RU" sz="2800" b="1" i="1" dirty="0" smtClean="0">
                <a:solidFill>
                  <a:schemeClr val="tx2">
                    <a:lumMod val="95000"/>
                    <a:lumOff val="5000"/>
                  </a:schemeClr>
                </a:solidFill>
                <a:latin typeface="Times New Roman" panose="02020603050405020304" pitchFamily="18" charset="0"/>
              </a:rPr>
              <a:t>(</a:t>
            </a:r>
            <a:r>
              <a:rPr lang="ru-RU" altLang="ru-RU" sz="2900" b="1" i="1" dirty="0">
                <a:solidFill>
                  <a:schemeClr val="accent5">
                    <a:lumMod val="50000"/>
                  </a:schemeClr>
                </a:solidFill>
                <a:latin typeface="Times New Roman" panose="02020603050405020304" pitchFamily="18" charset="0"/>
              </a:rPr>
              <a:t>Постановление Верховного Суда РФ от 19.12.2016 N 18-АД16-173</a:t>
            </a:r>
            <a:r>
              <a:rPr lang="ru-RU" altLang="ru-RU" sz="2800" b="1" i="1" dirty="0" smtClean="0">
                <a:solidFill>
                  <a:schemeClr val="tx2">
                    <a:lumMod val="95000"/>
                    <a:lumOff val="5000"/>
                  </a:schemeClr>
                </a:solidFill>
                <a:latin typeface="Times New Roman" panose="02020603050405020304" pitchFamily="18" charset="0"/>
              </a:rPr>
              <a:t>) подтверждал </a:t>
            </a:r>
            <a:r>
              <a:rPr lang="ru-RU" altLang="ru-RU" sz="2800" b="1" i="1" dirty="0">
                <a:solidFill>
                  <a:schemeClr val="tx2">
                    <a:lumMod val="95000"/>
                    <a:lumOff val="5000"/>
                  </a:schemeClr>
                </a:solidFill>
                <a:latin typeface="Times New Roman" panose="02020603050405020304" pitchFamily="18" charset="0"/>
              </a:rPr>
              <a:t>необходимость медосмотров, когда работник выполнял функции водителя, хотя его должность называлась иначе.</a:t>
            </a:r>
          </a:p>
          <a:p>
            <a:pPr marL="44450" indent="403225" algn="just">
              <a:spcBef>
                <a:spcPts val="0"/>
              </a:spcBef>
              <a:buNone/>
            </a:pPr>
            <a:r>
              <a:rPr lang="ru-RU" altLang="ru-RU" sz="2900" b="1" i="1" dirty="0" smtClean="0">
                <a:solidFill>
                  <a:schemeClr val="accent5">
                    <a:lumMod val="50000"/>
                  </a:schemeClr>
                </a:solidFill>
                <a:latin typeface="Times New Roman" panose="02020603050405020304" pitchFamily="18" charset="0"/>
              </a:rPr>
              <a:t>Письмо </a:t>
            </a:r>
            <a:r>
              <a:rPr lang="ru-RU" altLang="ru-RU" sz="2900" b="1" i="1" dirty="0" err="1">
                <a:solidFill>
                  <a:schemeClr val="accent5">
                    <a:lumMod val="50000"/>
                  </a:schemeClr>
                </a:solidFill>
                <a:latin typeface="Times New Roman" panose="02020603050405020304" pitchFamily="18" charset="0"/>
              </a:rPr>
              <a:t>Роструда</a:t>
            </a:r>
            <a:r>
              <a:rPr lang="ru-RU" altLang="ru-RU" sz="2900" b="1" i="1" dirty="0">
                <a:solidFill>
                  <a:schemeClr val="accent5">
                    <a:lumMod val="50000"/>
                  </a:schemeClr>
                </a:solidFill>
                <a:latin typeface="Times New Roman" panose="02020603050405020304" pitchFamily="18" charset="0"/>
              </a:rPr>
              <a:t> от 21.03.2025 N </a:t>
            </a:r>
            <a:r>
              <a:rPr lang="ru-RU" altLang="ru-RU" sz="2900" b="1" i="1" dirty="0" smtClean="0">
                <a:solidFill>
                  <a:schemeClr val="accent5">
                    <a:lumMod val="50000"/>
                  </a:schemeClr>
                </a:solidFill>
                <a:latin typeface="Times New Roman" panose="02020603050405020304" pitchFamily="18" charset="0"/>
              </a:rPr>
              <a:t>ПГ/04365-6-1</a:t>
            </a:r>
            <a:endParaRPr lang="ru-RU" altLang="ru-RU" sz="2900" b="1" i="1" dirty="0">
              <a:solidFill>
                <a:schemeClr val="accent5">
                  <a:lumMod val="50000"/>
                </a:schemeClr>
              </a:solidFill>
              <a:latin typeface="Times New Roman" panose="02020603050405020304" pitchFamily="18" charset="0"/>
            </a:endParaRPr>
          </a:p>
        </p:txBody>
      </p:sp>
    </p:spTree>
    <p:extLst>
      <p:ext uri="{BB962C8B-B14F-4D97-AF65-F5344CB8AC3E}">
        <p14:creationId xmlns:p14="http://schemas.microsoft.com/office/powerpoint/2010/main" val="3881434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170688" y="1660901"/>
            <a:ext cx="11850624" cy="5291846"/>
          </a:xfrm>
        </p:spPr>
        <p:txBody>
          <a:bodyPr rtlCol="0">
            <a:normAutofit lnSpcReduction="10000"/>
          </a:bodyPr>
          <a:lstStyle/>
          <a:p>
            <a:pPr marL="0" indent="447675" algn="just">
              <a:spcBef>
                <a:spcPct val="0"/>
              </a:spcBef>
              <a:spcAft>
                <a:spcPct val="0"/>
              </a:spcAft>
              <a:buNone/>
            </a:pPr>
            <a:r>
              <a:rPr lang="ru-RU" altLang="ru-RU" b="1" i="1" dirty="0" smtClean="0">
                <a:solidFill>
                  <a:srgbClr val="0070C0"/>
                </a:solidFill>
                <a:latin typeface="Times New Roman" panose="02020603050405020304" pitchFamily="18" charset="0"/>
              </a:rPr>
              <a:t>Федеральный </a:t>
            </a:r>
            <a:r>
              <a:rPr lang="ru-RU" altLang="ru-RU" b="1" i="1" dirty="0">
                <a:solidFill>
                  <a:srgbClr val="0070C0"/>
                </a:solidFill>
                <a:latin typeface="Times New Roman" panose="02020603050405020304" pitchFamily="18" charset="0"/>
              </a:rPr>
              <a:t>закон от 09.11.2024 N 381-ФЗ</a:t>
            </a:r>
          </a:p>
          <a:p>
            <a:pPr marL="0" indent="447675"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Статья 351.8. Особенности регулирования труда работников, выполняющих работу по наставничеству в сфере </a:t>
            </a:r>
            <a:r>
              <a:rPr lang="ru-RU" altLang="ru-RU" b="1" i="1" dirty="0" smtClean="0">
                <a:solidFill>
                  <a:schemeClr val="tx2">
                    <a:lumMod val="95000"/>
                    <a:lumOff val="5000"/>
                  </a:schemeClr>
                </a:solidFill>
                <a:latin typeface="Times New Roman" panose="02020603050405020304" pitchFamily="18" charset="0"/>
              </a:rPr>
              <a:t>труда</a:t>
            </a:r>
          </a:p>
          <a:p>
            <a:pPr marL="0" indent="447675"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Дано понятие наставничества </a:t>
            </a:r>
            <a:r>
              <a:rPr lang="ru-RU" altLang="ru-RU" b="1" i="1" dirty="0">
                <a:solidFill>
                  <a:schemeClr val="tx2">
                    <a:lumMod val="95000"/>
                    <a:lumOff val="5000"/>
                  </a:schemeClr>
                </a:solidFill>
                <a:latin typeface="Times New Roman" panose="02020603050405020304" pitchFamily="18" charset="0"/>
              </a:rPr>
              <a:t>в сфере труда </a:t>
            </a:r>
            <a:r>
              <a:rPr lang="ru-RU" altLang="ru-RU" b="1" i="1" dirty="0" smtClean="0">
                <a:solidFill>
                  <a:schemeClr val="tx2">
                    <a:lumMod val="95000"/>
                    <a:lumOff val="5000"/>
                  </a:schemeClr>
                </a:solidFill>
                <a:latin typeface="Times New Roman" panose="02020603050405020304" pitchFamily="18" charset="0"/>
              </a:rPr>
              <a:t>– это выполнение </a:t>
            </a:r>
            <a:r>
              <a:rPr lang="ru-RU" altLang="ru-RU" b="1" i="1" dirty="0">
                <a:solidFill>
                  <a:schemeClr val="tx2">
                    <a:lumMod val="95000"/>
                    <a:lumOff val="5000"/>
                  </a:schemeClr>
                </a:solidFill>
                <a:latin typeface="Times New Roman" panose="02020603050405020304" pitchFamily="18" charset="0"/>
              </a:rPr>
              <a:t>работником на основании его письменного согласия по поручению работодателя работы по оказанию другому работнику помощи в овладении навыками работы на производстве и (или) рабочем месте по полученной (получаемой) другим работником профессии (специальности).</a:t>
            </a:r>
          </a:p>
          <a:p>
            <a:pPr marL="0" indent="447675"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Предусматривается, что наставничество является оплачиваемым. Содержание, сроки и форма выполнения работы по наставничеству должны быть указаны в трудовом договоре или дополнительном соглашении к трудовому договору с работником, которому поручается наставничество.</a:t>
            </a:r>
          </a:p>
          <a:p>
            <a:pPr marL="0" indent="447675"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Настоящий федеральный закон </a:t>
            </a:r>
            <a:r>
              <a:rPr lang="ru-RU" altLang="ru-RU" b="1" i="1" dirty="0" smtClean="0">
                <a:solidFill>
                  <a:schemeClr val="tx2">
                    <a:lumMod val="95000"/>
                    <a:lumOff val="5000"/>
                  </a:schemeClr>
                </a:solidFill>
                <a:latin typeface="Times New Roman" panose="02020603050405020304" pitchFamily="18" charset="0"/>
              </a:rPr>
              <a:t>вступил </a:t>
            </a:r>
            <a:r>
              <a:rPr lang="ru-RU" altLang="ru-RU" b="1" i="1" dirty="0">
                <a:solidFill>
                  <a:schemeClr val="tx2">
                    <a:lumMod val="95000"/>
                    <a:lumOff val="5000"/>
                  </a:schemeClr>
                </a:solidFill>
                <a:latin typeface="Times New Roman" panose="02020603050405020304" pitchFamily="18" charset="0"/>
              </a:rPr>
              <a:t>в силу с 1 марта 2025 </a:t>
            </a:r>
            <a:r>
              <a:rPr lang="ru-RU" altLang="ru-RU" b="1" i="1" dirty="0" smtClean="0">
                <a:solidFill>
                  <a:schemeClr val="tx2">
                    <a:lumMod val="95000"/>
                    <a:lumOff val="5000"/>
                  </a:schemeClr>
                </a:solidFill>
                <a:latin typeface="Times New Roman" panose="02020603050405020304" pitchFamily="18" charset="0"/>
              </a:rPr>
              <a:t>г.</a:t>
            </a:r>
            <a:endParaRPr lang="ru-RU" altLang="ru-RU" b="1" i="1" dirty="0" smtClean="0">
              <a:solidFill>
                <a:srgbClr val="0070C0"/>
              </a:solidFill>
              <a:latin typeface="Times New Roman" panose="02020603050405020304" pitchFamily="18" charset="0"/>
            </a:endParaRPr>
          </a:p>
          <a:p>
            <a:pPr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algn="just">
              <a:spcBef>
                <a:spcPct val="0"/>
              </a:spcBef>
              <a:spcAft>
                <a:spcPct val="0"/>
              </a:spcAft>
              <a:buNone/>
            </a:pPr>
            <a:endParaRPr lang="ru-RU" altLang="ru-RU" b="1" i="1" dirty="0">
              <a:solidFill>
                <a:srgbClr val="0070C0"/>
              </a:solidFill>
              <a:latin typeface="Times New Roman" panose="02020603050405020304" pitchFamily="18" charset="0"/>
            </a:endParaRPr>
          </a:p>
          <a:p>
            <a:pPr algn="just">
              <a:spcBef>
                <a:spcPct val="0"/>
              </a:spcBef>
              <a:spcAft>
                <a:spcPct val="0"/>
              </a:spcAft>
              <a:buNone/>
            </a:pPr>
            <a:endParaRPr lang="ru-RU" altLang="ru-RU" b="1" i="1" dirty="0">
              <a:solidFill>
                <a:srgbClr val="0070C0"/>
              </a:solidFill>
              <a:latin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228600" y="1558835"/>
            <a:ext cx="11850624" cy="5201888"/>
          </a:xfrm>
        </p:spPr>
        <p:txBody>
          <a:bodyPr rtlCol="0">
            <a:noAutofit/>
          </a:bodyPr>
          <a:lstStyle/>
          <a:p>
            <a:pPr marL="0" indent="357505" algn="just">
              <a:spcBef>
                <a:spcPct val="0"/>
              </a:spcBef>
              <a:spcAft>
                <a:spcPct val="0"/>
              </a:spcAft>
              <a:buNone/>
              <a:tabLst>
                <a:tab pos="356870" algn="l"/>
              </a:tabLst>
            </a:pPr>
            <a:r>
              <a:rPr lang="ru-RU" altLang="ru-RU" sz="2300" b="1" i="1" dirty="0">
                <a:solidFill>
                  <a:srgbClr val="0070C0"/>
                </a:solidFill>
                <a:latin typeface="Times New Roman" panose="02020603050405020304" pitchFamily="18" charset="0"/>
              </a:rPr>
              <a:t>Федеральный закон от 13.12.2024 N 470-ФЗ</a:t>
            </a:r>
          </a:p>
          <a:p>
            <a:pPr marL="0" indent="357505" algn="just">
              <a:spcBef>
                <a:spcPct val="0"/>
              </a:spcBef>
              <a:spcAft>
                <a:spcPct val="0"/>
              </a:spcAft>
              <a:buNone/>
              <a:tabLst>
                <a:tab pos="356870" algn="l"/>
              </a:tabLst>
            </a:pPr>
            <a:endParaRPr lang="ru-RU" altLang="ru-RU" sz="2300" b="1" i="1" dirty="0" smtClean="0">
              <a:solidFill>
                <a:schemeClr val="tx2"/>
              </a:solidFill>
              <a:latin typeface="Times New Roman" panose="02020603050405020304" pitchFamily="18" charset="0"/>
            </a:endParaRPr>
          </a:p>
          <a:p>
            <a:pPr marL="0" indent="357505" algn="just">
              <a:spcBef>
                <a:spcPct val="0"/>
              </a:spcBef>
              <a:spcAft>
                <a:spcPct val="0"/>
              </a:spcAft>
              <a:buNone/>
              <a:tabLst>
                <a:tab pos="356870" algn="l"/>
              </a:tabLst>
            </a:pPr>
            <a:r>
              <a:rPr lang="ru-RU" altLang="ru-RU" b="1" i="1" dirty="0">
                <a:solidFill>
                  <a:schemeClr val="tx2"/>
                </a:solidFill>
                <a:latin typeface="Times New Roman" panose="02020603050405020304" pitchFamily="18" charset="0"/>
              </a:rPr>
              <a:t> </a:t>
            </a:r>
            <a:r>
              <a:rPr lang="ru-RU" altLang="ru-RU" b="1" i="1" dirty="0" smtClean="0">
                <a:solidFill>
                  <a:schemeClr val="tx2"/>
                </a:solidFill>
                <a:latin typeface="Times New Roman" panose="02020603050405020304" pitchFamily="18" charset="0"/>
              </a:rPr>
              <a:t>Ст.252  ТК РФ дополнить ч.3 </a:t>
            </a:r>
            <a:r>
              <a:rPr lang="ru-RU" altLang="ru-RU" b="1" i="1" dirty="0">
                <a:solidFill>
                  <a:schemeClr val="tx2"/>
                </a:solidFill>
                <a:latin typeface="Times New Roman" panose="02020603050405020304" pitchFamily="18" charset="0"/>
              </a:rPr>
              <a:t>следующего содержания:</a:t>
            </a:r>
          </a:p>
          <a:p>
            <a:pPr marL="0" indent="357505" algn="just">
              <a:spcBef>
                <a:spcPct val="0"/>
              </a:spcBef>
              <a:spcAft>
                <a:spcPct val="0"/>
              </a:spcAft>
              <a:buNone/>
              <a:tabLst>
                <a:tab pos="356870" algn="l"/>
              </a:tabLst>
            </a:pPr>
            <a:r>
              <a:rPr lang="ru-RU" altLang="ru-RU" b="1" i="1" dirty="0" smtClean="0">
                <a:solidFill>
                  <a:schemeClr val="tx2"/>
                </a:solidFill>
                <a:latin typeface="Times New Roman" panose="02020603050405020304" pitchFamily="18" charset="0"/>
              </a:rPr>
              <a:t>В </a:t>
            </a:r>
            <a:r>
              <a:rPr lang="ru-RU" altLang="ru-RU" b="1" i="1" dirty="0">
                <a:solidFill>
                  <a:schemeClr val="tx2"/>
                </a:solidFill>
                <a:latin typeface="Times New Roman" panose="02020603050405020304" pitchFamily="18" charset="0"/>
              </a:rPr>
              <a:t>случае катастрофы природного или техногенного характера, производственной аварии, пожара, наводнения, землетрясения, эпидемии или эпизоотии и в любых исключительных случаях, ставящих под угрозу жизнь или нормальные жизненные условия всего населения или его части, в том числе создающих угрозу массового высвобождения работников и влекущих необходимость принятия оперативных мер по обеспечению функционирования организаций и трудоустройства работников, Правительство </a:t>
            </a:r>
            <a:r>
              <a:rPr lang="ru-RU" altLang="ru-RU" b="1" i="1" dirty="0" smtClean="0">
                <a:solidFill>
                  <a:schemeClr val="tx2"/>
                </a:solidFill>
                <a:latin typeface="Times New Roman" panose="02020603050405020304" pitchFamily="18" charset="0"/>
              </a:rPr>
              <a:t>РФ вправе </a:t>
            </a:r>
            <a:r>
              <a:rPr lang="ru-RU" altLang="ru-RU" b="1" i="1" dirty="0">
                <a:solidFill>
                  <a:schemeClr val="tx2"/>
                </a:solidFill>
                <a:latin typeface="Times New Roman" panose="02020603050405020304" pitchFamily="18" charset="0"/>
              </a:rPr>
              <a:t>устанавливать с учетом мнения Российской трехсторонней комиссии по регулированию социально-трудовых отношений особенности правового регулирования трудовых отношений и иных непосредственно связанных с ними отношений (включая временный перевод работников от одного работодателя к другому работодателю), срок действия которых составляет не более одного года с возможностью ежегодного продления этого срока (при необходимости</a:t>
            </a:r>
            <a:r>
              <a:rPr lang="ru-RU" altLang="ru-RU" b="1" i="1" dirty="0" smtClean="0">
                <a:solidFill>
                  <a:schemeClr val="tx2"/>
                </a:solidFill>
                <a:latin typeface="Times New Roman" panose="02020603050405020304" pitchFamily="18" charset="0"/>
              </a:rPr>
              <a:t>).</a:t>
            </a:r>
            <a:endParaRPr lang="ru-RU" altLang="ru-RU" b="1" i="1" dirty="0">
              <a:solidFill>
                <a:schemeClr val="tx2"/>
              </a:solidFill>
              <a:latin typeface="Times New Roman" panose="02020603050405020304" pitchFamily="18" charset="0"/>
            </a:endParaRPr>
          </a:p>
        </p:txBody>
      </p:sp>
    </p:spTree>
    <p:extLst>
      <p:ext uri="{BB962C8B-B14F-4D97-AF65-F5344CB8AC3E}">
        <p14:creationId xmlns:p14="http://schemas.microsoft.com/office/powerpoint/2010/main" val="4135466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228600" y="1558835"/>
            <a:ext cx="11850624" cy="5201888"/>
          </a:xfrm>
        </p:spPr>
        <p:txBody>
          <a:bodyPr rtlCol="0">
            <a:noAutofit/>
          </a:bodyPr>
          <a:lstStyle/>
          <a:p>
            <a:pPr marL="0" indent="357505" algn="just">
              <a:spcBef>
                <a:spcPct val="0"/>
              </a:spcBef>
              <a:spcAft>
                <a:spcPct val="0"/>
              </a:spcAft>
              <a:buNone/>
              <a:tabLst>
                <a:tab pos="356870" algn="l"/>
              </a:tabLst>
            </a:pPr>
            <a:r>
              <a:rPr lang="ru-RU" altLang="ru-RU" sz="2300" b="1" i="1" dirty="0">
                <a:solidFill>
                  <a:srgbClr val="0070C0"/>
                </a:solidFill>
                <a:latin typeface="Times New Roman" panose="02020603050405020304" pitchFamily="18" charset="0"/>
              </a:rPr>
              <a:t>Федеральный закон от 13.12.2024 N 470-ФЗ</a:t>
            </a:r>
          </a:p>
          <a:p>
            <a:pPr marL="0" indent="357505" algn="just">
              <a:spcBef>
                <a:spcPct val="0"/>
              </a:spcBef>
              <a:spcAft>
                <a:spcPct val="0"/>
              </a:spcAft>
              <a:buNone/>
              <a:tabLst>
                <a:tab pos="356870" algn="l"/>
              </a:tabLst>
            </a:pPr>
            <a:r>
              <a:rPr lang="ru-RU" altLang="ru-RU" sz="2300" b="1" i="1" dirty="0">
                <a:solidFill>
                  <a:srgbClr val="0070C0"/>
                </a:solidFill>
                <a:latin typeface="Times New Roman" panose="02020603050405020304" pitchFamily="18" charset="0"/>
              </a:rPr>
              <a:t>Во исполнение </a:t>
            </a:r>
            <a:r>
              <a:rPr lang="ru-RU" altLang="ru-RU" sz="2300" b="1" i="1" dirty="0" smtClean="0">
                <a:solidFill>
                  <a:srgbClr val="0070C0"/>
                </a:solidFill>
                <a:latin typeface="Times New Roman" panose="02020603050405020304" pitchFamily="18" charset="0"/>
              </a:rPr>
              <a:t>Постановления </a:t>
            </a:r>
            <a:r>
              <a:rPr lang="ru-RU" altLang="ru-RU" sz="2300" b="1" i="1" dirty="0">
                <a:solidFill>
                  <a:srgbClr val="0070C0"/>
                </a:solidFill>
                <a:latin typeface="Times New Roman" panose="02020603050405020304" pitchFamily="18" charset="0"/>
              </a:rPr>
              <a:t>КС РФ от 19.12.2023 N 59-П </a:t>
            </a:r>
          </a:p>
          <a:p>
            <a:pPr marL="0" indent="357505" algn="just">
              <a:spcBef>
                <a:spcPct val="0"/>
              </a:spcBef>
              <a:spcAft>
                <a:spcPct val="0"/>
              </a:spcAft>
              <a:buNone/>
              <a:tabLst>
                <a:tab pos="356870" algn="l"/>
              </a:tabLst>
            </a:pPr>
            <a:endParaRPr lang="ru-RU" altLang="ru-RU" sz="2300" b="1" i="1" dirty="0" smtClean="0">
              <a:solidFill>
                <a:schemeClr val="tx2"/>
              </a:solidFill>
              <a:latin typeface="Times New Roman" panose="02020603050405020304" pitchFamily="18" charset="0"/>
            </a:endParaRPr>
          </a:p>
          <a:p>
            <a:pPr marL="0" indent="357505" algn="just">
              <a:spcBef>
                <a:spcPct val="0"/>
              </a:spcBef>
              <a:spcAft>
                <a:spcPct val="0"/>
              </a:spcAft>
              <a:buNone/>
              <a:tabLst>
                <a:tab pos="356870" algn="l"/>
              </a:tabLst>
            </a:pPr>
            <a:r>
              <a:rPr lang="ru-RU" altLang="ru-RU" b="1" i="1" dirty="0" smtClean="0">
                <a:solidFill>
                  <a:schemeClr val="tx2"/>
                </a:solidFill>
                <a:latin typeface="Times New Roman" panose="02020603050405020304" pitchFamily="18" charset="0"/>
              </a:rPr>
              <a:t>В </a:t>
            </a:r>
            <a:r>
              <a:rPr lang="ru-RU" altLang="ru-RU" b="1" i="1" dirty="0">
                <a:solidFill>
                  <a:schemeClr val="tx2"/>
                </a:solidFill>
                <a:latin typeface="Times New Roman" panose="02020603050405020304" pitchFamily="18" charset="0"/>
              </a:rPr>
              <a:t>ТК РФ </a:t>
            </a:r>
            <a:r>
              <a:rPr lang="ru-RU" altLang="ru-RU" b="1" i="1" dirty="0" smtClean="0">
                <a:solidFill>
                  <a:schemeClr val="tx2"/>
                </a:solidFill>
                <a:latin typeface="Times New Roman" panose="02020603050405020304" pitchFamily="18" charset="0"/>
              </a:rPr>
              <a:t>уточнили, </a:t>
            </a:r>
            <a:r>
              <a:rPr lang="ru-RU" altLang="ru-RU" b="1" i="1" dirty="0">
                <a:solidFill>
                  <a:schemeClr val="tx2"/>
                </a:solidFill>
                <a:latin typeface="Times New Roman" panose="02020603050405020304" pitchFamily="18" charset="0"/>
              </a:rPr>
              <a:t>что срочные трудовые договоры можно заключать именно с руководителем организации, его заместителями и главбухом. Изменение нужно, чтобы на основании этой нормы не ограничивали период работы тех, кто возглавляет структурные подразделения.</a:t>
            </a:r>
          </a:p>
          <a:p>
            <a:pPr marL="0" indent="357505" algn="just">
              <a:spcBef>
                <a:spcPct val="0"/>
              </a:spcBef>
              <a:spcAft>
                <a:spcPct val="0"/>
              </a:spcAft>
              <a:buNone/>
              <a:tabLst>
                <a:tab pos="356870" algn="l"/>
              </a:tabLst>
            </a:pPr>
            <a:r>
              <a:rPr lang="ru-RU" altLang="ru-RU" b="1" i="1" dirty="0" smtClean="0">
                <a:solidFill>
                  <a:schemeClr val="tx2"/>
                </a:solidFill>
                <a:latin typeface="Times New Roman" panose="02020603050405020304" pitchFamily="18" charset="0"/>
              </a:rPr>
              <a:t>Поправки вступили </a:t>
            </a:r>
            <a:r>
              <a:rPr lang="ru-RU" altLang="ru-RU" b="1" i="1" dirty="0">
                <a:solidFill>
                  <a:schemeClr val="tx2"/>
                </a:solidFill>
                <a:latin typeface="Times New Roman" panose="02020603050405020304" pitchFamily="18" charset="0"/>
              </a:rPr>
              <a:t>в силу со дня официального </a:t>
            </a:r>
            <a:r>
              <a:rPr lang="ru-RU" altLang="ru-RU" b="1" i="1" dirty="0" smtClean="0">
                <a:solidFill>
                  <a:schemeClr val="tx2"/>
                </a:solidFill>
                <a:latin typeface="Times New Roman" panose="02020603050405020304" pitchFamily="18" charset="0"/>
              </a:rPr>
              <a:t>опубликования. </a:t>
            </a:r>
          </a:p>
          <a:p>
            <a:pPr marL="0" indent="357505" algn="just">
              <a:spcBef>
                <a:spcPct val="0"/>
              </a:spcBef>
              <a:spcAft>
                <a:spcPct val="0"/>
              </a:spcAft>
              <a:buNone/>
              <a:tabLst>
                <a:tab pos="356870" algn="l"/>
              </a:tabLst>
            </a:pPr>
            <a:r>
              <a:rPr lang="ru-RU" altLang="ru-RU" b="1" i="1" dirty="0" smtClean="0">
                <a:solidFill>
                  <a:schemeClr val="tx2"/>
                </a:solidFill>
                <a:latin typeface="Times New Roman" panose="02020603050405020304" pitchFamily="18" charset="0"/>
              </a:rPr>
              <a:t>У </a:t>
            </a:r>
            <a:r>
              <a:rPr lang="ru-RU" altLang="ru-RU" b="1" i="1" dirty="0">
                <a:solidFill>
                  <a:schemeClr val="tx2"/>
                </a:solidFill>
                <a:latin typeface="Times New Roman" panose="02020603050405020304" pitchFamily="18" charset="0"/>
              </a:rPr>
              <a:t>компаний </a:t>
            </a:r>
            <a:r>
              <a:rPr lang="ru-RU" altLang="ru-RU" b="1" i="1" dirty="0" smtClean="0">
                <a:solidFill>
                  <a:schemeClr val="tx2"/>
                </a:solidFill>
                <a:latin typeface="Times New Roman" panose="02020603050405020304" pitchFamily="18" charset="0"/>
              </a:rPr>
              <a:t>30 </a:t>
            </a:r>
            <a:r>
              <a:rPr lang="ru-RU" altLang="ru-RU" b="1" i="1" dirty="0">
                <a:solidFill>
                  <a:schemeClr val="tx2"/>
                </a:solidFill>
                <a:latin typeface="Times New Roman" panose="02020603050405020304" pitchFamily="18" charset="0"/>
              </a:rPr>
              <a:t>рабочих дней, чтобы скорректировать трудовые договоры с руководителями структурных подразделений - указать иное основание срочности. Если такового нет, договор станут считать заключенным на неопределенный период</a:t>
            </a:r>
            <a:r>
              <a:rPr lang="ru-RU" altLang="ru-RU" b="1" i="1" dirty="0" smtClean="0">
                <a:solidFill>
                  <a:schemeClr val="tx2"/>
                </a:solidFill>
                <a:latin typeface="Times New Roman" panose="02020603050405020304" pitchFamily="18" charset="0"/>
              </a:rPr>
              <a:t>.</a:t>
            </a:r>
            <a:endParaRPr lang="ru-RU" altLang="ru-RU" b="1" i="1" dirty="0">
              <a:solidFill>
                <a:schemeClr val="tx2"/>
              </a:solidFill>
              <a:latin typeface="Times New Roman" panose="02020603050405020304" pitchFamily="18" charset="0"/>
            </a:endParaRPr>
          </a:p>
        </p:txBody>
      </p:sp>
    </p:spTree>
    <p:extLst>
      <p:ext uri="{BB962C8B-B14F-4D97-AF65-F5344CB8AC3E}">
        <p14:creationId xmlns:p14="http://schemas.microsoft.com/office/powerpoint/2010/main" val="3864850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170688" y="1660901"/>
            <a:ext cx="11850624" cy="5291846"/>
          </a:xfrm>
        </p:spPr>
        <p:txBody>
          <a:bodyPr rtlCol="0">
            <a:normAutofit/>
          </a:bodyPr>
          <a:lstStyle/>
          <a:p>
            <a:pPr marL="0" indent="357188" algn="just">
              <a:spcBef>
                <a:spcPct val="0"/>
              </a:spcBef>
              <a:spcAft>
                <a:spcPct val="0"/>
              </a:spcAft>
              <a:buNone/>
            </a:pPr>
            <a:r>
              <a:rPr lang="ru-RU" altLang="ru-RU" b="1" i="1" dirty="0">
                <a:solidFill>
                  <a:srgbClr val="0070C0"/>
                </a:solidFill>
                <a:latin typeface="Times New Roman" panose="02020603050405020304" pitchFamily="18" charset="0"/>
              </a:rPr>
              <a:t>Федеральный закон от 07.04.2025 N </a:t>
            </a:r>
            <a:r>
              <a:rPr lang="ru-RU" altLang="ru-RU" b="1" i="1" dirty="0" smtClean="0">
                <a:solidFill>
                  <a:srgbClr val="0070C0"/>
                </a:solidFill>
                <a:latin typeface="Times New Roman" panose="02020603050405020304" pitchFamily="18" charset="0"/>
              </a:rPr>
              <a:t>63-ФЗ</a:t>
            </a:r>
          </a:p>
          <a:p>
            <a:pPr marL="0" indent="357188"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marL="0" indent="357188"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Несовершеннолетние смогут работать по выходным на летних </a:t>
            </a:r>
            <a:r>
              <a:rPr lang="ru-RU" altLang="ru-RU" b="1" i="1" dirty="0" smtClean="0">
                <a:solidFill>
                  <a:schemeClr val="tx2">
                    <a:lumMod val="95000"/>
                    <a:lumOff val="5000"/>
                  </a:schemeClr>
                </a:solidFill>
                <a:latin typeface="Times New Roman" panose="02020603050405020304" pitchFamily="18" charset="0"/>
              </a:rPr>
              <a:t>каникулах</a:t>
            </a:r>
          </a:p>
          <a:p>
            <a:pPr marL="0" indent="357188"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0" indent="357188"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С 1 сентября 2025 года работодателям разрешат привлекать к труду в выходные и праздники лиц от 14 до 18 лет на летних каникулах. Воспользоваться правом можно, в частности, если несовершеннолетний работает по направлению службы занятости.</a:t>
            </a:r>
          </a:p>
          <a:p>
            <a:pPr marL="0" indent="357188"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Для работы в выходные и праздники потребуются письменные согласия:</a:t>
            </a:r>
          </a:p>
          <a:p>
            <a:pPr marL="0" indent="357188"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самого несовершеннолетнего;</a:t>
            </a:r>
          </a:p>
          <a:p>
            <a:pPr marL="0" indent="357188"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одного из родителей или попечителя, если работнику меньше 15 лет;</a:t>
            </a:r>
          </a:p>
          <a:p>
            <a:pPr marL="0" indent="357188"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органа опеки и попечительства либо иного законного представителя, если ребенок, например, сирота.</a:t>
            </a:r>
          </a:p>
          <a:p>
            <a:pPr marL="0" indent="357188"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Пока в выходные и праздники могут трудиться только творческие несовершеннолетние работники. Исключение для них останется</a:t>
            </a:r>
            <a:r>
              <a:rPr lang="ru-RU" altLang="ru-RU" b="1" i="1" dirty="0" smtClean="0">
                <a:solidFill>
                  <a:schemeClr val="tx2">
                    <a:lumMod val="95000"/>
                    <a:lumOff val="5000"/>
                  </a:schemeClr>
                </a:solidFill>
                <a:latin typeface="Times New Roman" panose="02020603050405020304" pitchFamily="18" charset="0"/>
              </a:rPr>
              <a:t>.</a:t>
            </a:r>
            <a:endParaRPr lang="ru-RU" altLang="ru-RU" b="1" i="1" dirty="0">
              <a:solidFill>
                <a:schemeClr val="tx2">
                  <a:lumMod val="95000"/>
                  <a:lumOff val="5000"/>
                </a:schemeClr>
              </a:solidFill>
              <a:latin typeface="Times New Roman" panose="02020603050405020304" pitchFamily="18" charset="0"/>
            </a:endParaRPr>
          </a:p>
        </p:txBody>
      </p:sp>
    </p:spTree>
    <p:extLst>
      <p:ext uri="{BB962C8B-B14F-4D97-AF65-F5344CB8AC3E}">
        <p14:creationId xmlns:p14="http://schemas.microsoft.com/office/powerpoint/2010/main" val="2365111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228600" y="1645919"/>
            <a:ext cx="11850624" cy="5114803"/>
          </a:xfrm>
        </p:spPr>
        <p:txBody>
          <a:bodyPr rtlCol="0">
            <a:normAutofit/>
          </a:bodyPr>
          <a:lstStyle/>
          <a:p>
            <a:pPr marL="273050" indent="266700" algn="just">
              <a:spcBef>
                <a:spcPct val="0"/>
              </a:spcBef>
              <a:spcAft>
                <a:spcPct val="0"/>
              </a:spcAft>
              <a:buNone/>
            </a:pPr>
            <a:r>
              <a:rPr lang="ru-RU" altLang="ru-RU" sz="2500" b="1" i="1" dirty="0" smtClean="0">
                <a:solidFill>
                  <a:srgbClr val="0070C0"/>
                </a:solidFill>
                <a:latin typeface="Times New Roman" panose="02020603050405020304" pitchFamily="18" charset="0"/>
              </a:rPr>
              <a:t>Приказ </a:t>
            </a:r>
            <a:r>
              <a:rPr lang="ru-RU" altLang="ru-RU" sz="2500" b="1" i="1" dirty="0">
                <a:solidFill>
                  <a:srgbClr val="0070C0"/>
                </a:solidFill>
                <a:latin typeface="Times New Roman" panose="02020603050405020304" pitchFamily="18" charset="0"/>
              </a:rPr>
              <a:t>Минтруда России от 10.06.2025 N 369н</a:t>
            </a:r>
          </a:p>
          <a:p>
            <a:pPr marL="273050" indent="266700" algn="just">
              <a:spcBef>
                <a:spcPct val="0"/>
              </a:spcBef>
              <a:spcAft>
                <a:spcPct val="0"/>
              </a:spcAft>
              <a:buNone/>
            </a:pPr>
            <a:r>
              <a:rPr lang="ru-RU" altLang="ru-RU" sz="2500" b="1" i="1" dirty="0">
                <a:solidFill>
                  <a:srgbClr val="0070C0"/>
                </a:solidFill>
                <a:latin typeface="Times New Roman" panose="02020603050405020304" pitchFamily="18" charset="0"/>
              </a:rPr>
              <a:t>"Об утверждении предельных норм переноски и передвижения тяжестей работниками в возрасте до восемнадцати лет"</a:t>
            </a:r>
          </a:p>
          <a:p>
            <a:pPr marL="273050" indent="266700"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Обновлены </a:t>
            </a:r>
            <a:r>
              <a:rPr lang="ru-RU" altLang="ru-RU" b="1" i="1" dirty="0">
                <a:solidFill>
                  <a:schemeClr val="tx2">
                    <a:lumMod val="95000"/>
                    <a:lumOff val="5000"/>
                  </a:schemeClr>
                </a:solidFill>
                <a:latin typeface="Times New Roman" panose="02020603050405020304" pitchFamily="18" charset="0"/>
              </a:rPr>
              <a:t>предельные нормы переноски и передвижения тяжестей работниками в возрасте до восемнадцати лет</a:t>
            </a:r>
          </a:p>
          <a:p>
            <a:pPr marL="273050" indent="266700"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Отдельно выделено </a:t>
            </a:r>
            <a:r>
              <a:rPr lang="ru-RU" altLang="ru-RU" b="1" i="1" dirty="0">
                <a:solidFill>
                  <a:schemeClr val="tx2">
                    <a:lumMod val="95000"/>
                    <a:lumOff val="5000"/>
                  </a:schemeClr>
                </a:solidFill>
                <a:latin typeface="Times New Roman" panose="02020603050405020304" pitchFamily="18" charset="0"/>
              </a:rPr>
              <a:t>перемещение грузов на тележках или в контейнерах.</a:t>
            </a:r>
          </a:p>
          <a:p>
            <a:pPr marL="273050" indent="266700"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Любое использование материалов допускается только при наличии гиперссылки</a:t>
            </a:r>
            <a:endParaRPr lang="ru-RU" altLang="ru-RU" b="1" i="1" dirty="0" smtClean="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Начало </a:t>
            </a:r>
            <a:r>
              <a:rPr lang="ru-RU" altLang="ru-RU" b="1" i="1" dirty="0">
                <a:solidFill>
                  <a:schemeClr val="tx2">
                    <a:lumMod val="95000"/>
                    <a:lumOff val="5000"/>
                  </a:schemeClr>
                </a:solidFill>
                <a:latin typeface="Times New Roman" panose="02020603050405020304" pitchFamily="18" charset="0"/>
              </a:rPr>
              <a:t>действия документа - 01.03.2026.</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Срок действия документа ограничен </a:t>
            </a:r>
            <a:r>
              <a:rPr lang="ru-RU" altLang="ru-RU" b="1" i="1" dirty="0" smtClean="0">
                <a:solidFill>
                  <a:schemeClr val="tx2">
                    <a:lumMod val="95000"/>
                    <a:lumOff val="5000"/>
                  </a:schemeClr>
                </a:solidFill>
                <a:latin typeface="Times New Roman" panose="02020603050405020304" pitchFamily="18" charset="0"/>
              </a:rPr>
              <a:t>01.03.2032.</a:t>
            </a:r>
            <a:endParaRPr lang="ru-RU" altLang="ru-RU" b="1" i="1" dirty="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p:txBody>
      </p:sp>
    </p:spTree>
    <p:extLst>
      <p:ext uri="{BB962C8B-B14F-4D97-AF65-F5344CB8AC3E}">
        <p14:creationId xmlns:p14="http://schemas.microsoft.com/office/powerpoint/2010/main" val="3995044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170688" y="1660901"/>
            <a:ext cx="11850624" cy="5291846"/>
          </a:xfrm>
        </p:spPr>
        <p:txBody>
          <a:bodyPr rtlCol="0">
            <a:normAutofit/>
          </a:bodyPr>
          <a:lstStyle/>
          <a:p>
            <a:pPr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 </a:t>
            </a:r>
            <a:r>
              <a:rPr lang="ru-RU" altLang="ru-RU" b="1" i="1" dirty="0">
                <a:solidFill>
                  <a:srgbClr val="0070C0"/>
                </a:solidFill>
                <a:latin typeface="Times New Roman" panose="02020603050405020304" pitchFamily="18" charset="0"/>
              </a:rPr>
              <a:t>Федеральный закон от 29.10.2024 N 365-ФЗ</a:t>
            </a:r>
          </a:p>
          <a:p>
            <a:pPr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Установить </a:t>
            </a:r>
            <a:r>
              <a:rPr lang="ru-RU" altLang="ru-RU" b="1" i="1" dirty="0">
                <a:solidFill>
                  <a:schemeClr val="tx2">
                    <a:lumMod val="95000"/>
                    <a:lumOff val="5000"/>
                  </a:schemeClr>
                </a:solidFill>
                <a:latin typeface="Times New Roman" panose="02020603050405020304" pitchFamily="18" charset="0"/>
              </a:rPr>
              <a:t>МРОТ с 1 января 2025 года в сумме 22 </a:t>
            </a:r>
            <a:r>
              <a:rPr lang="ru-RU" altLang="ru-RU" b="1" i="1" dirty="0" smtClean="0">
                <a:solidFill>
                  <a:schemeClr val="tx2">
                    <a:lumMod val="95000"/>
                    <a:lumOff val="5000"/>
                  </a:schemeClr>
                </a:solidFill>
                <a:latin typeface="Times New Roman" panose="02020603050405020304" pitchFamily="18" charset="0"/>
              </a:rPr>
              <a:t>440 рублей </a:t>
            </a:r>
            <a:r>
              <a:rPr lang="ru-RU" altLang="ru-RU" b="1" i="1" dirty="0">
                <a:solidFill>
                  <a:schemeClr val="tx2">
                    <a:lumMod val="95000"/>
                    <a:lumOff val="5000"/>
                  </a:schemeClr>
                </a:solidFill>
                <a:latin typeface="Times New Roman" panose="02020603050405020304" pitchFamily="18" charset="0"/>
              </a:rPr>
              <a:t>в месяц</a:t>
            </a:r>
            <a:r>
              <a:rPr lang="ru-RU" altLang="ru-RU" b="1" i="1" dirty="0" smtClean="0">
                <a:solidFill>
                  <a:schemeClr val="tx2">
                    <a:lumMod val="95000"/>
                    <a:lumOff val="5000"/>
                  </a:schemeClr>
                </a:solidFill>
                <a:latin typeface="Times New Roman" panose="02020603050405020304" pitchFamily="18" charset="0"/>
              </a:rPr>
              <a:t>.</a:t>
            </a:r>
          </a:p>
          <a:p>
            <a:pPr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Председатель </a:t>
            </a:r>
            <a:r>
              <a:rPr lang="ru-RU" altLang="ru-RU" b="1" i="1" dirty="0">
                <a:solidFill>
                  <a:schemeClr val="tx2">
                    <a:lumMod val="95000"/>
                    <a:lumOff val="5000"/>
                  </a:schemeClr>
                </a:solidFill>
                <a:latin typeface="Times New Roman" panose="02020603050405020304" pitchFamily="18" charset="0"/>
              </a:rPr>
              <a:t>правительства напомнил, что к 2030 году </a:t>
            </a:r>
            <a:endParaRPr lang="ru-RU" altLang="ru-RU" b="1" i="1" dirty="0" smtClean="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МРОТ </a:t>
            </a:r>
            <a:r>
              <a:rPr lang="ru-RU" altLang="ru-RU" b="1" i="1" dirty="0">
                <a:solidFill>
                  <a:schemeClr val="tx2">
                    <a:lumMod val="95000"/>
                    <a:lumOff val="5000"/>
                  </a:schemeClr>
                </a:solidFill>
                <a:latin typeface="Times New Roman" panose="02020603050405020304" pitchFamily="18" charset="0"/>
              </a:rPr>
              <a:t>должен достигнуть 35 </a:t>
            </a:r>
            <a:r>
              <a:rPr lang="ru-RU" altLang="ru-RU" b="1" i="1" dirty="0" smtClean="0">
                <a:solidFill>
                  <a:schemeClr val="tx2">
                    <a:lumMod val="95000"/>
                    <a:lumOff val="5000"/>
                  </a:schemeClr>
                </a:solidFill>
                <a:latin typeface="Times New Roman" panose="02020603050405020304" pitchFamily="18" charset="0"/>
              </a:rPr>
              <a:t>000  </a:t>
            </a:r>
            <a:r>
              <a:rPr lang="ru-RU" altLang="ru-RU" b="1" i="1" dirty="0">
                <a:solidFill>
                  <a:schemeClr val="tx2">
                    <a:lumMod val="95000"/>
                    <a:lumOff val="5000"/>
                  </a:schemeClr>
                </a:solidFill>
                <a:latin typeface="Times New Roman" panose="02020603050405020304" pitchFamily="18" charset="0"/>
              </a:rPr>
              <a:t>руб</a:t>
            </a:r>
            <a:r>
              <a:rPr lang="ru-RU" altLang="ru-RU" b="1" i="1" dirty="0" smtClean="0">
                <a:solidFill>
                  <a:schemeClr val="tx2">
                    <a:lumMod val="95000"/>
                    <a:lumOff val="5000"/>
                  </a:schemeClr>
                </a:solidFill>
                <a:latin typeface="Times New Roman" panose="02020603050405020304" pitchFamily="18" charset="0"/>
              </a:rPr>
              <a:t>.</a:t>
            </a:r>
          </a:p>
          <a:p>
            <a:pPr marL="0" indent="447675"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Двукратное повышение МРОТ к 2030 году: </a:t>
            </a:r>
            <a:r>
              <a:rPr lang="ru-RU" altLang="ru-RU" b="1" i="1" dirty="0" err="1">
                <a:solidFill>
                  <a:schemeClr val="tx2">
                    <a:lumMod val="95000"/>
                    <a:lumOff val="5000"/>
                  </a:schemeClr>
                </a:solidFill>
                <a:latin typeface="Times New Roman" panose="02020603050405020304" pitchFamily="18" charset="0"/>
              </a:rPr>
              <a:t>кабмин</a:t>
            </a:r>
            <a:r>
              <a:rPr lang="ru-RU" altLang="ru-RU" b="1" i="1" dirty="0">
                <a:solidFill>
                  <a:schemeClr val="tx2">
                    <a:lumMod val="95000"/>
                    <a:lumOff val="5000"/>
                  </a:schemeClr>
                </a:solidFill>
                <a:latin typeface="Times New Roman" panose="02020603050405020304" pitchFamily="18" charset="0"/>
              </a:rPr>
              <a:t> поручил включить показатели в нацпроект </a:t>
            </a:r>
            <a:endParaRPr lang="ru-RU" altLang="ru-RU" b="1" i="1" dirty="0" smtClean="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В </a:t>
            </a:r>
            <a:r>
              <a:rPr lang="ru-RU" altLang="ru-RU" b="1" i="1" dirty="0">
                <a:solidFill>
                  <a:schemeClr val="tx2">
                    <a:lumMod val="95000"/>
                    <a:lumOff val="5000"/>
                  </a:schemeClr>
                </a:solidFill>
                <a:latin typeface="Times New Roman" panose="02020603050405020304" pitchFamily="18" charset="0"/>
              </a:rPr>
              <a:t>рамках обсуждения нового нацпроекта "Кадры" глава правительства дал ряд поручений</a:t>
            </a:r>
            <a:r>
              <a:rPr lang="ru-RU" altLang="ru-RU" b="1" i="1" dirty="0" smtClean="0">
                <a:solidFill>
                  <a:schemeClr val="tx2">
                    <a:lumMod val="95000"/>
                    <a:lumOff val="5000"/>
                  </a:schemeClr>
                </a:solidFill>
                <a:latin typeface="Times New Roman" panose="02020603050405020304" pitchFamily="18" charset="0"/>
              </a:rPr>
              <a:t>.</a:t>
            </a:r>
            <a:endParaRPr lang="ru-RU" altLang="ru-RU"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Нацпроект планируют доработать к 1 сентября.</a:t>
            </a:r>
          </a:p>
          <a:p>
            <a:pPr marL="0" indent="447675" algn="just">
              <a:spcBef>
                <a:spcPct val="0"/>
              </a:spcBef>
              <a:spcAft>
                <a:spcPct val="0"/>
              </a:spcAft>
              <a:buNone/>
            </a:pPr>
            <a:r>
              <a:rPr lang="ru-RU" altLang="ru-RU" b="1" i="1" dirty="0" smtClean="0">
                <a:solidFill>
                  <a:srgbClr val="0070C0"/>
                </a:solidFill>
                <a:latin typeface="Times New Roman" panose="02020603050405020304" pitchFamily="18" charset="0"/>
              </a:rPr>
              <a:t>Информация </a:t>
            </a:r>
            <a:r>
              <a:rPr lang="ru-RU" altLang="ru-RU" b="1" i="1" dirty="0">
                <a:solidFill>
                  <a:srgbClr val="0070C0"/>
                </a:solidFill>
                <a:latin typeface="Times New Roman" panose="02020603050405020304" pitchFamily="18" charset="0"/>
              </a:rPr>
              <a:t>с сайта Правительства РФ (http://government.ru/news/52489/)</a:t>
            </a:r>
          </a:p>
          <a:p>
            <a:pPr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algn="just">
              <a:spcBef>
                <a:spcPct val="0"/>
              </a:spcBef>
              <a:spcAft>
                <a:spcPct val="0"/>
              </a:spcAft>
              <a:buNone/>
            </a:pPr>
            <a:endParaRPr lang="ru-RU" altLang="ru-RU" b="1" i="1" dirty="0">
              <a:solidFill>
                <a:srgbClr val="0070C0"/>
              </a:solidFill>
              <a:latin typeface="Times New Roman" panose="02020603050405020304" pitchFamily="18" charset="0"/>
            </a:endParaRPr>
          </a:p>
          <a:p>
            <a:pPr algn="just">
              <a:spcBef>
                <a:spcPct val="0"/>
              </a:spcBef>
              <a:spcAft>
                <a:spcPct val="0"/>
              </a:spcAft>
              <a:buNone/>
            </a:pPr>
            <a:endParaRPr lang="ru-RU" altLang="ru-RU" b="1" i="1" dirty="0">
              <a:solidFill>
                <a:srgbClr val="0070C0"/>
              </a:solidFill>
              <a:latin typeface="Times New Roman" panose="02020603050405020304" pitchFamily="18" charset="0"/>
            </a:endParaRPr>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159026" y="1630017"/>
            <a:ext cx="11801326" cy="5138531"/>
          </a:xfrm>
        </p:spPr>
        <p:txBody>
          <a:bodyPr rtlCol="0">
            <a:normAutofit/>
          </a:bodyPr>
          <a:lstStyle/>
          <a:p>
            <a:pPr algn="just">
              <a:spcBef>
                <a:spcPct val="0"/>
              </a:spcBef>
              <a:spcAft>
                <a:spcPct val="0"/>
              </a:spcAft>
              <a:buNone/>
            </a:pPr>
            <a:r>
              <a:rPr lang="ru-RU" altLang="ru-RU" sz="2500" b="1" i="1" dirty="0">
                <a:solidFill>
                  <a:srgbClr val="0070C0"/>
                </a:solidFill>
                <a:latin typeface="Times New Roman" panose="02020603050405020304" pitchFamily="18" charset="0"/>
              </a:rPr>
              <a:t>Проект Федерального закона N 908087-8</a:t>
            </a:r>
          </a:p>
          <a:p>
            <a:pPr algn="just">
              <a:spcBef>
                <a:spcPct val="0"/>
              </a:spcBef>
              <a:spcAft>
                <a:spcPct val="0"/>
              </a:spcAft>
              <a:buNone/>
            </a:pPr>
            <a:endParaRPr lang="ru-RU" altLang="ru-RU" sz="2500" b="1" i="1" dirty="0">
              <a:solidFill>
                <a:srgbClr val="0070C0"/>
              </a:solidFill>
              <a:latin typeface="Times New Roman" panose="02020603050405020304" pitchFamily="18" charset="0"/>
            </a:endParaRPr>
          </a:p>
          <a:p>
            <a:pPr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Установить минимальный размер оплаты труда с 1 января 2026 года </a:t>
            </a:r>
            <a:endParaRPr lang="ru-RU" altLang="ru-RU" b="1" i="1" dirty="0" smtClean="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в </a:t>
            </a:r>
            <a:r>
              <a:rPr lang="ru-RU" altLang="ru-RU" b="1" i="1" dirty="0">
                <a:solidFill>
                  <a:schemeClr val="tx2">
                    <a:lumMod val="95000"/>
                    <a:lumOff val="5000"/>
                  </a:schemeClr>
                </a:solidFill>
                <a:latin typeface="Times New Roman" panose="02020603050405020304" pitchFamily="18" charset="0"/>
              </a:rPr>
              <a:t>сумме 34 000 рублей в месяц</a:t>
            </a:r>
            <a:r>
              <a:rPr lang="ru-RU" altLang="ru-RU" b="1" i="1" dirty="0" smtClean="0">
                <a:solidFill>
                  <a:schemeClr val="tx2">
                    <a:lumMod val="95000"/>
                    <a:lumOff val="5000"/>
                  </a:schemeClr>
                </a:solidFill>
                <a:latin typeface="Times New Roman" panose="02020603050405020304" pitchFamily="18" charset="0"/>
              </a:rPr>
              <a:t>.</a:t>
            </a:r>
          </a:p>
          <a:p>
            <a:pPr marL="0" indent="447675"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При </a:t>
            </a:r>
            <a:r>
              <a:rPr lang="ru-RU" altLang="ru-RU" b="1" i="1" dirty="0">
                <a:solidFill>
                  <a:schemeClr val="tx2">
                    <a:lumMod val="95000"/>
                    <a:lumOff val="5000"/>
                  </a:schemeClr>
                </a:solidFill>
                <a:latin typeface="Times New Roman" panose="02020603050405020304" pitchFamily="18" charset="0"/>
              </a:rPr>
              <a:t>заключении срочного трудового договора на условиях неполного рабочего времени для исчисления оплаты труда работника применяется минимальный почасовой размер оплаты труда. Установить минимальный почасовой размер оплаты труда с 1 января 2026 года в сумме 300 рублей в час. Минимальный почасовой размер оплаты труда подлежит индексации один раз в год с 1 января текущего года исходя из индекса роста потребительских цен за предыдущий год. Применение минимального почасового размера оплаты труда для других целей не допускается.</a:t>
            </a:r>
          </a:p>
          <a:p>
            <a:pPr marL="0" indent="447675"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p:txBody>
      </p:sp>
    </p:spTree>
    <p:extLst>
      <p:ext uri="{BB962C8B-B14F-4D97-AF65-F5344CB8AC3E}">
        <p14:creationId xmlns:p14="http://schemas.microsoft.com/office/powerpoint/2010/main" val="418776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03504" y="1873584"/>
            <a:ext cx="8229600" cy="2560320"/>
          </a:xfrm>
        </p:spPr>
        <p:txBody>
          <a:bodyPr rtlCol="0">
            <a:normAutofit/>
          </a:bodyPr>
          <a:lstStyle/>
          <a:p>
            <a:pPr algn="ctr"/>
            <a:r>
              <a:rPr lang="ru-RU" sz="4800" b="1" dirty="0">
                <a:solidFill>
                  <a:schemeClr val="tx2">
                    <a:lumMod val="95000"/>
                    <a:lumOff val="5000"/>
                  </a:schemeClr>
                </a:solidFill>
              </a:rPr>
              <a:t>Изменения в </a:t>
            </a:r>
            <a:br>
              <a:rPr lang="ru-RU" sz="4800" b="1" dirty="0">
                <a:solidFill>
                  <a:schemeClr val="tx2">
                    <a:lumMod val="95000"/>
                    <a:lumOff val="5000"/>
                  </a:schemeClr>
                </a:solidFill>
              </a:rPr>
            </a:br>
            <a:r>
              <a:rPr lang="ru-RU" sz="4800" b="1" dirty="0">
                <a:solidFill>
                  <a:schemeClr val="tx2">
                    <a:lumMod val="95000"/>
                    <a:lumOff val="5000"/>
                  </a:schemeClr>
                </a:solidFill>
              </a:rPr>
              <a:t>Трудовом законодательстве</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159026" y="1630017"/>
            <a:ext cx="11801326" cy="5138531"/>
          </a:xfrm>
        </p:spPr>
        <p:txBody>
          <a:bodyPr rtlCol="0">
            <a:normAutofit fontScale="92500" lnSpcReduction="10000"/>
          </a:bodyPr>
          <a:lstStyle/>
          <a:p>
            <a:pPr algn="just">
              <a:spcBef>
                <a:spcPct val="0"/>
              </a:spcBef>
              <a:spcAft>
                <a:spcPct val="0"/>
              </a:spcAft>
              <a:buNone/>
            </a:pPr>
            <a:r>
              <a:rPr lang="ru-RU" altLang="ru-RU" sz="2500" b="1" i="1" dirty="0" smtClean="0">
                <a:solidFill>
                  <a:srgbClr val="0070C0"/>
                </a:solidFill>
                <a:latin typeface="Times New Roman" panose="02020603050405020304" pitchFamily="18" charset="0"/>
              </a:rPr>
              <a:t>Приказ </a:t>
            </a:r>
            <a:r>
              <a:rPr lang="ru-RU" altLang="ru-RU" sz="2500" b="1" i="1" dirty="0">
                <a:solidFill>
                  <a:srgbClr val="0070C0"/>
                </a:solidFill>
                <a:latin typeface="Times New Roman" panose="02020603050405020304" pitchFamily="18" charset="0"/>
              </a:rPr>
              <a:t>Минтруда России от 19.03.2025 N 128</a:t>
            </a:r>
          </a:p>
          <a:p>
            <a:pPr algn="just">
              <a:spcBef>
                <a:spcPct val="0"/>
              </a:spcBef>
              <a:spcAft>
                <a:spcPct val="0"/>
              </a:spcAft>
              <a:buNone/>
            </a:pPr>
            <a:r>
              <a:rPr lang="ru-RU" altLang="ru-RU" sz="2500" b="1" i="1" dirty="0">
                <a:solidFill>
                  <a:srgbClr val="0070C0"/>
                </a:solidFill>
                <a:latin typeface="Times New Roman" panose="02020603050405020304" pitchFamily="18" charset="0"/>
              </a:rPr>
              <a:t>"Об утверждении методики расчета показателя "Соотношение минимального размера оплаты труда и медианной заработной платы за предыдущий год"</a:t>
            </a:r>
          </a:p>
          <a:p>
            <a:pPr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Утверждена методика расчета показателя "Соотношение минимального размера оплаты труда и медианной заработной платы за предыдущий год"</a:t>
            </a:r>
          </a:p>
          <a:p>
            <a:pPr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Показатель рассчитывается дискретно в соответствии с алгоритмом расчета, приведенным в методике. Предельное значение показателя равно 48%.</a:t>
            </a:r>
          </a:p>
          <a:p>
            <a:pPr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С 2025 года соотношение МРОТ и медианной заработной платы устанавливается в размере не ниже 48%.</a:t>
            </a:r>
          </a:p>
          <a:p>
            <a:pPr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Признан утратившим силу приказ Минтруда России от 30 января 2025 г. N 39 "Об утверждении методики расчета статистического индикатора "Соотношение минимального размера оплаты труда и медианной заработной платы за предыдущий год".</a:t>
            </a:r>
          </a:p>
        </p:txBody>
      </p:sp>
    </p:spTree>
    <p:extLst>
      <p:ext uri="{BB962C8B-B14F-4D97-AF65-F5344CB8AC3E}">
        <p14:creationId xmlns:p14="http://schemas.microsoft.com/office/powerpoint/2010/main" val="2181988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159026" y="1630017"/>
            <a:ext cx="11801326" cy="5138531"/>
          </a:xfrm>
        </p:spPr>
        <p:txBody>
          <a:bodyPr rtlCol="0">
            <a:normAutofit/>
          </a:bodyPr>
          <a:lstStyle/>
          <a:p>
            <a:pPr marL="0" indent="447675" algn="just">
              <a:spcBef>
                <a:spcPct val="0"/>
              </a:spcBef>
              <a:spcAft>
                <a:spcPct val="0"/>
              </a:spcAft>
              <a:buNone/>
            </a:pPr>
            <a:r>
              <a:rPr lang="ru-RU" altLang="ru-RU" sz="2500" b="1" i="1" dirty="0">
                <a:solidFill>
                  <a:srgbClr val="0070C0"/>
                </a:solidFill>
                <a:latin typeface="Times New Roman" panose="02020603050405020304" pitchFamily="18" charset="0"/>
              </a:rPr>
              <a:t>Постановление Правительства РФ от 04.04.2025 N 436</a:t>
            </a:r>
          </a:p>
          <a:p>
            <a:pPr marL="0" indent="447675"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Минимальный </a:t>
            </a:r>
            <a:r>
              <a:rPr lang="ru-RU" altLang="ru-RU" b="1" i="1" dirty="0">
                <a:solidFill>
                  <a:schemeClr val="tx2">
                    <a:lumMod val="95000"/>
                    <a:lumOff val="5000"/>
                  </a:schemeClr>
                </a:solidFill>
                <a:latin typeface="Times New Roman" panose="02020603050405020304" pitchFamily="18" charset="0"/>
              </a:rPr>
              <a:t>размер повышения оплаты труда за работу в ночное время (с 22 часов до 6 часов) составляет 20 процентов часовой тарифной ставки (оклада (должностного оклада), рассчитанного за час работы) за каждый час работы в ночное время</a:t>
            </a:r>
            <a:r>
              <a:rPr lang="ru-RU" altLang="ru-RU" b="1" i="1" dirty="0" smtClean="0">
                <a:solidFill>
                  <a:schemeClr val="tx2">
                    <a:lumMod val="95000"/>
                    <a:lumOff val="5000"/>
                  </a:schemeClr>
                </a:solidFill>
                <a:latin typeface="Times New Roman" panose="02020603050405020304" pitchFamily="18" charset="0"/>
              </a:rPr>
              <a:t>.</a:t>
            </a:r>
          </a:p>
          <a:p>
            <a:pPr marL="0" indent="447675"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Начало действия документа - 01.09.2025.</a:t>
            </a:r>
          </a:p>
          <a:p>
            <a:pPr marL="0" indent="447675"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Срок действия </a:t>
            </a:r>
            <a:r>
              <a:rPr lang="ru-RU" altLang="ru-RU" b="1" i="1" dirty="0" smtClean="0">
                <a:solidFill>
                  <a:schemeClr val="tx2">
                    <a:lumMod val="95000"/>
                    <a:lumOff val="5000"/>
                  </a:schemeClr>
                </a:solidFill>
                <a:latin typeface="Times New Roman" panose="02020603050405020304" pitchFamily="18" charset="0"/>
              </a:rPr>
              <a:t>до – 01.09.2031.</a:t>
            </a:r>
            <a:endParaRPr lang="ru-RU" altLang="ru-RU"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p:txBody>
      </p:sp>
    </p:spTree>
    <p:extLst>
      <p:ext uri="{BB962C8B-B14F-4D97-AF65-F5344CB8AC3E}">
        <p14:creationId xmlns:p14="http://schemas.microsoft.com/office/powerpoint/2010/main" val="1717586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170688" y="1566154"/>
            <a:ext cx="11850624" cy="5291846"/>
          </a:xfrm>
        </p:spPr>
        <p:txBody>
          <a:bodyPr rtlCol="0">
            <a:normAutofit lnSpcReduction="10000"/>
          </a:bodyPr>
          <a:lstStyle/>
          <a:p>
            <a:pPr marL="0" indent="357188" algn="just">
              <a:spcBef>
                <a:spcPct val="0"/>
              </a:spcBef>
              <a:spcAft>
                <a:spcPct val="0"/>
              </a:spcAft>
              <a:buNone/>
            </a:pPr>
            <a:r>
              <a:rPr lang="ru-RU" altLang="ru-RU" b="1" i="1" dirty="0">
                <a:solidFill>
                  <a:srgbClr val="0070C0"/>
                </a:solidFill>
                <a:latin typeface="Times New Roman" panose="02020603050405020304" pitchFamily="18" charset="0"/>
              </a:rPr>
              <a:t>Федеральный закон от 07.06.2025 N </a:t>
            </a:r>
            <a:r>
              <a:rPr lang="ru-RU" altLang="ru-RU" b="1" i="1" dirty="0" smtClean="0">
                <a:solidFill>
                  <a:srgbClr val="0070C0"/>
                </a:solidFill>
                <a:latin typeface="Times New Roman" panose="02020603050405020304" pitchFamily="18" charset="0"/>
              </a:rPr>
              <a:t>144-ФЗ</a:t>
            </a:r>
          </a:p>
          <a:p>
            <a:pPr marL="0" indent="357188" algn="just">
              <a:spcBef>
                <a:spcPct val="0"/>
              </a:spcBef>
              <a:spcAft>
                <a:spcPct val="0"/>
              </a:spcAft>
              <a:buNone/>
            </a:pPr>
            <a:r>
              <a:rPr lang="ru-RU" altLang="ru-RU" b="1" i="1" dirty="0">
                <a:solidFill>
                  <a:srgbClr val="0070C0"/>
                </a:solidFill>
                <a:latin typeface="Times New Roman" panose="02020603050405020304" pitchFamily="18" charset="0"/>
              </a:rPr>
              <a:t>Во исполнение Постановления КС РФ от 15.06.2023 N 32-П</a:t>
            </a:r>
          </a:p>
          <a:p>
            <a:pPr marL="0" indent="357188"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marL="0" indent="357188"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Поправки к ТК РФ о премиях вступят в силу 1 сентября 2025 года</a:t>
            </a:r>
          </a:p>
          <a:p>
            <a:pPr marL="0" indent="357188"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0" indent="357188"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В ТК РФ закрепили нормы о том, что в </a:t>
            </a:r>
            <a:r>
              <a:rPr lang="ru-RU" altLang="ru-RU" b="1" i="1" dirty="0" smtClean="0">
                <a:solidFill>
                  <a:schemeClr val="tx2">
                    <a:lumMod val="95000"/>
                    <a:lumOff val="5000"/>
                  </a:schemeClr>
                </a:solidFill>
                <a:latin typeface="Times New Roman" panose="02020603050405020304" pitchFamily="18" charset="0"/>
              </a:rPr>
              <a:t>коллективных договорах</a:t>
            </a:r>
            <a:r>
              <a:rPr lang="ru-RU" altLang="ru-RU" b="1" i="1" dirty="0">
                <a:solidFill>
                  <a:schemeClr val="tx2">
                    <a:lumMod val="95000"/>
                    <a:lumOff val="5000"/>
                  </a:schemeClr>
                </a:solidFill>
                <a:latin typeface="Times New Roman" panose="02020603050405020304" pitchFamily="18" charset="0"/>
              </a:rPr>
              <a:t>, соглашениях, </a:t>
            </a:r>
            <a:r>
              <a:rPr lang="ru-RU" altLang="ru-RU" b="1" i="1" u="sng" dirty="0">
                <a:solidFill>
                  <a:schemeClr val="tx2">
                    <a:lumMod val="95000"/>
                    <a:lumOff val="5000"/>
                  </a:schemeClr>
                </a:solidFill>
                <a:latin typeface="Times New Roman" panose="02020603050405020304" pitchFamily="18" charset="0"/>
              </a:rPr>
              <a:t>локальных актах надо определять виды премий, их размеры, сроки, основания и условия выплаты</a:t>
            </a:r>
            <a:r>
              <a:rPr lang="ru-RU" altLang="ru-RU" b="1" i="1" dirty="0">
                <a:solidFill>
                  <a:schemeClr val="tx2">
                    <a:lumMod val="95000"/>
                    <a:lumOff val="5000"/>
                  </a:schemeClr>
                </a:solidFill>
                <a:latin typeface="Times New Roman" panose="02020603050405020304" pitchFamily="18" charset="0"/>
              </a:rPr>
              <a:t>. При этом </a:t>
            </a:r>
            <a:r>
              <a:rPr lang="ru-RU" altLang="ru-RU" b="1" i="1" u="sng" dirty="0">
                <a:solidFill>
                  <a:schemeClr val="tx2">
                    <a:lumMod val="95000"/>
                    <a:lumOff val="5000"/>
                  </a:schemeClr>
                </a:solidFill>
                <a:latin typeface="Times New Roman" panose="02020603050405020304" pitchFamily="18" charset="0"/>
              </a:rPr>
              <a:t>следует учитывать качество, эффективность и длительность работы, наличие или отсутствие дисциплинарных взысканий </a:t>
            </a:r>
            <a:r>
              <a:rPr lang="ru-RU" altLang="ru-RU" b="1" i="1" dirty="0">
                <a:solidFill>
                  <a:schemeClr val="tx2">
                    <a:lumMod val="95000"/>
                    <a:lumOff val="5000"/>
                  </a:schemeClr>
                </a:solidFill>
                <a:latin typeface="Times New Roman" panose="02020603050405020304" pitchFamily="18" charset="0"/>
              </a:rPr>
              <a:t>и др.</a:t>
            </a:r>
          </a:p>
          <a:p>
            <a:pPr marL="0" indent="357188"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В локальном акте о премиях </a:t>
            </a:r>
            <a:r>
              <a:rPr lang="ru-RU" altLang="ru-RU" b="1" i="1" u="sng" dirty="0">
                <a:solidFill>
                  <a:schemeClr val="tx2">
                    <a:lumMod val="95000"/>
                    <a:lumOff val="5000"/>
                  </a:schemeClr>
                </a:solidFill>
                <a:latin typeface="Times New Roman" panose="02020603050405020304" pitchFamily="18" charset="0"/>
              </a:rPr>
              <a:t>можно предусмотреть их снижение из-за проступков работников</a:t>
            </a:r>
            <a:r>
              <a:rPr lang="ru-RU" altLang="ru-RU" b="1" i="1" dirty="0">
                <a:solidFill>
                  <a:schemeClr val="tx2">
                    <a:lumMod val="95000"/>
                    <a:lumOff val="5000"/>
                  </a:schemeClr>
                </a:solidFill>
                <a:latin typeface="Times New Roman" panose="02020603050405020304" pitchFamily="18" charset="0"/>
              </a:rPr>
              <a:t>. При принятии акта нужно учесть мнение первичной профсоюзной организации. </a:t>
            </a:r>
            <a:r>
              <a:rPr lang="ru-RU" altLang="ru-RU" b="1" i="1" u="sng" dirty="0">
                <a:solidFill>
                  <a:schemeClr val="tx2">
                    <a:lumMod val="95000"/>
                    <a:lumOff val="5000"/>
                  </a:schemeClr>
                </a:solidFill>
                <a:latin typeface="Times New Roman" panose="02020603050405020304" pitchFamily="18" charset="0"/>
              </a:rPr>
              <a:t>Уменьшать выплаты допускается только за тот месяц, в котором вынесли дисциплинарное взыскание, и не более чем на 20% от месячной зарплаты</a:t>
            </a:r>
            <a:r>
              <a:rPr lang="ru-RU" altLang="ru-RU" b="1" i="1" dirty="0">
                <a:solidFill>
                  <a:schemeClr val="tx2">
                    <a:lumMod val="95000"/>
                    <a:lumOff val="5000"/>
                  </a:schemeClr>
                </a:solidFill>
                <a:latin typeface="Times New Roman" panose="02020603050405020304" pitchFamily="18" charset="0"/>
              </a:rPr>
              <a:t>.</a:t>
            </a:r>
          </a:p>
          <a:p>
            <a:pPr marL="0" indent="357188"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marL="0" indent="357188"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Пока </a:t>
            </a:r>
            <a:r>
              <a:rPr lang="ru-RU" altLang="ru-RU" b="1" i="1" dirty="0">
                <a:solidFill>
                  <a:schemeClr val="tx2">
                    <a:lumMod val="95000"/>
                    <a:lumOff val="5000"/>
                  </a:schemeClr>
                </a:solidFill>
                <a:latin typeface="Times New Roman" panose="02020603050405020304" pitchFamily="18" charset="0"/>
              </a:rPr>
              <a:t>применяют подход КС РФ: из-за наказания нельзя, в частности, произвольно снижать доход сотрудника</a:t>
            </a:r>
            <a:r>
              <a:rPr lang="ru-RU" altLang="ru-RU" b="1" i="1" dirty="0" smtClean="0">
                <a:solidFill>
                  <a:schemeClr val="tx2">
                    <a:lumMod val="95000"/>
                    <a:lumOff val="5000"/>
                  </a:schemeClr>
                </a:solidFill>
                <a:latin typeface="Times New Roman" panose="02020603050405020304" pitchFamily="18" charset="0"/>
              </a:rPr>
              <a:t>.</a:t>
            </a:r>
            <a:endParaRPr lang="ru-RU" altLang="ru-RU" b="1" i="1" dirty="0">
              <a:solidFill>
                <a:schemeClr val="tx2">
                  <a:lumMod val="95000"/>
                  <a:lumOff val="5000"/>
                </a:schemeClr>
              </a:solidFill>
              <a:latin typeface="Times New Roman" panose="02020603050405020304" pitchFamily="18" charset="0"/>
            </a:endParaRPr>
          </a:p>
        </p:txBody>
      </p:sp>
    </p:spTree>
    <p:extLst>
      <p:ext uri="{BB962C8B-B14F-4D97-AF65-F5344CB8AC3E}">
        <p14:creationId xmlns:p14="http://schemas.microsoft.com/office/powerpoint/2010/main" val="1085145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228600" y="1645919"/>
            <a:ext cx="11850624" cy="5114803"/>
          </a:xfrm>
        </p:spPr>
        <p:txBody>
          <a:bodyPr rtlCol="0">
            <a:normAutofit/>
          </a:bodyPr>
          <a:lstStyle/>
          <a:p>
            <a:pPr marL="273050" indent="266700" algn="just">
              <a:spcBef>
                <a:spcPct val="0"/>
              </a:spcBef>
              <a:spcAft>
                <a:spcPct val="0"/>
              </a:spcAft>
              <a:buNone/>
            </a:pPr>
            <a:r>
              <a:rPr lang="ru-RU" altLang="ru-RU" sz="2500" b="1" i="1" dirty="0">
                <a:solidFill>
                  <a:srgbClr val="0070C0"/>
                </a:solidFill>
                <a:latin typeface="Times New Roman" panose="02020603050405020304" pitchFamily="18" charset="0"/>
              </a:rPr>
              <a:t>Проект Федерального закона N 998018-8</a:t>
            </a:r>
          </a:p>
          <a:p>
            <a:pPr marL="273050" indent="266700"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Дополнить ст.191 ТК РФ Поощрение за труд:</a:t>
            </a:r>
          </a:p>
          <a:p>
            <a:pPr marL="273050" indent="266700"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Лица</a:t>
            </a:r>
            <a:r>
              <a:rPr lang="ru-RU" altLang="ru-RU" b="1" i="1" dirty="0">
                <a:solidFill>
                  <a:schemeClr val="tx2">
                    <a:lumMod val="95000"/>
                    <a:lumOff val="5000"/>
                  </a:schemeClr>
                </a:solidFill>
                <a:latin typeface="Times New Roman" panose="02020603050405020304" pitchFamily="18" charset="0"/>
              </a:rPr>
              <a:t>, имеющие стаж на одном месте работы более пяти лет, имеют право на получение не реже одного раза в год премии, составляющей средний месячный </a:t>
            </a:r>
            <a:r>
              <a:rPr lang="ru-RU" altLang="ru-RU" b="1" i="1" dirty="0" smtClean="0">
                <a:solidFill>
                  <a:schemeClr val="tx2">
                    <a:lumMod val="95000"/>
                    <a:lumOff val="5000"/>
                  </a:schemeClr>
                </a:solidFill>
                <a:latin typeface="Times New Roman" panose="02020603050405020304" pitchFamily="18" charset="0"/>
              </a:rPr>
              <a:t>оклад</a:t>
            </a:r>
            <a:endParaRPr lang="ru-RU" altLang="ru-RU" b="1" i="1" dirty="0">
              <a:solidFill>
                <a:schemeClr val="tx2">
                  <a:lumMod val="95000"/>
                  <a:lumOff val="5000"/>
                </a:schemeClr>
              </a:solidFill>
              <a:latin typeface="Times New Roman" panose="02020603050405020304" pitchFamily="18" charset="0"/>
            </a:endParaRPr>
          </a:p>
        </p:txBody>
      </p:sp>
    </p:spTree>
    <p:extLst>
      <p:ext uri="{BB962C8B-B14F-4D97-AF65-F5344CB8AC3E}">
        <p14:creationId xmlns:p14="http://schemas.microsoft.com/office/powerpoint/2010/main" val="3877415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365760" y="1828800"/>
            <a:ext cx="11594592" cy="4754880"/>
          </a:xfrm>
        </p:spPr>
        <p:txBody>
          <a:bodyPr rtlCol="0">
            <a:normAutofit/>
          </a:bodyPr>
          <a:lstStyle/>
          <a:p>
            <a:pPr algn="just">
              <a:spcBef>
                <a:spcPct val="0"/>
              </a:spcBef>
              <a:spcAft>
                <a:spcPct val="0"/>
              </a:spcAft>
              <a:buNone/>
            </a:pPr>
            <a:r>
              <a:rPr lang="ru-RU" altLang="ru-RU" sz="2500" b="1" i="1" dirty="0">
                <a:solidFill>
                  <a:srgbClr val="0070C0"/>
                </a:solidFill>
                <a:latin typeface="Times New Roman" panose="02020603050405020304" pitchFamily="18" charset="0"/>
              </a:rPr>
              <a:t>Федеральный закон от 30.01.2024 N 3-ФЗ</a:t>
            </a:r>
          </a:p>
          <a:p>
            <a:pPr algn="just">
              <a:spcBef>
                <a:spcPct val="0"/>
              </a:spcBef>
              <a:spcAft>
                <a:spcPct val="0"/>
              </a:spcAft>
              <a:buNone/>
            </a:pPr>
            <a:r>
              <a:rPr lang="ru-RU" altLang="ru-RU" b="1" i="1" dirty="0" smtClean="0">
                <a:solidFill>
                  <a:srgbClr val="0070C0"/>
                </a:solidFill>
                <a:latin typeface="Times New Roman" panose="02020603050405020304" pitchFamily="18" charset="0"/>
              </a:rPr>
              <a:t>в </a:t>
            </a:r>
            <a:r>
              <a:rPr lang="ru-RU" altLang="ru-RU" b="1" i="1" dirty="0">
                <a:solidFill>
                  <a:srgbClr val="0070C0"/>
                </a:solidFill>
                <a:latin typeface="Times New Roman" panose="02020603050405020304" pitchFamily="18" charset="0"/>
              </a:rPr>
              <a:t>целях реализации Постановления Конституционного Суда РФ от 11 апреля 2023 г. N 16-П.</a:t>
            </a:r>
          </a:p>
          <a:p>
            <a:pPr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в ст.236 ТК РФ </a:t>
            </a:r>
          </a:p>
          <a:p>
            <a:pPr marL="0" indent="357505" algn="just">
              <a:spcBef>
                <a:spcPct val="0"/>
              </a:spcBef>
              <a:spcAft>
                <a:spcPct val="0"/>
              </a:spcAft>
              <a:buNone/>
            </a:pPr>
            <a:r>
              <a:rPr lang="ru-RU" altLang="ru-RU" b="1" i="1" u="sng" dirty="0" smtClean="0">
                <a:solidFill>
                  <a:schemeClr val="tx2">
                    <a:lumMod val="95000"/>
                    <a:lumOff val="5000"/>
                  </a:schemeClr>
                </a:solidFill>
                <a:latin typeface="Times New Roman" panose="02020603050405020304" pitchFamily="18" charset="0"/>
              </a:rPr>
              <a:t>Проценты </a:t>
            </a:r>
            <a:r>
              <a:rPr lang="ru-RU" altLang="ru-RU" b="1" i="1" dirty="0">
                <a:solidFill>
                  <a:schemeClr val="tx2">
                    <a:lumMod val="95000"/>
                    <a:lumOff val="5000"/>
                  </a:schemeClr>
                </a:solidFill>
                <a:latin typeface="Times New Roman" panose="02020603050405020304" pitchFamily="18" charset="0"/>
              </a:rPr>
              <a:t>(денежная компенсация) </a:t>
            </a:r>
            <a:r>
              <a:rPr lang="ru-RU" altLang="ru-RU" b="1" i="1" u="sng" dirty="0">
                <a:solidFill>
                  <a:schemeClr val="tx2">
                    <a:lumMod val="95000"/>
                    <a:lumOff val="5000"/>
                  </a:schemeClr>
                </a:solidFill>
                <a:latin typeface="Times New Roman" panose="02020603050405020304" pitchFamily="18" charset="0"/>
              </a:rPr>
              <a:t>подлежат взысканию </a:t>
            </a:r>
            <a:r>
              <a:rPr lang="ru-RU" altLang="ru-RU" b="1" i="1" dirty="0">
                <a:solidFill>
                  <a:schemeClr val="tx2">
                    <a:lumMod val="95000"/>
                    <a:lumOff val="5000"/>
                  </a:schemeClr>
                </a:solidFill>
                <a:latin typeface="Times New Roman" panose="02020603050405020304" pitchFamily="18" charset="0"/>
              </a:rPr>
              <a:t>с работодателя также в том случае, когда </a:t>
            </a:r>
            <a:r>
              <a:rPr lang="ru-RU" altLang="ru-RU" b="1" i="1" u="sng" dirty="0">
                <a:solidFill>
                  <a:schemeClr val="tx2">
                    <a:lumMod val="95000"/>
                    <a:lumOff val="5000"/>
                  </a:schemeClr>
                </a:solidFill>
                <a:latin typeface="Times New Roman" panose="02020603050405020304" pitchFamily="18" charset="0"/>
              </a:rPr>
              <a:t>причитающиеся работнику выплаты не были ему начислены своевременно, а решением суда было признано право работника на их получение.</a:t>
            </a:r>
          </a:p>
          <a:p>
            <a:pPr marL="0" indent="357505" algn="just">
              <a:spcBef>
                <a:spcPct val="0"/>
              </a:spcBef>
              <a:spcAft>
                <a:spcPct val="0"/>
              </a:spcAft>
              <a:buNone/>
            </a:pPr>
            <a:r>
              <a:rPr lang="ru-RU" altLang="ru-RU" b="1" i="1" u="sng" dirty="0" smtClean="0">
                <a:solidFill>
                  <a:schemeClr val="tx2">
                    <a:lumMod val="95000"/>
                    <a:lumOff val="5000"/>
                  </a:schemeClr>
                </a:solidFill>
                <a:latin typeface="Times New Roman" panose="02020603050405020304" pitchFamily="18" charset="0"/>
              </a:rPr>
              <a:t>Проценты</a:t>
            </a:r>
            <a:r>
              <a:rPr lang="ru-RU" altLang="ru-RU" b="1" i="1" dirty="0" smtClean="0">
                <a:solidFill>
                  <a:schemeClr val="tx2">
                    <a:lumMod val="95000"/>
                    <a:lumOff val="5000"/>
                  </a:schemeClr>
                </a:solidFill>
                <a:latin typeface="Times New Roman" panose="02020603050405020304" pitchFamily="18" charset="0"/>
              </a:rPr>
              <a:t> </a:t>
            </a:r>
            <a:r>
              <a:rPr lang="ru-RU" altLang="ru-RU" b="1" i="1" dirty="0">
                <a:solidFill>
                  <a:schemeClr val="tx2">
                    <a:lumMod val="95000"/>
                    <a:lumOff val="5000"/>
                  </a:schemeClr>
                </a:solidFill>
                <a:latin typeface="Times New Roman" panose="02020603050405020304" pitchFamily="18" charset="0"/>
              </a:rPr>
              <a:t>(денежной компенсации) предлагается </a:t>
            </a:r>
            <a:r>
              <a:rPr lang="ru-RU" altLang="ru-RU" b="1" i="1" u="sng" dirty="0">
                <a:solidFill>
                  <a:schemeClr val="tx2">
                    <a:lumMod val="95000"/>
                    <a:lumOff val="5000"/>
                  </a:schemeClr>
                </a:solidFill>
                <a:latin typeface="Times New Roman" panose="02020603050405020304" pitchFamily="18" charset="0"/>
              </a:rPr>
              <a:t>исчислять</a:t>
            </a:r>
            <a:r>
              <a:rPr lang="ru-RU" altLang="ru-RU" b="1" i="1" dirty="0">
                <a:solidFill>
                  <a:schemeClr val="tx2">
                    <a:lumMod val="95000"/>
                    <a:lumOff val="5000"/>
                  </a:schemeClr>
                </a:solidFill>
                <a:latin typeface="Times New Roman" panose="02020603050405020304" pitchFamily="18" charset="0"/>
              </a:rPr>
              <a:t> из фактически не выплаченных денежных сумм, </a:t>
            </a:r>
            <a:r>
              <a:rPr lang="ru-RU" altLang="ru-RU" b="1" i="1" u="sng" dirty="0">
                <a:solidFill>
                  <a:schemeClr val="tx2">
                    <a:lumMod val="95000"/>
                    <a:lumOff val="5000"/>
                  </a:schemeClr>
                </a:solidFill>
                <a:latin typeface="Times New Roman" panose="02020603050405020304" pitchFamily="18" charset="0"/>
              </a:rPr>
              <a:t>начиная со дня, следующего за днем, когда эти выплаты должны были быть выплачены при своевременном их начислении</a:t>
            </a:r>
            <a:r>
              <a:rPr lang="ru-RU" altLang="ru-RU" b="1" i="1" dirty="0">
                <a:solidFill>
                  <a:schemeClr val="tx2">
                    <a:lumMod val="95000"/>
                    <a:lumOff val="5000"/>
                  </a:schemeClr>
                </a:solidFill>
                <a:latin typeface="Times New Roman" panose="02020603050405020304" pitchFamily="18" charset="0"/>
              </a:rPr>
              <a:t>, по день фактического расчета </a:t>
            </a:r>
            <a:r>
              <a:rPr lang="ru-RU" altLang="ru-RU" b="1" i="1" dirty="0" smtClean="0">
                <a:solidFill>
                  <a:schemeClr val="tx2">
                    <a:lumMod val="95000"/>
                    <a:lumOff val="5000"/>
                  </a:schemeClr>
                </a:solidFill>
                <a:latin typeface="Times New Roman" panose="02020603050405020304" pitchFamily="18" charset="0"/>
              </a:rPr>
              <a:t>включительно </a:t>
            </a:r>
            <a:endParaRPr lang="ru-RU" altLang="ru-RU" b="1" i="1" dirty="0">
              <a:solidFill>
                <a:schemeClr val="tx2">
                  <a:lumMod val="95000"/>
                  <a:lumOff val="5000"/>
                </a:schemeClr>
              </a:solidFill>
              <a:latin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283649" y="1566154"/>
            <a:ext cx="11850624" cy="5291846"/>
          </a:xfrm>
        </p:spPr>
        <p:txBody>
          <a:bodyPr rtlCol="0">
            <a:normAutofit/>
          </a:bodyPr>
          <a:lstStyle/>
          <a:p>
            <a:pPr algn="just">
              <a:spcBef>
                <a:spcPct val="0"/>
              </a:spcBef>
              <a:spcAft>
                <a:spcPct val="0"/>
              </a:spcAft>
              <a:buNone/>
            </a:pPr>
            <a:r>
              <a:rPr lang="ru-RU" altLang="ru-RU" b="1" i="1" dirty="0" smtClean="0">
                <a:solidFill>
                  <a:srgbClr val="0070C0"/>
                </a:solidFill>
                <a:latin typeface="Times New Roman" panose="02020603050405020304" pitchFamily="18" charset="0"/>
              </a:rPr>
              <a:t>Федеральный закон от 22.04.2024 N 91-ФЗ</a:t>
            </a:r>
          </a:p>
          <a:p>
            <a:pPr algn="just">
              <a:spcBef>
                <a:spcPct val="0"/>
              </a:spcBef>
              <a:spcAft>
                <a:spcPct val="0"/>
              </a:spcAft>
              <a:buNone/>
            </a:pPr>
            <a:r>
              <a:rPr lang="ru-RU" altLang="ru-RU" b="1" i="1" dirty="0" smtClean="0">
                <a:solidFill>
                  <a:srgbClr val="0070C0"/>
                </a:solidFill>
                <a:latin typeface="Times New Roman" panose="02020603050405020304" pitchFamily="18" charset="0"/>
              </a:rPr>
              <a:t>Во исполнение Постановления </a:t>
            </a:r>
            <a:r>
              <a:rPr lang="ru-RU" altLang="ru-RU" b="1" i="1" dirty="0">
                <a:solidFill>
                  <a:srgbClr val="0070C0"/>
                </a:solidFill>
                <a:latin typeface="Times New Roman" panose="02020603050405020304" pitchFamily="18" charset="0"/>
              </a:rPr>
              <a:t>КС РФ от 27.06.2023 N 35-П</a:t>
            </a:r>
          </a:p>
          <a:p>
            <a:pPr marL="0" indent="447675"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Изменения в </a:t>
            </a:r>
            <a:r>
              <a:rPr lang="ru-RU" altLang="ru-RU" b="1" i="1" dirty="0">
                <a:solidFill>
                  <a:schemeClr val="tx2">
                    <a:lumMod val="95000"/>
                    <a:lumOff val="5000"/>
                  </a:schemeClr>
                </a:solidFill>
                <a:latin typeface="Times New Roman" panose="02020603050405020304" pitchFamily="18" charset="0"/>
              </a:rPr>
              <a:t>ч. 1 ст. 152 ТК РФ.</a:t>
            </a:r>
          </a:p>
          <a:p>
            <a:pPr marL="0" indent="447675"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Сверхурочная работа оплачивается исходя из размера заработной платы, установленного в соответствии с действующими у данного работодателя системами оплаты труда, </a:t>
            </a:r>
            <a:r>
              <a:rPr lang="ru-RU" altLang="ru-RU" b="1" i="1" u="sng" dirty="0">
                <a:solidFill>
                  <a:schemeClr val="tx2">
                    <a:lumMod val="95000"/>
                    <a:lumOff val="5000"/>
                  </a:schemeClr>
                </a:solidFill>
                <a:latin typeface="Times New Roman" panose="02020603050405020304" pitchFamily="18" charset="0"/>
              </a:rPr>
              <a:t>включая компенсационные и стимулирующие </a:t>
            </a:r>
            <a:r>
              <a:rPr lang="ru-RU" altLang="ru-RU" b="1" i="1" u="sng" dirty="0" smtClean="0">
                <a:solidFill>
                  <a:schemeClr val="tx2">
                    <a:lumMod val="95000"/>
                    <a:lumOff val="5000"/>
                  </a:schemeClr>
                </a:solidFill>
                <a:latin typeface="Times New Roman" panose="02020603050405020304" pitchFamily="18" charset="0"/>
              </a:rPr>
              <a:t>выплаты </a:t>
            </a:r>
            <a:r>
              <a:rPr lang="ru-RU" altLang="ru-RU" b="1" i="1" dirty="0" smtClean="0">
                <a:solidFill>
                  <a:schemeClr val="tx2">
                    <a:lumMod val="95000"/>
                    <a:lumOff val="5000"/>
                  </a:schemeClr>
                </a:solidFill>
                <a:latin typeface="Times New Roman" panose="02020603050405020304" pitchFamily="18" charset="0"/>
              </a:rPr>
              <a:t>за </a:t>
            </a:r>
            <a:r>
              <a:rPr lang="ru-RU" altLang="ru-RU" b="1" i="1" dirty="0">
                <a:solidFill>
                  <a:schemeClr val="tx2">
                    <a:lumMod val="95000"/>
                    <a:lumOff val="5000"/>
                  </a:schemeClr>
                </a:solidFill>
                <a:latin typeface="Times New Roman" panose="02020603050405020304" pitchFamily="18" charset="0"/>
              </a:rPr>
              <a:t>первые 2 ч работы не менее чем в полуторном размере, за последующие часы - не менее чем в двойном размере.</a:t>
            </a:r>
          </a:p>
          <a:p>
            <a:pPr marL="0" indent="447675"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Конкретные величины можно установить в </a:t>
            </a:r>
            <a:r>
              <a:rPr lang="ru-RU" altLang="ru-RU" b="1" i="1" dirty="0" err="1">
                <a:solidFill>
                  <a:schemeClr val="tx2">
                    <a:lumMod val="95000"/>
                    <a:lumOff val="5000"/>
                  </a:schemeClr>
                </a:solidFill>
                <a:latin typeface="Times New Roman" panose="02020603050405020304" pitchFamily="18" charset="0"/>
              </a:rPr>
              <a:t>колдоговоре</a:t>
            </a:r>
            <a:r>
              <a:rPr lang="ru-RU" altLang="ru-RU" b="1" i="1" dirty="0">
                <a:solidFill>
                  <a:schemeClr val="tx2">
                    <a:lumMod val="95000"/>
                    <a:lumOff val="5000"/>
                  </a:schemeClr>
                </a:solidFill>
                <a:latin typeface="Times New Roman" panose="02020603050405020304" pitchFamily="18" charset="0"/>
              </a:rPr>
              <a:t>, соглашении, локальном акте или трудовом договоре. По желанию работника вместо повышенной оплаты можно будет предоставить дополнительный отдых длительностью не менее времени, отработанного </a:t>
            </a:r>
            <a:r>
              <a:rPr lang="ru-RU" altLang="ru-RU" b="1" i="1" dirty="0" smtClean="0">
                <a:solidFill>
                  <a:schemeClr val="tx2">
                    <a:lumMod val="95000"/>
                    <a:lumOff val="5000"/>
                  </a:schemeClr>
                </a:solidFill>
                <a:latin typeface="Times New Roman" panose="02020603050405020304" pitchFamily="18" charset="0"/>
              </a:rPr>
              <a:t>сверхурочно.</a:t>
            </a:r>
            <a:endParaRPr lang="ru-RU" altLang="ru-RU"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Из-за </a:t>
            </a:r>
            <a:r>
              <a:rPr lang="ru-RU" altLang="ru-RU" b="1" i="1" dirty="0">
                <a:solidFill>
                  <a:schemeClr val="tx2">
                    <a:lumMod val="95000"/>
                    <a:lumOff val="5000"/>
                  </a:schemeClr>
                </a:solidFill>
                <a:latin typeface="Times New Roman" panose="02020603050405020304" pitchFamily="18" charset="0"/>
              </a:rPr>
              <a:t>изменений в ТК РФ работодатели не обязаны пересматривать условия </a:t>
            </a:r>
            <a:r>
              <a:rPr lang="ru-RU" altLang="ru-RU" b="1" i="1" dirty="0" err="1">
                <a:solidFill>
                  <a:schemeClr val="tx2">
                    <a:lumMod val="95000"/>
                    <a:lumOff val="5000"/>
                  </a:schemeClr>
                </a:solidFill>
                <a:latin typeface="Times New Roman" panose="02020603050405020304" pitchFamily="18" charset="0"/>
              </a:rPr>
              <a:t>колдоговора</a:t>
            </a:r>
            <a:r>
              <a:rPr lang="ru-RU" altLang="ru-RU" b="1" i="1" dirty="0">
                <a:solidFill>
                  <a:schemeClr val="tx2">
                    <a:lumMod val="95000"/>
                    <a:lumOff val="5000"/>
                  </a:schemeClr>
                </a:solidFill>
                <a:latin typeface="Times New Roman" panose="02020603050405020304" pitchFamily="18" charset="0"/>
              </a:rPr>
              <a:t>, соглашения, локального акта или трудового договора об оплате сверхурочной работы в повышенном </a:t>
            </a:r>
            <a:r>
              <a:rPr lang="ru-RU" altLang="ru-RU" b="1" i="1" dirty="0" smtClean="0">
                <a:solidFill>
                  <a:schemeClr val="tx2">
                    <a:lumMod val="95000"/>
                    <a:lumOff val="5000"/>
                  </a:schemeClr>
                </a:solidFill>
                <a:latin typeface="Times New Roman" panose="02020603050405020304" pitchFamily="18" charset="0"/>
              </a:rPr>
              <a:t>размере.</a:t>
            </a:r>
            <a:endParaRPr lang="ru-RU" altLang="ru-RU"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265176" y="1605279"/>
            <a:ext cx="11850624" cy="5155443"/>
          </a:xfrm>
        </p:spPr>
        <p:txBody>
          <a:bodyPr rtlCol="0">
            <a:normAutofit lnSpcReduction="10000"/>
          </a:bodyPr>
          <a:lstStyle/>
          <a:p>
            <a:pPr algn="just">
              <a:spcBef>
                <a:spcPct val="0"/>
              </a:spcBef>
              <a:spcAft>
                <a:spcPct val="0"/>
              </a:spcAft>
              <a:buNone/>
            </a:pPr>
            <a:r>
              <a:rPr lang="ru-RU" altLang="ru-RU" sz="2500" b="1" i="1" dirty="0">
                <a:solidFill>
                  <a:srgbClr val="0070C0"/>
                </a:solidFill>
                <a:latin typeface="Times New Roman" panose="02020603050405020304" pitchFamily="18" charset="0"/>
              </a:rPr>
              <a:t>Федеральный закон от 30.09.2024 N </a:t>
            </a:r>
            <a:r>
              <a:rPr lang="ru-RU" altLang="ru-RU" sz="2500" b="1" i="1" dirty="0" smtClean="0">
                <a:solidFill>
                  <a:srgbClr val="0070C0"/>
                </a:solidFill>
                <a:latin typeface="Times New Roman" panose="02020603050405020304" pitchFamily="18" charset="0"/>
              </a:rPr>
              <a:t>339-ФЗ</a:t>
            </a:r>
          </a:p>
          <a:p>
            <a:pPr algn="just">
              <a:spcBef>
                <a:spcPct val="0"/>
              </a:spcBef>
              <a:spcAft>
                <a:spcPct val="0"/>
              </a:spcAft>
              <a:buNone/>
            </a:pPr>
            <a:r>
              <a:rPr lang="ru-RU" altLang="ru-RU" sz="2500" b="1" i="1" dirty="0" smtClean="0">
                <a:solidFill>
                  <a:srgbClr val="0070C0"/>
                </a:solidFill>
                <a:latin typeface="Times New Roman" panose="02020603050405020304" pitchFamily="18" charset="0"/>
              </a:rPr>
              <a:t>во </a:t>
            </a:r>
            <a:r>
              <a:rPr lang="ru-RU" altLang="ru-RU" sz="2500" b="1" i="1" dirty="0">
                <a:solidFill>
                  <a:srgbClr val="0070C0"/>
                </a:solidFill>
                <a:latin typeface="Times New Roman" panose="02020603050405020304" pitchFamily="18" charset="0"/>
              </a:rPr>
              <a:t>исполнение Постановление Конституционного Суда РФ от 06.12.2023 N 56-П</a:t>
            </a:r>
          </a:p>
          <a:p>
            <a:pPr algn="just">
              <a:spcBef>
                <a:spcPct val="0"/>
              </a:spcBef>
              <a:spcAft>
                <a:spcPct val="0"/>
              </a:spcAft>
              <a:buNone/>
            </a:pPr>
            <a:endParaRPr lang="ru-RU" altLang="ru-RU" sz="2500" b="1" i="1" dirty="0">
              <a:solidFill>
                <a:srgbClr val="0070C0"/>
              </a:solidFill>
              <a:latin typeface="Times New Roman" panose="02020603050405020304" pitchFamily="18" charset="0"/>
            </a:endParaRPr>
          </a:p>
          <a:p>
            <a:pPr marL="0" indent="266700"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В </a:t>
            </a:r>
            <a:r>
              <a:rPr lang="ru-RU" altLang="ru-RU" b="1" i="1" dirty="0">
                <a:solidFill>
                  <a:schemeClr val="tx2">
                    <a:lumMod val="95000"/>
                    <a:lumOff val="5000"/>
                  </a:schemeClr>
                </a:solidFill>
                <a:latin typeface="Times New Roman" panose="02020603050405020304" pitchFamily="18" charset="0"/>
              </a:rPr>
              <a:t>статью 153 </a:t>
            </a:r>
            <a:r>
              <a:rPr lang="ru-RU" altLang="ru-RU" b="1" i="1" dirty="0" smtClean="0">
                <a:solidFill>
                  <a:schemeClr val="tx2">
                    <a:lumMod val="95000"/>
                    <a:lumOff val="5000"/>
                  </a:schemeClr>
                </a:solidFill>
                <a:latin typeface="Times New Roman" panose="02020603050405020304" pitchFamily="18" charset="0"/>
              </a:rPr>
              <a:t>внести изменения</a:t>
            </a:r>
            <a:r>
              <a:rPr lang="ru-RU" altLang="ru-RU" b="1" i="1" dirty="0">
                <a:solidFill>
                  <a:schemeClr val="tx2">
                    <a:lumMod val="95000"/>
                    <a:lumOff val="5000"/>
                  </a:schemeClr>
                </a:solidFill>
                <a:latin typeface="Times New Roman" panose="02020603050405020304" pitchFamily="18" charset="0"/>
              </a:rPr>
              <a:t>, дополнив </a:t>
            </a:r>
            <a:r>
              <a:rPr lang="ru-RU" altLang="ru-RU" b="1" i="1" dirty="0" smtClean="0">
                <a:solidFill>
                  <a:schemeClr val="tx2">
                    <a:lumMod val="95000"/>
                    <a:lumOff val="5000"/>
                  </a:schemeClr>
                </a:solidFill>
                <a:latin typeface="Times New Roman" panose="02020603050405020304" pitchFamily="18" charset="0"/>
              </a:rPr>
              <a:t>ее:</a:t>
            </a:r>
            <a:endParaRPr lang="ru-RU" altLang="ru-RU" b="1" i="1" dirty="0">
              <a:solidFill>
                <a:schemeClr val="tx2">
                  <a:lumMod val="95000"/>
                  <a:lumOff val="5000"/>
                </a:schemeClr>
              </a:solidFill>
              <a:latin typeface="Times New Roman" panose="02020603050405020304" pitchFamily="18" charset="0"/>
            </a:endParaRPr>
          </a:p>
          <a:p>
            <a:pPr marL="0" indent="266700" algn="just">
              <a:spcBef>
                <a:spcPct val="0"/>
              </a:spcBef>
              <a:spcAft>
                <a:spcPct val="0"/>
              </a:spcAft>
              <a:buNone/>
            </a:pPr>
            <a:r>
              <a:rPr lang="ru-RU" altLang="ru-RU" b="1" i="1" u="sng" dirty="0" smtClean="0">
                <a:solidFill>
                  <a:schemeClr val="tx2">
                    <a:lumMod val="95000"/>
                    <a:lumOff val="5000"/>
                  </a:schemeClr>
                </a:solidFill>
                <a:latin typeface="Times New Roman" panose="02020603050405020304" pitchFamily="18" charset="0"/>
              </a:rPr>
              <a:t>День </a:t>
            </a:r>
            <a:r>
              <a:rPr lang="ru-RU" altLang="ru-RU" b="1" i="1" u="sng" dirty="0">
                <a:solidFill>
                  <a:schemeClr val="tx2">
                    <a:lumMod val="95000"/>
                    <a:lumOff val="5000"/>
                  </a:schemeClr>
                </a:solidFill>
                <a:latin typeface="Times New Roman" panose="02020603050405020304" pitchFamily="18" charset="0"/>
              </a:rPr>
              <a:t>отдыха</a:t>
            </a:r>
            <a:r>
              <a:rPr lang="ru-RU" altLang="ru-RU" b="1" i="1" dirty="0">
                <a:solidFill>
                  <a:schemeClr val="tx2">
                    <a:lumMod val="95000"/>
                    <a:lumOff val="5000"/>
                  </a:schemeClr>
                </a:solidFill>
                <a:latin typeface="Times New Roman" panose="02020603050405020304" pitchFamily="18" charset="0"/>
              </a:rPr>
              <a:t>, указанный в части четвертой настоящей статьи, по желанию </a:t>
            </a:r>
            <a:r>
              <a:rPr lang="ru-RU" altLang="ru-RU" b="1" i="1" u="sng" dirty="0">
                <a:solidFill>
                  <a:schemeClr val="tx2">
                    <a:lumMod val="95000"/>
                    <a:lumOff val="5000"/>
                  </a:schemeClr>
                </a:solidFill>
                <a:latin typeface="Times New Roman" panose="02020603050405020304" pitchFamily="18" charset="0"/>
              </a:rPr>
              <a:t>работника может быть использован в течение одного года со дня работы в выходной или нерабочий праздничный день либо присоединен к отпуску, предоставляемому в указанный период</a:t>
            </a:r>
            <a:r>
              <a:rPr lang="ru-RU" altLang="ru-RU" b="1" i="1" dirty="0">
                <a:solidFill>
                  <a:schemeClr val="tx2">
                    <a:lumMod val="95000"/>
                    <a:lumOff val="5000"/>
                  </a:schemeClr>
                </a:solidFill>
                <a:latin typeface="Times New Roman" panose="02020603050405020304" pitchFamily="18" charset="0"/>
              </a:rPr>
              <a:t>.</a:t>
            </a:r>
          </a:p>
          <a:p>
            <a:pPr marL="0" indent="266700" algn="just">
              <a:spcBef>
                <a:spcPct val="0"/>
              </a:spcBef>
              <a:spcAft>
                <a:spcPct val="0"/>
              </a:spcAft>
              <a:buNone/>
            </a:pPr>
            <a:r>
              <a:rPr lang="ru-RU" altLang="ru-RU" b="1" i="1" u="sng" dirty="0">
                <a:solidFill>
                  <a:schemeClr val="tx2">
                    <a:lumMod val="95000"/>
                    <a:lumOff val="5000"/>
                  </a:schemeClr>
                </a:solidFill>
                <a:latin typeface="Times New Roman" panose="02020603050405020304" pitchFamily="18" charset="0"/>
              </a:rPr>
              <a:t>В случае, если на день увольнения работника имеется день отдыха</a:t>
            </a:r>
            <a:r>
              <a:rPr lang="ru-RU" altLang="ru-RU" b="1" i="1" dirty="0">
                <a:solidFill>
                  <a:schemeClr val="tx2">
                    <a:lumMod val="95000"/>
                    <a:lumOff val="5000"/>
                  </a:schemeClr>
                </a:solidFill>
                <a:latin typeface="Times New Roman" panose="02020603050405020304" pitchFamily="18" charset="0"/>
              </a:rPr>
              <a:t> за работу в выходной или нерабочий праздничный день, не использованный им в период трудовой деятельности у работодателя, с которым прекращается трудовой договор, </a:t>
            </a:r>
            <a:r>
              <a:rPr lang="ru-RU" altLang="ru-RU" b="1" i="1" u="sng" dirty="0">
                <a:solidFill>
                  <a:schemeClr val="tx2">
                    <a:lumMod val="95000"/>
                    <a:lumOff val="5000"/>
                  </a:schemeClr>
                </a:solidFill>
                <a:latin typeface="Times New Roman" panose="02020603050405020304" pitchFamily="18" charset="0"/>
              </a:rPr>
              <a:t>в день увольнения работнику выплачивается разница между оплатой работы в выходной или нерабочий праздничный день</a:t>
            </a:r>
            <a:r>
              <a:rPr lang="ru-RU" altLang="ru-RU" b="1" i="1" dirty="0">
                <a:solidFill>
                  <a:schemeClr val="tx2">
                    <a:lumMod val="95000"/>
                    <a:lumOff val="5000"/>
                  </a:schemeClr>
                </a:solidFill>
                <a:latin typeface="Times New Roman" panose="02020603050405020304" pitchFamily="18" charset="0"/>
              </a:rPr>
              <a:t>, полагавшейся ему в соответствии с частями первой - третьей настоящей статьи, и фактически произведенной оплатой работы в этот день. </a:t>
            </a:r>
            <a:r>
              <a:rPr lang="ru-RU" altLang="ru-RU" b="1" i="1" u="sng" dirty="0">
                <a:solidFill>
                  <a:schemeClr val="tx2">
                    <a:lumMod val="95000"/>
                    <a:lumOff val="5000"/>
                  </a:schemeClr>
                </a:solidFill>
                <a:latin typeface="Times New Roman" panose="02020603050405020304" pitchFamily="18" charset="0"/>
              </a:rPr>
              <a:t>Указанная разница выплачивается работнику за все дни отдыха за работу в выходные или нерабочие праздничные дни, не использованные им в период трудовой деятельности у данного работодателя</a:t>
            </a:r>
            <a:r>
              <a:rPr lang="ru-RU" altLang="ru-RU" b="1" i="1" dirty="0" smtClean="0">
                <a:solidFill>
                  <a:schemeClr val="tx2">
                    <a:lumMod val="95000"/>
                    <a:lumOff val="5000"/>
                  </a:schemeClr>
                </a:solidFill>
                <a:latin typeface="Times New Roman" panose="02020603050405020304" pitchFamily="18" charset="0"/>
              </a:rPr>
              <a:t>.</a:t>
            </a:r>
            <a:endParaRPr lang="ru-RU" altLang="ru-RU" b="1" i="1" dirty="0">
              <a:solidFill>
                <a:schemeClr val="tx2">
                  <a:lumMod val="95000"/>
                  <a:lumOff val="5000"/>
                </a:schemeClr>
              </a:solidFill>
              <a:latin typeface="Times New Roman" panose="02020603050405020304" pitchFamily="18" charset="0"/>
            </a:endParaRPr>
          </a:p>
          <a:p>
            <a:pPr marL="0" indent="266700"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228600" y="1645919"/>
            <a:ext cx="11850624" cy="5114803"/>
          </a:xfrm>
        </p:spPr>
        <p:txBody>
          <a:bodyPr rtlCol="0">
            <a:normAutofit fontScale="92500" lnSpcReduction="10000"/>
          </a:bodyPr>
          <a:lstStyle/>
          <a:p>
            <a:pPr marL="273050" indent="266700" algn="just">
              <a:spcBef>
                <a:spcPct val="0"/>
              </a:spcBef>
              <a:spcAft>
                <a:spcPct val="0"/>
              </a:spcAft>
              <a:buNone/>
            </a:pPr>
            <a:r>
              <a:rPr lang="ru-RU" altLang="ru-RU" sz="2500" b="1" i="1" dirty="0">
                <a:solidFill>
                  <a:srgbClr val="0070C0"/>
                </a:solidFill>
                <a:latin typeface="Times New Roman" panose="02020603050405020304" pitchFamily="18" charset="0"/>
              </a:rPr>
              <a:t>Проект Федерального закона N </a:t>
            </a:r>
            <a:r>
              <a:rPr lang="ru-RU" altLang="ru-RU" sz="2500" b="1" i="1" dirty="0" smtClean="0">
                <a:solidFill>
                  <a:srgbClr val="0070C0"/>
                </a:solidFill>
                <a:latin typeface="Times New Roman" panose="02020603050405020304" pitchFamily="18" charset="0"/>
              </a:rPr>
              <a:t>919372-8</a:t>
            </a:r>
          </a:p>
          <a:p>
            <a:pPr marL="273050" indent="266700"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Изложить </a:t>
            </a:r>
            <a:r>
              <a:rPr lang="ru-RU" altLang="ru-RU" b="1" i="1" dirty="0" err="1" smtClean="0">
                <a:solidFill>
                  <a:schemeClr val="tx2">
                    <a:lumMod val="95000"/>
                    <a:lumOff val="5000"/>
                  </a:schemeClr>
                </a:solidFill>
                <a:latin typeface="Times New Roman" panose="02020603050405020304" pitchFamily="18" charset="0"/>
              </a:rPr>
              <a:t>абз</a:t>
            </a:r>
            <a:r>
              <a:rPr lang="ru-RU" altLang="ru-RU" b="1" i="1" dirty="0" smtClean="0">
                <a:solidFill>
                  <a:schemeClr val="tx2">
                    <a:lumMod val="95000"/>
                    <a:lumOff val="5000"/>
                  </a:schemeClr>
                </a:solidFill>
                <a:latin typeface="Times New Roman" panose="02020603050405020304" pitchFamily="18" charset="0"/>
              </a:rPr>
              <a:t>. 2 </a:t>
            </a:r>
            <a:r>
              <a:rPr lang="ru-RU" altLang="ru-RU" b="1" i="1" dirty="0">
                <a:solidFill>
                  <a:schemeClr val="tx2">
                    <a:lumMod val="95000"/>
                    <a:lumOff val="5000"/>
                  </a:schemeClr>
                </a:solidFill>
                <a:latin typeface="Times New Roman" panose="02020603050405020304" pitchFamily="18" charset="0"/>
              </a:rPr>
              <a:t>и </a:t>
            </a:r>
            <a:r>
              <a:rPr lang="ru-RU" altLang="ru-RU" b="1" i="1" dirty="0" smtClean="0">
                <a:solidFill>
                  <a:schemeClr val="tx2">
                    <a:lumMod val="95000"/>
                    <a:lumOff val="5000"/>
                  </a:schemeClr>
                </a:solidFill>
                <a:latin typeface="Times New Roman" panose="02020603050405020304" pitchFamily="18" charset="0"/>
              </a:rPr>
              <a:t>3 ст.153 ТК РФ </a:t>
            </a:r>
            <a:r>
              <a:rPr lang="ru-RU" altLang="ru-RU" b="1" i="1" dirty="0">
                <a:solidFill>
                  <a:schemeClr val="tx2">
                    <a:lumMod val="95000"/>
                    <a:lumOff val="5000"/>
                  </a:schemeClr>
                </a:solidFill>
                <a:latin typeface="Times New Roman" panose="02020603050405020304" pitchFamily="18" charset="0"/>
              </a:rPr>
              <a:t>в следующей редакции: </a:t>
            </a:r>
            <a:endParaRPr lang="ru-RU" altLang="ru-RU" b="1" i="1" dirty="0" smtClean="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работникам</a:t>
            </a:r>
            <a:r>
              <a:rPr lang="ru-RU" altLang="ru-RU" b="1" i="1" dirty="0">
                <a:solidFill>
                  <a:schemeClr val="tx2">
                    <a:lumMod val="95000"/>
                    <a:lumOff val="5000"/>
                  </a:schemeClr>
                </a:solidFill>
                <a:latin typeface="Times New Roman" panose="02020603050405020304" pitchFamily="18" charset="0"/>
              </a:rPr>
              <a:t>, труд которых оплачивается по дневным и часовым тарифным ставкам, - в размере не менее двойной дневной или часовой тарифной ставки, включая компенсационные и стимулирующие выплаты;</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работникам, получающим оклад (должностной оклад), - в размере не менее одинарной дневной или часовой ставки (части оклада (должностного оклада) за день или час работы) сверх оклада (должностного оклада), </a:t>
            </a:r>
            <a:r>
              <a:rPr lang="ru-RU" altLang="ru-RU" b="1" i="1" u="sng" dirty="0">
                <a:solidFill>
                  <a:schemeClr val="tx2">
                    <a:lumMod val="95000"/>
                    <a:lumOff val="5000"/>
                  </a:schemeClr>
                </a:solidFill>
                <a:latin typeface="Times New Roman" panose="02020603050405020304" pitchFamily="18" charset="0"/>
              </a:rPr>
              <a:t>включая компенсационные и стимулирующие выплаты, </a:t>
            </a:r>
            <a:r>
              <a:rPr lang="ru-RU" altLang="ru-RU" b="1" i="1" dirty="0">
                <a:solidFill>
                  <a:schemeClr val="tx2">
                    <a:lumMod val="95000"/>
                    <a:lumOff val="5000"/>
                  </a:schemeClr>
                </a:solidFill>
                <a:latin typeface="Times New Roman" panose="02020603050405020304" pitchFamily="18" charset="0"/>
              </a:rPr>
              <a:t>если работа в выходной или нерабочий праздничный день производилась в пределах месячной нормы рабочего времени, и в размере не менее двойной дневной или часовой ставки (части оклада (должностного оклада) за день или час работы) сверх оклада (должностного оклада), включая компенсационные и стимулирующие выплаты, если работа производилась сверх месячной нормы рабочего времени</a:t>
            </a:r>
            <a:r>
              <a:rPr lang="ru-RU" altLang="ru-RU" b="1" i="1" dirty="0" smtClean="0">
                <a:solidFill>
                  <a:schemeClr val="tx2">
                    <a:lumMod val="95000"/>
                    <a:lumOff val="5000"/>
                  </a:schemeClr>
                </a:solidFill>
                <a:latin typeface="Times New Roman" panose="02020603050405020304" pitchFamily="18" charset="0"/>
              </a:rPr>
              <a:t>.</a:t>
            </a:r>
            <a:endParaRPr lang="ru-RU" altLang="ru-RU" b="1" i="1" dirty="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Планируется, что вступит </a:t>
            </a:r>
            <a:r>
              <a:rPr lang="ru-RU" altLang="ru-RU" b="1" i="1" dirty="0">
                <a:solidFill>
                  <a:schemeClr val="tx2">
                    <a:lumMod val="95000"/>
                    <a:lumOff val="5000"/>
                  </a:schemeClr>
                </a:solidFill>
                <a:latin typeface="Times New Roman" panose="02020603050405020304" pitchFamily="18" charset="0"/>
              </a:rPr>
              <a:t>в силу с 1 января 2026 года.</a:t>
            </a:r>
          </a:p>
        </p:txBody>
      </p:sp>
    </p:spTree>
    <p:extLst>
      <p:ext uri="{BB962C8B-B14F-4D97-AF65-F5344CB8AC3E}">
        <p14:creationId xmlns:p14="http://schemas.microsoft.com/office/powerpoint/2010/main" val="3523581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228600" y="1645919"/>
            <a:ext cx="11850624" cy="5114803"/>
          </a:xfrm>
        </p:spPr>
        <p:txBody>
          <a:bodyPr rtlCol="0">
            <a:normAutofit/>
          </a:bodyPr>
          <a:lstStyle/>
          <a:p>
            <a:pPr marL="273050" indent="266700" algn="just">
              <a:spcBef>
                <a:spcPct val="0"/>
              </a:spcBef>
              <a:spcAft>
                <a:spcPct val="0"/>
              </a:spcAft>
              <a:buNone/>
            </a:pPr>
            <a:r>
              <a:rPr lang="ru-RU" altLang="ru-RU" sz="2500" b="1" i="1" dirty="0">
                <a:solidFill>
                  <a:srgbClr val="0070C0"/>
                </a:solidFill>
                <a:latin typeface="Times New Roman" panose="02020603050405020304" pitchFamily="18" charset="0"/>
              </a:rPr>
              <a:t>Постановление Правительства РФ от 16.04.2025 N </a:t>
            </a:r>
            <a:r>
              <a:rPr lang="ru-RU" altLang="ru-RU" sz="2500" b="1" i="1" dirty="0" smtClean="0">
                <a:solidFill>
                  <a:srgbClr val="0070C0"/>
                </a:solidFill>
                <a:latin typeface="Times New Roman" panose="02020603050405020304" pitchFamily="18" charset="0"/>
              </a:rPr>
              <a:t>501</a:t>
            </a:r>
          </a:p>
          <a:p>
            <a:pPr marL="273050" indent="266700" algn="just">
              <a:spcBef>
                <a:spcPct val="0"/>
              </a:spcBef>
              <a:spcAft>
                <a:spcPct val="0"/>
              </a:spcAft>
              <a:buNone/>
            </a:pPr>
            <a:endParaRPr lang="ru-RU" altLang="ru-RU" b="1" i="1" dirty="0">
              <a:solidFill>
                <a:srgbClr val="0070C0"/>
              </a:solidFill>
              <a:latin typeface="Times New Roman" panose="02020603050405020304" pitchFamily="18" charset="0"/>
            </a:endParaRPr>
          </a:p>
          <a:p>
            <a:pPr marL="273050" indent="266700"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Утвердили </a:t>
            </a:r>
            <a:r>
              <a:rPr lang="ru-RU" altLang="ru-RU" b="1" i="1" dirty="0">
                <a:solidFill>
                  <a:schemeClr val="tx2">
                    <a:lumMod val="95000"/>
                    <a:lumOff val="5000"/>
                  </a:schemeClr>
                </a:solidFill>
                <a:latin typeface="Times New Roman" panose="02020603050405020304" pitchFamily="18" charset="0"/>
              </a:rPr>
              <a:t>положение об особенностях направления работников в служебные командировки. Оно заменит действующие правила.</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Новый документ почти не отличается от того, которым работодатели руководствуются сейчас. Однако, если в локальных актах организации есть отсылка к действующему положению, следует запланировать их изменение.</a:t>
            </a:r>
          </a:p>
          <a:p>
            <a:pPr marL="273050" indent="266700"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Новое </a:t>
            </a:r>
            <a:r>
              <a:rPr lang="ru-RU" altLang="ru-RU" b="1" i="1" dirty="0">
                <a:solidFill>
                  <a:schemeClr val="tx2">
                    <a:lumMod val="95000"/>
                    <a:lumOff val="5000"/>
                  </a:schemeClr>
                </a:solidFill>
                <a:latin typeface="Times New Roman" panose="02020603050405020304" pitchFamily="18" charset="0"/>
              </a:rPr>
              <a:t>положение о </a:t>
            </a:r>
            <a:r>
              <a:rPr lang="ru-RU" altLang="ru-RU" b="1" i="1" dirty="0" smtClean="0">
                <a:solidFill>
                  <a:schemeClr val="tx2">
                    <a:lumMod val="95000"/>
                    <a:lumOff val="5000"/>
                  </a:schemeClr>
                </a:solidFill>
                <a:latin typeface="Times New Roman" panose="02020603050405020304" pitchFamily="18" charset="0"/>
              </a:rPr>
              <a:t>командировках действует с 01.09.2025 </a:t>
            </a:r>
            <a:r>
              <a:rPr lang="ru-RU" altLang="ru-RU" b="1" i="1" dirty="0">
                <a:solidFill>
                  <a:schemeClr val="tx2">
                    <a:lumMod val="95000"/>
                    <a:lumOff val="5000"/>
                  </a:schemeClr>
                </a:solidFill>
                <a:latin typeface="Times New Roman" panose="02020603050405020304" pitchFamily="18" charset="0"/>
              </a:rPr>
              <a:t>года </a:t>
            </a:r>
          </a:p>
          <a:p>
            <a:pPr marL="273050" indent="266700"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Применять </a:t>
            </a:r>
            <a:r>
              <a:rPr lang="ru-RU" altLang="ru-RU" b="1" i="1" dirty="0">
                <a:solidFill>
                  <a:schemeClr val="tx2">
                    <a:lumMod val="95000"/>
                    <a:lumOff val="5000"/>
                  </a:schemeClr>
                </a:solidFill>
                <a:latin typeface="Times New Roman" panose="02020603050405020304" pitchFamily="18" charset="0"/>
              </a:rPr>
              <a:t>новые правила предстоит до </a:t>
            </a:r>
            <a:r>
              <a:rPr lang="ru-RU" altLang="ru-RU" b="1" i="1" dirty="0" smtClean="0">
                <a:solidFill>
                  <a:schemeClr val="tx2">
                    <a:lumMod val="95000"/>
                    <a:lumOff val="5000"/>
                  </a:schemeClr>
                </a:solidFill>
                <a:latin typeface="Times New Roman" panose="02020603050405020304" pitchFamily="18" charset="0"/>
              </a:rPr>
              <a:t>01.09.2031 </a:t>
            </a:r>
            <a:r>
              <a:rPr lang="ru-RU" altLang="ru-RU" b="1" i="1" dirty="0">
                <a:solidFill>
                  <a:schemeClr val="tx2">
                    <a:lumMod val="95000"/>
                    <a:lumOff val="5000"/>
                  </a:schemeClr>
                </a:solidFill>
                <a:latin typeface="Times New Roman" panose="02020603050405020304" pitchFamily="18" charset="0"/>
              </a:rPr>
              <a:t>года</a:t>
            </a:r>
            <a:r>
              <a:rPr lang="ru-RU" altLang="ru-RU" b="1" i="1" dirty="0" smtClean="0">
                <a:solidFill>
                  <a:schemeClr val="tx2">
                    <a:lumMod val="95000"/>
                    <a:lumOff val="5000"/>
                  </a:schemeClr>
                </a:solidFill>
                <a:latin typeface="Times New Roman" panose="02020603050405020304" pitchFamily="18" charset="0"/>
              </a:rPr>
              <a:t>.</a:t>
            </a:r>
            <a:endParaRPr lang="ru-RU" altLang="ru-RU" b="1" i="1" dirty="0">
              <a:solidFill>
                <a:schemeClr val="tx2">
                  <a:lumMod val="95000"/>
                  <a:lumOff val="5000"/>
                </a:schemeClr>
              </a:solidFill>
              <a:latin typeface="Times New Roman" panose="02020603050405020304" pitchFamily="18" charset="0"/>
            </a:endParaRPr>
          </a:p>
        </p:txBody>
      </p:sp>
    </p:spTree>
    <p:extLst>
      <p:ext uri="{BB962C8B-B14F-4D97-AF65-F5344CB8AC3E}">
        <p14:creationId xmlns:p14="http://schemas.microsoft.com/office/powerpoint/2010/main" val="3559654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228600" y="1645919"/>
            <a:ext cx="11850624" cy="5114803"/>
          </a:xfrm>
        </p:spPr>
        <p:txBody>
          <a:bodyPr rtlCol="0">
            <a:normAutofit fontScale="92500" lnSpcReduction="20000"/>
          </a:bodyPr>
          <a:lstStyle/>
          <a:p>
            <a:pPr marL="273050" indent="266700" algn="just">
              <a:spcBef>
                <a:spcPct val="0"/>
              </a:spcBef>
              <a:spcAft>
                <a:spcPct val="0"/>
              </a:spcAft>
              <a:buNone/>
            </a:pPr>
            <a:r>
              <a:rPr lang="ru-RU" altLang="ru-RU" sz="2500" b="1" i="1" dirty="0">
                <a:solidFill>
                  <a:srgbClr val="0070C0"/>
                </a:solidFill>
                <a:latin typeface="Times New Roman" panose="02020603050405020304" pitchFamily="18" charset="0"/>
              </a:rPr>
              <a:t>Постановление Правительства РФ от 24.04.2025 N 540</a:t>
            </a:r>
          </a:p>
          <a:p>
            <a:pPr marL="273050" indent="266700" algn="just">
              <a:spcBef>
                <a:spcPct val="0"/>
              </a:spcBef>
              <a:spcAft>
                <a:spcPct val="0"/>
              </a:spcAft>
              <a:buNone/>
            </a:pPr>
            <a:endParaRPr lang="ru-RU" altLang="ru-RU" b="1" i="1" dirty="0">
              <a:solidFill>
                <a:srgbClr val="0070C0"/>
              </a:solidFill>
              <a:latin typeface="Times New Roman" panose="02020603050405020304" pitchFamily="18" charset="0"/>
            </a:endParaRPr>
          </a:p>
          <a:p>
            <a:pPr marL="273050" indent="266700"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Принято новое Положение </a:t>
            </a:r>
            <a:r>
              <a:rPr lang="ru-RU" altLang="ru-RU" b="1" i="1" dirty="0">
                <a:solidFill>
                  <a:schemeClr val="tx2">
                    <a:lumMod val="95000"/>
                    <a:lumOff val="5000"/>
                  </a:schemeClr>
                </a:solidFill>
                <a:latin typeface="Times New Roman" panose="02020603050405020304" pitchFamily="18" charset="0"/>
              </a:rPr>
              <a:t>об особенностях порядка исчисления средней заработной </a:t>
            </a:r>
            <a:r>
              <a:rPr lang="ru-RU" altLang="ru-RU" b="1" i="1" dirty="0" smtClean="0">
                <a:solidFill>
                  <a:schemeClr val="tx2">
                    <a:lumMod val="95000"/>
                    <a:lumOff val="5000"/>
                  </a:schemeClr>
                </a:solidFill>
                <a:latin typeface="Times New Roman" panose="02020603050405020304" pitchFamily="18" charset="0"/>
              </a:rPr>
              <a:t>платы</a:t>
            </a:r>
          </a:p>
          <a:p>
            <a:pPr marL="273050" indent="266700"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Изменения:</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Исключаются периоды отсутствия и соответствующие </a:t>
            </a:r>
            <a:r>
              <a:rPr lang="ru-RU" altLang="ru-RU" b="1" i="1" dirty="0" smtClean="0">
                <a:solidFill>
                  <a:schemeClr val="tx2">
                    <a:lumMod val="95000"/>
                    <a:lumOff val="5000"/>
                  </a:schemeClr>
                </a:solidFill>
                <a:latin typeface="Times New Roman" panose="02020603050405020304" pitchFamily="18" charset="0"/>
              </a:rPr>
              <a:t>выплаты</a:t>
            </a:r>
          </a:p>
          <a:p>
            <a:pPr marL="273050" indent="266700"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Список </a:t>
            </a:r>
            <a:r>
              <a:rPr lang="ru-RU" altLang="ru-RU" b="1" i="1" dirty="0">
                <a:solidFill>
                  <a:schemeClr val="tx2">
                    <a:lumMod val="95000"/>
                    <a:lumOff val="5000"/>
                  </a:schemeClr>
                </a:solidFill>
                <a:latin typeface="Times New Roman" panose="02020603050405020304" pitchFamily="18" charset="0"/>
              </a:rPr>
              <a:t>выплат для расчета среднего заработка стал шире – в него внесли денежные поощрения </a:t>
            </a:r>
            <a:endParaRPr lang="ru-RU" altLang="ru-RU" b="1" i="1" dirty="0" smtClean="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Расширили перечень доплат и </a:t>
            </a:r>
            <a:r>
              <a:rPr lang="ru-RU" altLang="ru-RU" b="1" i="1" dirty="0" smtClean="0">
                <a:solidFill>
                  <a:schemeClr val="tx2">
                    <a:lumMod val="95000"/>
                    <a:lumOff val="5000"/>
                  </a:schemeClr>
                </a:solidFill>
                <a:latin typeface="Times New Roman" panose="02020603050405020304" pitchFamily="18" charset="0"/>
              </a:rPr>
              <a:t>надбавок убрав </a:t>
            </a:r>
            <a:r>
              <a:rPr lang="ru-RU" altLang="ru-RU" b="1" i="1" dirty="0">
                <a:solidFill>
                  <a:schemeClr val="tx2">
                    <a:lumMod val="95000"/>
                    <a:lumOff val="5000"/>
                  </a:schemeClr>
                </a:solidFill>
                <a:latin typeface="Times New Roman" panose="02020603050405020304" pitchFamily="18" charset="0"/>
              </a:rPr>
              <a:t>упоминание, что это доплаты к тарифным ставкам, </a:t>
            </a:r>
            <a:r>
              <a:rPr lang="ru-RU" altLang="ru-RU" b="1" i="1" dirty="0" smtClean="0">
                <a:solidFill>
                  <a:schemeClr val="tx2">
                    <a:lumMod val="95000"/>
                    <a:lumOff val="5000"/>
                  </a:schemeClr>
                </a:solidFill>
                <a:latin typeface="Times New Roman" panose="02020603050405020304" pitchFamily="18" charset="0"/>
              </a:rPr>
              <a:t>окладам</a:t>
            </a:r>
            <a:endParaRPr lang="ru-RU" altLang="ru-RU" b="1" i="1" dirty="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Изменили методику расчета среднего месячного заработка для выходного </a:t>
            </a:r>
            <a:r>
              <a:rPr lang="ru-RU" altLang="ru-RU" b="1" i="1" dirty="0" smtClean="0">
                <a:solidFill>
                  <a:schemeClr val="tx2">
                    <a:lumMod val="95000"/>
                    <a:lumOff val="5000"/>
                  </a:schemeClr>
                </a:solidFill>
                <a:latin typeface="Times New Roman" panose="02020603050405020304" pitchFamily="18" charset="0"/>
              </a:rPr>
              <a:t>пособия, установив, </a:t>
            </a:r>
            <a:r>
              <a:rPr lang="ru-RU" altLang="ru-RU" b="1" i="1" dirty="0">
                <a:solidFill>
                  <a:schemeClr val="tx2">
                    <a:lumMod val="95000"/>
                    <a:lumOff val="5000"/>
                  </a:schemeClr>
                </a:solidFill>
                <a:latin typeface="Times New Roman" panose="02020603050405020304" pitchFamily="18" charset="0"/>
              </a:rPr>
              <a:t>на какой показатель нужно умножать средний дневной или средний часовой </a:t>
            </a:r>
            <a:r>
              <a:rPr lang="ru-RU" altLang="ru-RU" b="1" i="1" dirty="0" smtClean="0">
                <a:solidFill>
                  <a:schemeClr val="tx2">
                    <a:lumMod val="95000"/>
                    <a:lumOff val="5000"/>
                  </a:schemeClr>
                </a:solidFill>
                <a:latin typeface="Times New Roman" panose="02020603050405020304" pitchFamily="18" charset="0"/>
              </a:rPr>
              <a:t>заработок</a:t>
            </a:r>
            <a:endParaRPr lang="ru-RU" altLang="ru-RU" b="1" i="1" dirty="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Новое </a:t>
            </a:r>
            <a:r>
              <a:rPr lang="ru-RU" altLang="ru-RU" b="1" i="1" dirty="0">
                <a:solidFill>
                  <a:schemeClr val="tx2">
                    <a:lumMod val="95000"/>
                    <a:lumOff val="5000"/>
                  </a:schemeClr>
                </a:solidFill>
                <a:latin typeface="Times New Roman" panose="02020603050405020304" pitchFamily="18" charset="0"/>
              </a:rPr>
              <a:t>положение </a:t>
            </a:r>
            <a:r>
              <a:rPr lang="ru-RU" altLang="ru-RU" b="1" i="1" dirty="0" smtClean="0">
                <a:solidFill>
                  <a:schemeClr val="tx2">
                    <a:lumMod val="95000"/>
                    <a:lumOff val="5000"/>
                  </a:schemeClr>
                </a:solidFill>
                <a:latin typeface="Times New Roman" panose="02020603050405020304" pitchFamily="18" charset="0"/>
              </a:rPr>
              <a:t>действует с 01.09.2025 </a:t>
            </a:r>
            <a:r>
              <a:rPr lang="ru-RU" altLang="ru-RU" b="1" i="1" dirty="0">
                <a:solidFill>
                  <a:schemeClr val="tx2">
                    <a:lumMod val="95000"/>
                    <a:lumOff val="5000"/>
                  </a:schemeClr>
                </a:solidFill>
                <a:latin typeface="Times New Roman" panose="02020603050405020304" pitchFamily="18" charset="0"/>
              </a:rPr>
              <a:t>года </a:t>
            </a:r>
          </a:p>
          <a:p>
            <a:pPr marL="273050" indent="266700"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Применять новое положение </a:t>
            </a:r>
            <a:r>
              <a:rPr lang="ru-RU" altLang="ru-RU" b="1" i="1" dirty="0">
                <a:solidFill>
                  <a:schemeClr val="tx2">
                    <a:lumMod val="95000"/>
                    <a:lumOff val="5000"/>
                  </a:schemeClr>
                </a:solidFill>
                <a:latin typeface="Times New Roman" panose="02020603050405020304" pitchFamily="18" charset="0"/>
              </a:rPr>
              <a:t>предстоит до </a:t>
            </a:r>
            <a:r>
              <a:rPr lang="ru-RU" altLang="ru-RU" b="1" i="1" dirty="0" smtClean="0">
                <a:solidFill>
                  <a:schemeClr val="tx2">
                    <a:lumMod val="95000"/>
                    <a:lumOff val="5000"/>
                  </a:schemeClr>
                </a:solidFill>
                <a:latin typeface="Times New Roman" panose="02020603050405020304" pitchFamily="18" charset="0"/>
              </a:rPr>
              <a:t>01.09.2031 года</a:t>
            </a:r>
            <a:endParaRPr lang="ru-RU" altLang="ru-RU" b="1" i="1" dirty="0">
              <a:solidFill>
                <a:schemeClr val="tx2">
                  <a:lumMod val="95000"/>
                  <a:lumOff val="5000"/>
                </a:schemeClr>
              </a:solidFill>
              <a:latin typeface="Times New Roman" panose="02020603050405020304" pitchFamily="18" charset="0"/>
            </a:endParaRPr>
          </a:p>
        </p:txBody>
      </p:sp>
    </p:spTree>
    <p:extLst>
      <p:ext uri="{BB962C8B-B14F-4D97-AF65-F5344CB8AC3E}">
        <p14:creationId xmlns:p14="http://schemas.microsoft.com/office/powerpoint/2010/main" val="1551742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228600" y="1605279"/>
            <a:ext cx="11850624" cy="5155443"/>
          </a:xfrm>
        </p:spPr>
        <p:txBody>
          <a:bodyPr rtlCol="0">
            <a:normAutofit fontScale="85000" lnSpcReduction="20000"/>
          </a:bodyPr>
          <a:lstStyle/>
          <a:p>
            <a:pPr algn="just">
              <a:spcBef>
                <a:spcPct val="0"/>
              </a:spcBef>
              <a:spcAft>
                <a:spcPct val="0"/>
              </a:spcAft>
              <a:buNone/>
            </a:pPr>
            <a:r>
              <a:rPr lang="ru-RU" altLang="ru-RU" sz="3400" b="1" i="1" dirty="0">
                <a:solidFill>
                  <a:srgbClr val="0070C0"/>
                </a:solidFill>
                <a:latin typeface="Times New Roman" panose="02020603050405020304" pitchFamily="18" charset="0"/>
              </a:rPr>
              <a:t>Федеральный закон </a:t>
            </a:r>
            <a:r>
              <a:rPr lang="ru-RU" altLang="ru-RU" sz="3400" b="1" i="1" dirty="0" smtClean="0">
                <a:solidFill>
                  <a:srgbClr val="0070C0"/>
                </a:solidFill>
                <a:latin typeface="Times New Roman" panose="02020603050405020304" pitchFamily="18" charset="0"/>
              </a:rPr>
              <a:t>от 26.12.2024 </a:t>
            </a:r>
            <a:r>
              <a:rPr lang="ru-RU" altLang="ru-RU" sz="2800" b="1" i="1" dirty="0" smtClean="0">
                <a:solidFill>
                  <a:srgbClr val="0070C0"/>
                </a:solidFill>
                <a:latin typeface="Times New Roman" panose="02020603050405020304" pitchFamily="18" charset="0"/>
              </a:rPr>
              <a:t>N </a:t>
            </a:r>
            <a:r>
              <a:rPr lang="ru-RU" altLang="ru-RU" sz="2800" b="1" i="1" dirty="0">
                <a:solidFill>
                  <a:srgbClr val="0070C0"/>
                </a:solidFill>
                <a:latin typeface="Times New Roman" panose="02020603050405020304" pitchFamily="18" charset="0"/>
              </a:rPr>
              <a:t>498-ФЗ </a:t>
            </a:r>
            <a:endParaRPr lang="ru-RU" altLang="ru-RU" sz="2800" b="1" i="1" dirty="0" smtClean="0">
              <a:solidFill>
                <a:schemeClr val="tx2">
                  <a:lumMod val="95000"/>
                  <a:lumOff val="5000"/>
                </a:schemeClr>
              </a:solidFill>
              <a:latin typeface="Times New Roman" panose="02020603050405020304" pitchFamily="18" charset="0"/>
            </a:endParaRPr>
          </a:p>
          <a:p>
            <a:pPr marL="0" indent="266700" algn="just">
              <a:spcBef>
                <a:spcPct val="0"/>
              </a:spcBef>
              <a:spcAft>
                <a:spcPct val="0"/>
              </a:spcAft>
              <a:buNone/>
            </a:pPr>
            <a:endParaRPr lang="ru-RU" altLang="ru-RU" sz="2800" b="1" i="1" dirty="0">
              <a:solidFill>
                <a:schemeClr val="tx2">
                  <a:lumMod val="95000"/>
                  <a:lumOff val="5000"/>
                </a:schemeClr>
              </a:solidFill>
              <a:latin typeface="Times New Roman" panose="02020603050405020304" pitchFamily="18" charset="0"/>
            </a:endParaRPr>
          </a:p>
          <a:p>
            <a:pPr marL="0" indent="266700" algn="just">
              <a:spcBef>
                <a:spcPct val="0"/>
              </a:spcBef>
              <a:spcAft>
                <a:spcPct val="0"/>
              </a:spcAft>
              <a:buNone/>
            </a:pPr>
            <a:r>
              <a:rPr lang="ru-RU" altLang="ru-RU" sz="3300" b="1" i="1" dirty="0" smtClean="0">
                <a:solidFill>
                  <a:schemeClr val="tx2">
                    <a:lumMod val="95000"/>
                    <a:lumOff val="5000"/>
                  </a:schemeClr>
                </a:solidFill>
                <a:latin typeface="Times New Roman" panose="02020603050405020304" pitchFamily="18" charset="0"/>
              </a:rPr>
              <a:t>Установлены трудовые </a:t>
            </a:r>
            <a:r>
              <a:rPr lang="ru-RU" altLang="ru-RU" sz="3300" b="1" i="1" dirty="0">
                <a:solidFill>
                  <a:schemeClr val="tx2">
                    <a:lumMod val="95000"/>
                    <a:lumOff val="5000"/>
                  </a:schemeClr>
                </a:solidFill>
                <a:latin typeface="Times New Roman" panose="02020603050405020304" pitchFamily="18" charset="0"/>
              </a:rPr>
              <a:t>гарантии для контрактников и мобилизованных в </a:t>
            </a:r>
            <a:r>
              <a:rPr lang="ru-RU" altLang="ru-RU" sz="3300" b="1" i="1" dirty="0" err="1" smtClean="0">
                <a:solidFill>
                  <a:schemeClr val="tx2">
                    <a:lumMod val="95000"/>
                    <a:lumOff val="5000"/>
                  </a:schemeClr>
                </a:solidFill>
                <a:latin typeface="Times New Roman" panose="02020603050405020304" pitchFamily="18" charset="0"/>
              </a:rPr>
              <a:t>Росгвардию</a:t>
            </a:r>
            <a:endParaRPr lang="ru-RU" altLang="ru-RU" sz="3300" b="1" i="1" dirty="0">
              <a:solidFill>
                <a:schemeClr val="tx2">
                  <a:lumMod val="95000"/>
                  <a:lumOff val="5000"/>
                </a:schemeClr>
              </a:solidFill>
              <a:latin typeface="Times New Roman" panose="02020603050405020304" pitchFamily="18" charset="0"/>
            </a:endParaRPr>
          </a:p>
          <a:p>
            <a:pPr marL="0" indent="266700" algn="just">
              <a:spcBef>
                <a:spcPct val="0"/>
              </a:spcBef>
              <a:spcAft>
                <a:spcPct val="0"/>
              </a:spcAft>
              <a:buNone/>
            </a:pPr>
            <a:endParaRPr lang="ru-RU" altLang="ru-RU" sz="3300" b="1" i="1" dirty="0">
              <a:solidFill>
                <a:schemeClr val="tx2">
                  <a:lumMod val="95000"/>
                  <a:lumOff val="5000"/>
                </a:schemeClr>
              </a:solidFill>
              <a:latin typeface="Times New Roman" panose="02020603050405020304" pitchFamily="18" charset="0"/>
            </a:endParaRPr>
          </a:p>
          <a:p>
            <a:pPr marL="0" indent="266700" algn="just">
              <a:spcBef>
                <a:spcPct val="0"/>
              </a:spcBef>
              <a:spcAft>
                <a:spcPct val="0"/>
              </a:spcAft>
              <a:buNone/>
            </a:pPr>
            <a:r>
              <a:rPr lang="ru-RU" altLang="ru-RU" sz="3300" b="1" i="1" dirty="0" smtClean="0">
                <a:solidFill>
                  <a:schemeClr val="tx2">
                    <a:lumMod val="95000"/>
                    <a:lumOff val="5000"/>
                  </a:schemeClr>
                </a:solidFill>
                <a:latin typeface="Times New Roman" panose="02020603050405020304" pitchFamily="18" charset="0"/>
              </a:rPr>
              <a:t>Действие </a:t>
            </a:r>
            <a:r>
              <a:rPr lang="ru-RU" altLang="ru-RU" sz="3300" b="1" i="1" dirty="0">
                <a:solidFill>
                  <a:schemeClr val="tx2">
                    <a:lumMod val="95000"/>
                    <a:lumOff val="5000"/>
                  </a:schemeClr>
                </a:solidFill>
                <a:latin typeface="Times New Roman" panose="02020603050405020304" pitchFamily="18" charset="0"/>
              </a:rPr>
              <a:t>трудового договора </a:t>
            </a:r>
            <a:r>
              <a:rPr lang="ru-RU" altLang="ru-RU" sz="3300" b="1" i="1" dirty="0" smtClean="0">
                <a:solidFill>
                  <a:schemeClr val="tx2">
                    <a:lumMod val="95000"/>
                    <a:lumOff val="5000"/>
                  </a:schemeClr>
                </a:solidFill>
                <a:latin typeface="Times New Roman" panose="02020603050405020304" pitchFamily="18" charset="0"/>
              </a:rPr>
              <a:t>будут приостанавливать </a:t>
            </a:r>
            <a:r>
              <a:rPr lang="ru-RU" altLang="ru-RU" sz="3300" b="1" i="1" dirty="0">
                <a:solidFill>
                  <a:schemeClr val="tx2">
                    <a:lumMod val="95000"/>
                    <a:lumOff val="5000"/>
                  </a:schemeClr>
                </a:solidFill>
                <a:latin typeface="Times New Roman" panose="02020603050405020304" pitchFamily="18" charset="0"/>
              </a:rPr>
              <a:t>на весь период контракта о прохождении военной службы в период мобилизации, военного положения или в военное время. Сейчас гарантия закреплена в ТК РФ с отсылкой к норме, где срок контракта ограничен. По ней документ подписывают на год или меньший период.</a:t>
            </a:r>
          </a:p>
          <a:p>
            <a:pPr marL="0" indent="266700" algn="just">
              <a:spcBef>
                <a:spcPct val="0"/>
              </a:spcBef>
              <a:spcAft>
                <a:spcPct val="0"/>
              </a:spcAft>
              <a:buNone/>
            </a:pPr>
            <a:endParaRPr lang="ru-RU" altLang="ru-RU" sz="3300" b="1" i="1" dirty="0">
              <a:solidFill>
                <a:schemeClr val="tx2">
                  <a:lumMod val="95000"/>
                  <a:lumOff val="5000"/>
                </a:schemeClr>
              </a:solidFill>
              <a:latin typeface="Times New Roman" panose="02020603050405020304" pitchFamily="18" charset="0"/>
            </a:endParaRPr>
          </a:p>
          <a:p>
            <a:pPr marL="0" indent="266700" algn="just">
              <a:spcBef>
                <a:spcPct val="0"/>
              </a:spcBef>
              <a:spcAft>
                <a:spcPct val="0"/>
              </a:spcAft>
              <a:buNone/>
            </a:pPr>
            <a:r>
              <a:rPr lang="ru-RU" altLang="ru-RU" sz="3300" b="1" i="1" dirty="0" smtClean="0">
                <a:solidFill>
                  <a:schemeClr val="tx2">
                    <a:lumMod val="95000"/>
                    <a:lumOff val="5000"/>
                  </a:schemeClr>
                </a:solidFill>
                <a:latin typeface="Times New Roman" panose="02020603050405020304" pitchFamily="18" charset="0"/>
              </a:rPr>
              <a:t>Так </a:t>
            </a:r>
            <a:r>
              <a:rPr lang="ru-RU" altLang="ru-RU" sz="3300" b="1" i="1" dirty="0">
                <a:solidFill>
                  <a:schemeClr val="tx2">
                    <a:lumMod val="95000"/>
                    <a:lumOff val="5000"/>
                  </a:schemeClr>
                </a:solidFill>
                <a:latin typeface="Times New Roman" panose="02020603050405020304" pitchFamily="18" charset="0"/>
              </a:rPr>
              <a:t>же </a:t>
            </a:r>
            <a:r>
              <a:rPr lang="ru-RU" altLang="ru-RU" sz="3300" b="1" i="1" dirty="0" smtClean="0">
                <a:solidFill>
                  <a:schemeClr val="tx2">
                    <a:lumMod val="95000"/>
                    <a:lumOff val="5000"/>
                  </a:schemeClr>
                </a:solidFill>
                <a:latin typeface="Times New Roman" panose="02020603050405020304" pitchFamily="18" charset="0"/>
              </a:rPr>
              <a:t>будут предоставлять гарантии </a:t>
            </a:r>
            <a:r>
              <a:rPr lang="ru-RU" altLang="ru-RU" sz="3300" b="1" i="1" dirty="0">
                <a:solidFill>
                  <a:schemeClr val="tx2">
                    <a:lumMod val="95000"/>
                    <a:lumOff val="5000"/>
                  </a:schemeClr>
                </a:solidFill>
                <a:latin typeface="Times New Roman" panose="02020603050405020304" pitchFamily="18" charset="0"/>
              </a:rPr>
              <a:t>родителям с </a:t>
            </a:r>
            <a:r>
              <a:rPr lang="ru-RU" altLang="ru-RU" sz="3300" b="1" i="1" dirty="0" smtClean="0">
                <a:solidFill>
                  <a:schemeClr val="tx2">
                    <a:lumMod val="95000"/>
                    <a:lumOff val="5000"/>
                  </a:schemeClr>
                </a:solidFill>
                <a:latin typeface="Times New Roman" panose="02020603050405020304" pitchFamily="18" charset="0"/>
              </a:rPr>
              <a:t>детьми, </a:t>
            </a:r>
            <a:r>
              <a:rPr lang="ru-RU" altLang="ru-RU" sz="3300" b="1" i="1" dirty="0">
                <a:solidFill>
                  <a:schemeClr val="tx2">
                    <a:lumMod val="95000"/>
                    <a:lumOff val="5000"/>
                  </a:schemeClr>
                </a:solidFill>
                <a:latin typeface="Times New Roman" panose="02020603050405020304" pitchFamily="18" charset="0"/>
              </a:rPr>
              <a:t>если другой родитель проходит военную службу по указанному контракту.</a:t>
            </a:r>
          </a:p>
          <a:p>
            <a:pPr marL="0" indent="266700" algn="just">
              <a:spcBef>
                <a:spcPct val="0"/>
              </a:spcBef>
              <a:spcAft>
                <a:spcPct val="0"/>
              </a:spcAft>
              <a:buNone/>
            </a:pPr>
            <a:endParaRPr lang="ru-RU" altLang="ru-RU" sz="3300" b="1" i="1" dirty="0">
              <a:solidFill>
                <a:schemeClr val="tx2">
                  <a:lumMod val="95000"/>
                  <a:lumOff val="5000"/>
                </a:schemeClr>
              </a:solidFill>
              <a:latin typeface="Times New Roman" panose="02020603050405020304" pitchFamily="18" charset="0"/>
            </a:endParaRPr>
          </a:p>
          <a:p>
            <a:pPr marL="0" indent="266700" algn="just">
              <a:spcBef>
                <a:spcPct val="0"/>
              </a:spcBef>
              <a:spcAft>
                <a:spcPct val="0"/>
              </a:spcAft>
              <a:buNone/>
            </a:pPr>
            <a:r>
              <a:rPr lang="ru-RU" altLang="ru-RU" sz="3300" b="1" i="1" dirty="0" smtClean="0">
                <a:solidFill>
                  <a:schemeClr val="tx2">
                    <a:lumMod val="95000"/>
                    <a:lumOff val="5000"/>
                  </a:schemeClr>
                </a:solidFill>
                <a:latin typeface="Times New Roman" panose="02020603050405020304" pitchFamily="18" charset="0"/>
              </a:rPr>
              <a:t>Изменения вступили </a:t>
            </a:r>
            <a:r>
              <a:rPr lang="ru-RU" altLang="ru-RU" sz="3300" b="1" i="1" dirty="0">
                <a:solidFill>
                  <a:schemeClr val="tx2">
                    <a:lumMod val="95000"/>
                    <a:lumOff val="5000"/>
                  </a:schemeClr>
                </a:solidFill>
                <a:latin typeface="Times New Roman" panose="02020603050405020304" pitchFamily="18" charset="0"/>
              </a:rPr>
              <a:t>в силу с 1 марта 2025 года.</a:t>
            </a:r>
            <a:endParaRPr lang="ru-RU" altLang="ru-RU" sz="3100" b="1" i="1" dirty="0">
              <a:solidFill>
                <a:schemeClr val="tx2">
                  <a:lumMod val="95000"/>
                  <a:lumOff val="5000"/>
                </a:schemeClr>
              </a:solidFill>
              <a:latin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228600" y="1645919"/>
            <a:ext cx="11850624" cy="5114803"/>
          </a:xfrm>
        </p:spPr>
        <p:txBody>
          <a:bodyPr rtlCol="0">
            <a:normAutofit fontScale="92500"/>
          </a:bodyPr>
          <a:lstStyle/>
          <a:p>
            <a:pPr marL="273050" indent="266700" algn="just">
              <a:spcBef>
                <a:spcPct val="0"/>
              </a:spcBef>
              <a:spcAft>
                <a:spcPct val="0"/>
              </a:spcAft>
              <a:buNone/>
            </a:pPr>
            <a:r>
              <a:rPr lang="ru-RU" altLang="ru-RU" sz="2500" b="1" i="1" dirty="0">
                <a:solidFill>
                  <a:srgbClr val="0070C0"/>
                </a:solidFill>
                <a:latin typeface="Times New Roman" panose="02020603050405020304" pitchFamily="18" charset="0"/>
              </a:rPr>
              <a:t>Приказ Минтруда России от 16.04.2025 N 251н </a:t>
            </a:r>
            <a:endParaRPr lang="ru-RU" altLang="ru-RU" sz="2500" b="1" i="1" dirty="0" smtClean="0">
              <a:solidFill>
                <a:srgbClr val="0070C0"/>
              </a:solidFill>
              <a:latin typeface="Times New Roman" panose="02020603050405020304" pitchFamily="18" charset="0"/>
            </a:endParaRPr>
          </a:p>
          <a:p>
            <a:pPr marL="273050" indent="266700" algn="just">
              <a:spcBef>
                <a:spcPct val="0"/>
              </a:spcBef>
              <a:spcAft>
                <a:spcPct val="0"/>
              </a:spcAft>
              <a:buNone/>
            </a:pPr>
            <a:r>
              <a:rPr lang="ru-RU" altLang="ru-RU" sz="2500" b="1" i="1" dirty="0" smtClean="0">
                <a:solidFill>
                  <a:srgbClr val="0070C0"/>
                </a:solidFill>
                <a:latin typeface="Times New Roman" panose="02020603050405020304" pitchFamily="18" charset="0"/>
              </a:rPr>
              <a:t>"</a:t>
            </a:r>
            <a:r>
              <a:rPr lang="ru-RU" altLang="ru-RU" sz="2500" b="1" i="1" dirty="0">
                <a:solidFill>
                  <a:srgbClr val="0070C0"/>
                </a:solidFill>
                <a:latin typeface="Times New Roman" panose="02020603050405020304" pitchFamily="18" charset="0"/>
              </a:rPr>
              <a:t>Об утверждении перечней должностей и работ, замещаемых или выполняемых работниками, с которыми работодатель может заключать письменные договоры о полной индивидуальной или коллективной (бригадной) материальной ответственности, а также типовых форм договоров о полной материальной ответственности" </a:t>
            </a:r>
            <a:endParaRPr lang="ru-RU" altLang="ru-RU" b="1" i="1" dirty="0">
              <a:solidFill>
                <a:srgbClr val="0070C0"/>
              </a:solidFill>
              <a:latin typeface="Times New Roman" panose="02020603050405020304" pitchFamily="18" charset="0"/>
            </a:endParaRPr>
          </a:p>
          <a:p>
            <a:pPr marL="273050" indent="266700"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a:t>
            </a:r>
            <a:endParaRPr lang="ru-RU" altLang="ru-RU" b="1" i="1" dirty="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Минтруд </a:t>
            </a:r>
            <a:r>
              <a:rPr lang="ru-RU" altLang="ru-RU" b="1" i="1" dirty="0">
                <a:solidFill>
                  <a:schemeClr val="tx2">
                    <a:lumMod val="95000"/>
                    <a:lumOff val="5000"/>
                  </a:schemeClr>
                </a:solidFill>
                <a:latin typeface="Times New Roman" panose="02020603050405020304" pitchFamily="18" charset="0"/>
              </a:rPr>
              <a:t>утвердил новые списки должностей и работ, при которых с сотрудниками можно заключать договоры о полной индивидуальной либо коллективной </a:t>
            </a:r>
            <a:r>
              <a:rPr lang="ru-RU" altLang="ru-RU" b="1" i="1" dirty="0" err="1">
                <a:solidFill>
                  <a:schemeClr val="tx2">
                    <a:lumMod val="95000"/>
                    <a:lumOff val="5000"/>
                  </a:schemeClr>
                </a:solidFill>
                <a:latin typeface="Times New Roman" panose="02020603050405020304" pitchFamily="18" charset="0"/>
              </a:rPr>
              <a:t>матответственности</a:t>
            </a:r>
            <a:r>
              <a:rPr lang="ru-RU" altLang="ru-RU" b="1" i="1" dirty="0">
                <a:solidFill>
                  <a:schemeClr val="tx2">
                    <a:lumMod val="95000"/>
                    <a:lumOff val="5000"/>
                  </a:schemeClr>
                </a:solidFill>
                <a:latin typeface="Times New Roman" panose="02020603050405020304" pitchFamily="18" charset="0"/>
              </a:rPr>
              <a:t>. От действующих перечней они почти не отличаются. Однако можно отметить, что должности и работы будут пронумерованы.</a:t>
            </a:r>
          </a:p>
          <a:p>
            <a:pPr marL="273050" indent="266700"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Документ </a:t>
            </a:r>
            <a:r>
              <a:rPr lang="ru-RU" altLang="ru-RU" b="1" i="1" dirty="0">
                <a:solidFill>
                  <a:schemeClr val="tx2">
                    <a:lumMod val="95000"/>
                    <a:lumOff val="5000"/>
                  </a:schemeClr>
                </a:solidFill>
                <a:latin typeface="Times New Roman" panose="02020603050405020304" pitchFamily="18" charset="0"/>
              </a:rPr>
              <a:t>также содержит новые типовые договоры о полной индивидуальной и коллективной </a:t>
            </a:r>
            <a:r>
              <a:rPr lang="ru-RU" altLang="ru-RU" b="1" i="1" dirty="0" err="1">
                <a:solidFill>
                  <a:schemeClr val="tx2">
                    <a:lumMod val="95000"/>
                    <a:lumOff val="5000"/>
                  </a:schemeClr>
                </a:solidFill>
                <a:latin typeface="Times New Roman" panose="02020603050405020304" pitchFamily="18" charset="0"/>
              </a:rPr>
              <a:t>матответственности</a:t>
            </a:r>
            <a:r>
              <a:rPr lang="ru-RU" altLang="ru-RU" b="1" i="1" dirty="0">
                <a:solidFill>
                  <a:schemeClr val="tx2">
                    <a:lumMod val="95000"/>
                    <a:lumOff val="5000"/>
                  </a:schemeClr>
                </a:solidFill>
                <a:latin typeface="Times New Roman" panose="02020603050405020304" pitchFamily="18" charset="0"/>
              </a:rPr>
              <a:t>. </a:t>
            </a:r>
            <a:endParaRPr lang="ru-RU" altLang="ru-RU" b="1" i="1" dirty="0" smtClean="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Начало действия - </a:t>
            </a:r>
            <a:r>
              <a:rPr lang="ru-RU" altLang="ru-RU" b="1" i="1" dirty="0" smtClean="0">
                <a:solidFill>
                  <a:schemeClr val="tx2">
                    <a:lumMod val="95000"/>
                    <a:lumOff val="5000"/>
                  </a:schemeClr>
                </a:solidFill>
                <a:latin typeface="Times New Roman" panose="02020603050405020304" pitchFamily="18" charset="0"/>
              </a:rPr>
              <a:t>01.09.2025</a:t>
            </a:r>
          </a:p>
          <a:p>
            <a:pPr marL="273050" indent="266700"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Применять </a:t>
            </a:r>
            <a:r>
              <a:rPr lang="ru-RU" altLang="ru-RU" b="1" i="1" dirty="0">
                <a:solidFill>
                  <a:schemeClr val="tx2">
                    <a:lumMod val="95000"/>
                    <a:lumOff val="5000"/>
                  </a:schemeClr>
                </a:solidFill>
                <a:latin typeface="Times New Roman" panose="02020603050405020304" pitchFamily="18" charset="0"/>
              </a:rPr>
              <a:t>новые правила предстоит до </a:t>
            </a:r>
            <a:r>
              <a:rPr lang="ru-RU" altLang="ru-RU" b="1" i="1" dirty="0" smtClean="0">
                <a:solidFill>
                  <a:schemeClr val="tx2">
                    <a:lumMod val="95000"/>
                    <a:lumOff val="5000"/>
                  </a:schemeClr>
                </a:solidFill>
                <a:latin typeface="Times New Roman" panose="02020603050405020304" pitchFamily="18" charset="0"/>
              </a:rPr>
              <a:t>01.09.2031.</a:t>
            </a:r>
            <a:endParaRPr lang="ru-RU" altLang="ru-RU" b="1" i="1" dirty="0">
              <a:solidFill>
                <a:schemeClr val="tx2">
                  <a:lumMod val="95000"/>
                  <a:lumOff val="5000"/>
                </a:schemeClr>
              </a:solidFill>
              <a:latin typeface="Times New Roman" panose="02020603050405020304" pitchFamily="18" charset="0"/>
            </a:endParaRPr>
          </a:p>
        </p:txBody>
      </p:sp>
    </p:spTree>
    <p:extLst>
      <p:ext uri="{BB962C8B-B14F-4D97-AF65-F5344CB8AC3E}">
        <p14:creationId xmlns:p14="http://schemas.microsoft.com/office/powerpoint/2010/main" val="3038717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145915" y="1556426"/>
            <a:ext cx="11814437" cy="5200990"/>
          </a:xfrm>
        </p:spPr>
        <p:txBody>
          <a:bodyPr rtlCol="0">
            <a:normAutofit/>
          </a:bodyPr>
          <a:lstStyle/>
          <a:p>
            <a:pPr algn="just">
              <a:spcBef>
                <a:spcPct val="0"/>
              </a:spcBef>
              <a:spcAft>
                <a:spcPct val="0"/>
              </a:spcAft>
              <a:buNone/>
            </a:pPr>
            <a:r>
              <a:rPr lang="ru-RU" altLang="ru-RU" b="1" i="1" dirty="0" err="1" smtClean="0">
                <a:solidFill>
                  <a:srgbClr val="0070C0"/>
                </a:solidFill>
                <a:latin typeface="Times New Roman" panose="02020603050405020304" pitchFamily="18" charset="0"/>
              </a:rPr>
              <a:t>Роструда</a:t>
            </a:r>
            <a:r>
              <a:rPr lang="ru-RU" altLang="ru-RU" b="1" i="1" dirty="0" smtClean="0">
                <a:solidFill>
                  <a:srgbClr val="0070C0"/>
                </a:solidFill>
                <a:latin typeface="Times New Roman" panose="02020603050405020304" pitchFamily="18" charset="0"/>
              </a:rPr>
              <a:t> </a:t>
            </a:r>
            <a:r>
              <a:rPr lang="ru-RU" altLang="ru-RU" b="1" i="1" dirty="0">
                <a:solidFill>
                  <a:srgbClr val="0070C0"/>
                </a:solidFill>
                <a:latin typeface="Times New Roman" panose="02020603050405020304" pitchFamily="18" charset="0"/>
              </a:rPr>
              <a:t>от 28.09.2023 "Отслеживать и оплачивать штрафы теперь можно через "</a:t>
            </a:r>
            <a:r>
              <a:rPr lang="ru-RU" altLang="ru-RU" b="1" i="1" dirty="0" err="1">
                <a:solidFill>
                  <a:srgbClr val="0070C0"/>
                </a:solidFill>
                <a:latin typeface="Times New Roman" panose="02020603050405020304" pitchFamily="18" charset="0"/>
              </a:rPr>
              <a:t>Онлайнинспекция.рф</a:t>
            </a:r>
            <a:r>
              <a:rPr lang="ru-RU" altLang="ru-RU" b="1" i="1" dirty="0">
                <a:solidFill>
                  <a:srgbClr val="0070C0"/>
                </a:solidFill>
                <a:latin typeface="Times New Roman" panose="02020603050405020304" pitchFamily="18" charset="0"/>
              </a:rPr>
              <a:t>""</a:t>
            </a:r>
          </a:p>
          <a:p>
            <a:pPr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Работодатели теперь могут отслеживать и оплачивать штрафы от инспекции труда через портал "</a:t>
            </a:r>
            <a:r>
              <a:rPr lang="ru-RU" altLang="ru-RU" b="1" i="1" dirty="0" err="1">
                <a:solidFill>
                  <a:schemeClr val="tx2">
                    <a:lumMod val="95000"/>
                    <a:lumOff val="5000"/>
                  </a:schemeClr>
                </a:solidFill>
                <a:latin typeface="Times New Roman" panose="02020603050405020304" pitchFamily="18" charset="0"/>
              </a:rPr>
              <a:t>Онлайнинспекция.рф</a:t>
            </a:r>
            <a:r>
              <a:rPr lang="ru-RU" altLang="ru-RU" b="1" i="1" dirty="0">
                <a:solidFill>
                  <a:schemeClr val="tx2">
                    <a:lumMod val="95000"/>
                    <a:lumOff val="5000"/>
                  </a:schemeClr>
                </a:solidFill>
                <a:latin typeface="Times New Roman" panose="02020603050405020304" pitchFamily="18" charset="0"/>
              </a:rPr>
              <a:t>"</a:t>
            </a:r>
          </a:p>
          <a:p>
            <a:pPr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Сообщается, что сервис доступен работодателям (юридическим лицам) в личном кабинете в разделе "Мои штрафы".</a:t>
            </a:r>
          </a:p>
          <a:p>
            <a:pPr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Если инспекция наложит на работодателя штраф, информация о нем появится в личном кабинете и на электронную почту пользователя поступит соответствующее уведомление.</a:t>
            </a:r>
          </a:p>
          <a:p>
            <a:pPr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Штраф можно оплатить онлайн, а также лично через банк, распечатав из личного кабинета квитанцию с реквизитами.</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228600" y="1468877"/>
            <a:ext cx="11850624" cy="5291846"/>
          </a:xfrm>
        </p:spPr>
        <p:txBody>
          <a:bodyPr rtlCol="0">
            <a:normAutofit fontScale="92500"/>
          </a:bodyPr>
          <a:lstStyle/>
          <a:p>
            <a:pPr algn="just">
              <a:spcBef>
                <a:spcPct val="0"/>
              </a:spcBef>
              <a:spcAft>
                <a:spcPct val="0"/>
              </a:spcAft>
              <a:buNone/>
            </a:pPr>
            <a:r>
              <a:rPr lang="ru-RU" altLang="ru-RU" b="1" i="1" dirty="0" err="1">
                <a:solidFill>
                  <a:schemeClr val="tx2">
                    <a:lumMod val="95000"/>
                    <a:lumOff val="5000"/>
                  </a:schemeClr>
                </a:solidFill>
                <a:latin typeface="Times New Roman" panose="02020603050405020304" pitchFamily="18" charset="0"/>
              </a:rPr>
              <a:t>Роструд</a:t>
            </a:r>
            <a:r>
              <a:rPr lang="ru-RU" altLang="ru-RU" b="1" i="1" dirty="0">
                <a:solidFill>
                  <a:schemeClr val="tx2">
                    <a:lumMod val="95000"/>
                    <a:lumOff val="5000"/>
                  </a:schemeClr>
                </a:solidFill>
                <a:latin typeface="Times New Roman" panose="02020603050405020304" pitchFamily="18" charset="0"/>
              </a:rPr>
              <a:t> </a:t>
            </a:r>
            <a:r>
              <a:rPr lang="ru-RU" altLang="ru-RU" b="1" i="1" dirty="0" smtClean="0">
                <a:solidFill>
                  <a:schemeClr val="tx2">
                    <a:lumMod val="95000"/>
                    <a:lumOff val="5000"/>
                  </a:schemeClr>
                </a:solidFill>
                <a:latin typeface="Times New Roman" panose="02020603050405020304" pitchFamily="18" charset="0"/>
              </a:rPr>
              <a:t>запустил 3 </a:t>
            </a:r>
            <a:r>
              <a:rPr lang="ru-RU" altLang="ru-RU" b="1" i="1" dirty="0">
                <a:solidFill>
                  <a:schemeClr val="tx2">
                    <a:lumMod val="95000"/>
                    <a:lumOff val="5000"/>
                  </a:schemeClr>
                </a:solidFill>
                <a:latin typeface="Times New Roman" panose="02020603050405020304" pitchFamily="18" charset="0"/>
              </a:rPr>
              <a:t>новых онлайн-сервиса</a:t>
            </a:r>
          </a:p>
          <a:p>
            <a:pPr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На портале "</a:t>
            </a:r>
            <a:r>
              <a:rPr lang="ru-RU" altLang="ru-RU" b="1" i="1" dirty="0" err="1">
                <a:solidFill>
                  <a:schemeClr val="tx2">
                    <a:lumMod val="95000"/>
                    <a:lumOff val="5000"/>
                  </a:schemeClr>
                </a:solidFill>
                <a:latin typeface="Times New Roman" panose="02020603050405020304" pitchFamily="18" charset="0"/>
              </a:rPr>
              <a:t>Онлайнинспекция.рф</a:t>
            </a:r>
            <a:r>
              <a:rPr lang="ru-RU" altLang="ru-RU" b="1" i="1" dirty="0">
                <a:solidFill>
                  <a:schemeClr val="tx2">
                    <a:lumMod val="95000"/>
                    <a:lumOff val="5000"/>
                  </a:schemeClr>
                </a:solidFill>
                <a:latin typeface="Times New Roman" panose="02020603050405020304" pitchFamily="18" charset="0"/>
              </a:rPr>
              <a:t>" </a:t>
            </a:r>
            <a:r>
              <a:rPr lang="ru-RU" altLang="ru-RU" b="1" i="1" dirty="0" smtClean="0">
                <a:solidFill>
                  <a:schemeClr val="tx2">
                    <a:lumMod val="95000"/>
                    <a:lumOff val="5000"/>
                  </a:schemeClr>
                </a:solidFill>
                <a:latin typeface="Times New Roman" panose="02020603050405020304" pitchFamily="18" charset="0"/>
              </a:rPr>
              <a:t>доступны </a:t>
            </a:r>
            <a:r>
              <a:rPr lang="ru-RU" altLang="ru-RU" b="1" i="1" dirty="0">
                <a:solidFill>
                  <a:schemeClr val="tx2">
                    <a:lumMod val="95000"/>
                    <a:lumOff val="5000"/>
                  </a:schemeClr>
                </a:solidFill>
                <a:latin typeface="Times New Roman" panose="02020603050405020304" pitchFamily="18" charset="0"/>
              </a:rPr>
              <a:t>сервисы, которые помогут:</a:t>
            </a:r>
          </a:p>
          <a:p>
            <a:pPr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урегулировать разногласия сотрудника и работодателя без привлечения ГИТ. Если за 10 дней проблему решить не удастся, система подскажет, как перенаправить обращение в инспекцию;</a:t>
            </a:r>
          </a:p>
          <a:p>
            <a:pPr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проинформировать персонал о гарантиях, льготах и компенсациях. Система сформирует перечень с учетом статуса сотрудника, условий работы, профессии, отрасли и др.;</a:t>
            </a:r>
          </a:p>
          <a:p>
            <a:pPr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уведомить персонал о предоставляемых средствах индивидуальной защиты. Перечень зависит от профессии, производственного загрязнения, видов работ и опасностей. Их сотрудник должен указать в системе.</a:t>
            </a:r>
          </a:p>
          <a:p>
            <a:pPr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algn="just">
              <a:spcBef>
                <a:spcPct val="0"/>
              </a:spcBef>
              <a:spcAft>
                <a:spcPct val="0"/>
              </a:spcAft>
              <a:buNone/>
            </a:pPr>
            <a:r>
              <a:rPr lang="ru-RU" altLang="ru-RU" b="1" i="1" dirty="0" smtClean="0">
                <a:solidFill>
                  <a:srgbClr val="0070C0"/>
                </a:solidFill>
                <a:latin typeface="Times New Roman" panose="02020603050405020304" pitchFamily="18" charset="0"/>
              </a:rPr>
              <a:t>Информация </a:t>
            </a:r>
            <a:r>
              <a:rPr lang="ru-RU" altLang="ru-RU" b="1" i="1" dirty="0" err="1">
                <a:solidFill>
                  <a:srgbClr val="0070C0"/>
                </a:solidFill>
                <a:latin typeface="Times New Roman" panose="02020603050405020304" pitchFamily="18" charset="0"/>
              </a:rPr>
              <a:t>Роструда</a:t>
            </a:r>
            <a:r>
              <a:rPr lang="ru-RU" altLang="ru-RU" b="1" i="1" dirty="0">
                <a:solidFill>
                  <a:srgbClr val="0070C0"/>
                </a:solidFill>
                <a:latin typeface="Times New Roman" panose="02020603050405020304" pitchFamily="18" charset="0"/>
              </a:rPr>
              <a:t> от 20.06.2023 (https://rostrud.gov.ru/press_center/novosti/1208172</a:t>
            </a:r>
            <a:r>
              <a:rPr lang="ru-RU" altLang="ru-RU" b="1" i="1" dirty="0" smtClean="0">
                <a:solidFill>
                  <a:srgbClr val="0070C0"/>
                </a:solidFill>
                <a:latin typeface="Times New Roman" panose="02020603050405020304" pitchFamily="18" charset="0"/>
              </a:rPr>
              <a:t>/)</a:t>
            </a:r>
          </a:p>
          <a:p>
            <a:pPr algn="just">
              <a:spcBef>
                <a:spcPct val="0"/>
              </a:spcBef>
              <a:spcAft>
                <a:spcPct val="0"/>
              </a:spcAft>
              <a:buNone/>
            </a:pPr>
            <a:r>
              <a:rPr lang="ru-RU" altLang="ru-RU" b="1" i="1" dirty="0" err="1" smtClean="0">
                <a:solidFill>
                  <a:srgbClr val="0070C0"/>
                </a:solidFill>
                <a:latin typeface="Times New Roman" panose="02020603050405020304" pitchFamily="18" charset="0"/>
              </a:rPr>
              <a:t>Онлайнинспекция.рф</a:t>
            </a:r>
            <a:r>
              <a:rPr lang="ru-RU" altLang="ru-RU" b="1" i="1" dirty="0" smtClean="0">
                <a:solidFill>
                  <a:srgbClr val="0070C0"/>
                </a:solidFill>
                <a:latin typeface="Times New Roman" panose="02020603050405020304" pitchFamily="18" charset="0"/>
              </a:rPr>
              <a:t> (</a:t>
            </a:r>
            <a:r>
              <a:rPr lang="en-US" altLang="ru-RU" b="1" i="1" dirty="0" smtClean="0">
                <a:solidFill>
                  <a:srgbClr val="0070C0"/>
                </a:solidFill>
                <a:latin typeface="Times New Roman" panose="02020603050405020304" pitchFamily="18" charset="0"/>
              </a:rPr>
              <a:t>https</a:t>
            </a:r>
            <a:r>
              <a:rPr lang="en-US" altLang="ru-RU" b="1" i="1" dirty="0">
                <a:solidFill>
                  <a:srgbClr val="0070C0"/>
                </a:solidFill>
                <a:latin typeface="Times New Roman" panose="02020603050405020304" pitchFamily="18" charset="0"/>
              </a:rPr>
              <a:t>://</a:t>
            </a:r>
            <a:r>
              <a:rPr lang="ru-RU" altLang="ru-RU" b="1" i="1" dirty="0" err="1">
                <a:solidFill>
                  <a:srgbClr val="0070C0"/>
                </a:solidFill>
                <a:latin typeface="Times New Roman" panose="02020603050405020304" pitchFamily="18" charset="0"/>
              </a:rPr>
              <a:t>онлайнинспекция.рф</a:t>
            </a:r>
            <a:r>
              <a:rPr lang="ru-RU" altLang="ru-RU" b="1" i="1" dirty="0" smtClean="0">
                <a:solidFill>
                  <a:srgbClr val="0070C0"/>
                </a:solidFill>
                <a:latin typeface="Times New Roman" panose="02020603050405020304" pitchFamily="18" charset="0"/>
              </a:rPr>
              <a:t>/)</a:t>
            </a:r>
            <a:endParaRPr lang="ru-RU" altLang="ru-RU" b="1" i="1" dirty="0">
              <a:solidFill>
                <a:srgbClr val="0070C0"/>
              </a:solidFill>
              <a:latin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170688" y="1566154"/>
            <a:ext cx="11850624" cy="5291846"/>
          </a:xfrm>
        </p:spPr>
        <p:txBody>
          <a:bodyPr rtlCol="0">
            <a:normAutofit/>
          </a:bodyPr>
          <a:lstStyle/>
          <a:p>
            <a:pPr marL="0" indent="444500"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К </a:t>
            </a:r>
            <a:r>
              <a:rPr lang="ru-RU" altLang="ru-RU" b="1" i="1" dirty="0">
                <a:solidFill>
                  <a:schemeClr val="tx2">
                    <a:lumMod val="95000"/>
                    <a:lumOff val="5000"/>
                  </a:schemeClr>
                </a:solidFill>
                <a:latin typeface="Times New Roman" panose="02020603050405020304" pitchFamily="18" charset="0"/>
              </a:rPr>
              <a:t>работе на сайте "</a:t>
            </a:r>
            <a:r>
              <a:rPr lang="ru-RU" altLang="ru-RU" b="1" i="1" dirty="0" err="1">
                <a:solidFill>
                  <a:schemeClr val="tx2">
                    <a:lumMod val="95000"/>
                    <a:lumOff val="5000"/>
                  </a:schemeClr>
                </a:solidFill>
                <a:latin typeface="Times New Roman" panose="02020603050405020304" pitchFamily="18" charset="0"/>
              </a:rPr>
              <a:t>Онлайнинспекция.рф</a:t>
            </a:r>
            <a:r>
              <a:rPr lang="ru-RU" altLang="ru-RU" b="1" i="1" dirty="0">
                <a:solidFill>
                  <a:schemeClr val="tx2">
                    <a:lumMod val="95000"/>
                    <a:lumOff val="5000"/>
                  </a:schemeClr>
                </a:solidFill>
                <a:latin typeface="Times New Roman" panose="02020603050405020304" pitchFamily="18" charset="0"/>
              </a:rPr>
              <a:t>" можно подключить специалистов по кадрам, юристов или других сотрудников. </a:t>
            </a:r>
            <a:endParaRPr lang="ru-RU" altLang="ru-RU" b="1" i="1" dirty="0" smtClean="0">
              <a:solidFill>
                <a:schemeClr val="tx2">
                  <a:lumMod val="95000"/>
                  <a:lumOff val="5000"/>
                </a:schemeClr>
              </a:solidFill>
              <a:latin typeface="Times New Roman" panose="02020603050405020304" pitchFamily="18" charset="0"/>
            </a:endParaRPr>
          </a:p>
          <a:p>
            <a:pPr marL="0" indent="444500"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Для </a:t>
            </a:r>
            <a:r>
              <a:rPr lang="ru-RU" altLang="ru-RU" b="1" i="1" dirty="0">
                <a:solidFill>
                  <a:schemeClr val="tx2">
                    <a:lumMod val="95000"/>
                    <a:lumOff val="5000"/>
                  </a:schemeClr>
                </a:solidFill>
                <a:latin typeface="Times New Roman" panose="02020603050405020304" pitchFamily="18" charset="0"/>
              </a:rPr>
              <a:t>этого нужна учетная запись на </a:t>
            </a:r>
            <a:r>
              <a:rPr lang="ru-RU" altLang="ru-RU" b="1" i="1" dirty="0" err="1">
                <a:solidFill>
                  <a:schemeClr val="tx2">
                    <a:lumMod val="95000"/>
                    <a:lumOff val="5000"/>
                  </a:schemeClr>
                </a:solidFill>
                <a:latin typeface="Times New Roman" panose="02020603050405020304" pitchFamily="18" charset="0"/>
              </a:rPr>
              <a:t>Госуслугах</a:t>
            </a:r>
            <a:r>
              <a:rPr lang="ru-RU" altLang="ru-RU" b="1" i="1" dirty="0">
                <a:solidFill>
                  <a:schemeClr val="tx2">
                    <a:lumMod val="95000"/>
                    <a:lumOff val="5000"/>
                  </a:schemeClr>
                </a:solidFill>
                <a:latin typeface="Times New Roman" panose="02020603050405020304" pitchFamily="18" charset="0"/>
              </a:rPr>
              <a:t> и права администратора организации. </a:t>
            </a:r>
            <a:endParaRPr lang="ru-RU" altLang="ru-RU" b="1" i="1" dirty="0" smtClean="0">
              <a:solidFill>
                <a:schemeClr val="tx2">
                  <a:lumMod val="95000"/>
                  <a:lumOff val="5000"/>
                </a:schemeClr>
              </a:solidFill>
              <a:latin typeface="Times New Roman" panose="02020603050405020304" pitchFamily="18" charset="0"/>
            </a:endParaRPr>
          </a:p>
          <a:p>
            <a:pPr marL="0" indent="444500"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Ранее </a:t>
            </a:r>
            <a:r>
              <a:rPr lang="ru-RU" altLang="ru-RU" b="1" i="1" dirty="0">
                <a:solidFill>
                  <a:schemeClr val="tx2">
                    <a:lumMod val="95000"/>
                    <a:lumOff val="5000"/>
                  </a:schemeClr>
                </a:solidFill>
                <a:latin typeface="Times New Roman" panose="02020603050405020304" pitchFamily="18" charset="0"/>
              </a:rPr>
              <a:t>доступ был только у руководителей компаний.</a:t>
            </a:r>
          </a:p>
          <a:p>
            <a:pPr marL="0" indent="444500"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marL="0" indent="444500"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Личный </a:t>
            </a:r>
            <a:r>
              <a:rPr lang="ru-RU" altLang="ru-RU" b="1" i="1" dirty="0">
                <a:solidFill>
                  <a:schemeClr val="tx2">
                    <a:lumMod val="95000"/>
                    <a:lumOff val="5000"/>
                  </a:schemeClr>
                </a:solidFill>
                <a:latin typeface="Times New Roman" panose="02020603050405020304" pitchFamily="18" charset="0"/>
              </a:rPr>
              <a:t>кабинет на портале среди прочего позволяет:</a:t>
            </a:r>
          </a:p>
          <a:p>
            <a:pPr marL="0" indent="4445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узнать о штрафах ГИТ и оплатить их;</a:t>
            </a:r>
          </a:p>
          <a:p>
            <a:pPr marL="0" indent="4445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получить жалобу работника и решить проблему до отправки обращения в инспекцию;</a:t>
            </a:r>
          </a:p>
          <a:p>
            <a:pPr marL="0" indent="4445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обменяться документами с ГИТ;</a:t>
            </a:r>
          </a:p>
          <a:p>
            <a:pPr marL="0" indent="4445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узнать категорию риска предприятия.</a:t>
            </a:r>
          </a:p>
          <a:p>
            <a:pPr marL="0" indent="444500"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0" indent="444500" algn="just">
              <a:spcBef>
                <a:spcPct val="0"/>
              </a:spcBef>
              <a:spcAft>
                <a:spcPct val="0"/>
              </a:spcAft>
              <a:buNone/>
            </a:pPr>
            <a:r>
              <a:rPr lang="ru-RU" altLang="ru-RU" b="1" i="1" dirty="0" smtClean="0">
                <a:solidFill>
                  <a:srgbClr val="0070C0"/>
                </a:solidFill>
                <a:latin typeface="Times New Roman" panose="02020603050405020304" pitchFamily="18" charset="0"/>
              </a:rPr>
              <a:t>Информация </a:t>
            </a:r>
            <a:r>
              <a:rPr lang="ru-RU" altLang="ru-RU" b="1" i="1" dirty="0" err="1">
                <a:solidFill>
                  <a:srgbClr val="0070C0"/>
                </a:solidFill>
                <a:latin typeface="Times New Roman" panose="02020603050405020304" pitchFamily="18" charset="0"/>
              </a:rPr>
              <a:t>Роструда</a:t>
            </a:r>
            <a:r>
              <a:rPr lang="ru-RU" altLang="ru-RU" b="1" i="1" dirty="0">
                <a:solidFill>
                  <a:srgbClr val="0070C0"/>
                </a:solidFill>
                <a:latin typeface="Times New Roman" panose="02020603050405020304" pitchFamily="18" charset="0"/>
              </a:rPr>
              <a:t> от 14.05.2025 (https://rostrud.gov.ru/press_center/novosti/1298825</a:t>
            </a:r>
            <a:r>
              <a:rPr lang="ru-RU" altLang="ru-RU" b="1" i="1" dirty="0" smtClean="0">
                <a:solidFill>
                  <a:srgbClr val="0070C0"/>
                </a:solidFill>
                <a:latin typeface="Times New Roman" panose="02020603050405020304" pitchFamily="18" charset="0"/>
              </a:rPr>
              <a:t>/)</a:t>
            </a:r>
            <a:endParaRPr lang="ru-RU" altLang="ru-RU" b="1" i="1" dirty="0">
              <a:solidFill>
                <a:srgbClr val="0070C0"/>
              </a:solidFill>
              <a:latin typeface="Times New Roman" panose="02020603050405020304" pitchFamily="18" charset="0"/>
            </a:endParaRPr>
          </a:p>
        </p:txBody>
      </p:sp>
    </p:spTree>
    <p:extLst>
      <p:ext uri="{BB962C8B-B14F-4D97-AF65-F5344CB8AC3E}">
        <p14:creationId xmlns:p14="http://schemas.microsoft.com/office/powerpoint/2010/main" val="2798858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228600" y="1468877"/>
            <a:ext cx="11850624" cy="5291846"/>
          </a:xfrm>
        </p:spPr>
        <p:txBody>
          <a:bodyPr rtlCol="0">
            <a:normAutofit lnSpcReduction="10000"/>
          </a:bodyPr>
          <a:lstStyle/>
          <a:p>
            <a:pPr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0" indent="357505" algn="just">
              <a:spcBef>
                <a:spcPct val="0"/>
              </a:spcBef>
              <a:spcAft>
                <a:spcPct val="0"/>
              </a:spcAft>
              <a:buNone/>
            </a:pPr>
            <a:r>
              <a:rPr lang="ru-RU" altLang="ru-RU" b="1" i="1" dirty="0" err="1" smtClean="0">
                <a:solidFill>
                  <a:schemeClr val="tx2">
                    <a:lumMod val="95000"/>
                    <a:lumOff val="5000"/>
                  </a:schemeClr>
                </a:solidFill>
                <a:latin typeface="Times New Roman" panose="02020603050405020304" pitchFamily="18" charset="0"/>
              </a:rPr>
              <a:t>Роструд</a:t>
            </a:r>
            <a:r>
              <a:rPr lang="ru-RU" altLang="ru-RU" b="1" i="1" dirty="0" smtClean="0">
                <a:solidFill>
                  <a:schemeClr val="tx2">
                    <a:lumMod val="95000"/>
                    <a:lumOff val="5000"/>
                  </a:schemeClr>
                </a:solidFill>
                <a:latin typeface="Times New Roman" panose="02020603050405020304" pitchFamily="18" charset="0"/>
              </a:rPr>
              <a:t> </a:t>
            </a:r>
            <a:r>
              <a:rPr lang="ru-RU" altLang="ru-RU" b="1" i="1" dirty="0">
                <a:solidFill>
                  <a:schemeClr val="tx2">
                    <a:lumMod val="95000"/>
                    <a:lumOff val="5000"/>
                  </a:schemeClr>
                </a:solidFill>
                <a:latin typeface="Times New Roman" panose="02020603050405020304" pitchFamily="18" charset="0"/>
              </a:rPr>
              <a:t>запустил сервис для заказа профилактического визита инспекции труда </a:t>
            </a:r>
          </a:p>
          <a:p>
            <a:pPr marL="0" indent="357505"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0" indent="357505"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С помощью портала "</a:t>
            </a:r>
            <a:r>
              <a:rPr lang="ru-RU" altLang="ru-RU" b="1" i="1" dirty="0" err="1">
                <a:solidFill>
                  <a:schemeClr val="tx2">
                    <a:lumMod val="95000"/>
                    <a:lumOff val="5000"/>
                  </a:schemeClr>
                </a:solidFill>
                <a:latin typeface="Times New Roman" panose="02020603050405020304" pitchFamily="18" charset="0"/>
              </a:rPr>
              <a:t>Онлайнинспекция.рф</a:t>
            </a:r>
            <a:r>
              <a:rPr lang="ru-RU" altLang="ru-RU" b="1" i="1" dirty="0">
                <a:solidFill>
                  <a:schemeClr val="tx2">
                    <a:lumMod val="95000"/>
                    <a:lumOff val="5000"/>
                  </a:schemeClr>
                </a:solidFill>
                <a:latin typeface="Times New Roman" panose="02020603050405020304" pitchFamily="18" charset="0"/>
              </a:rPr>
              <a:t>" теперь можно пригласить инспектора труда в организацию с профилактическим визитом. Для этого работодателю достаточно направить заявку в разделе "Предприятие информирует".</a:t>
            </a:r>
          </a:p>
          <a:p>
            <a:pPr marL="0" indent="357505"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Ведомство напомнило, что профилактический визит позволяет предупредить производственные риски и не допускать нарушений трудовых прав. По его итогам нет штрафов и протоколов. Инспектор приходит, чтобы помочь работодателю устранить нарушения, если они есть, а не наказать за них.</a:t>
            </a:r>
          </a:p>
          <a:p>
            <a:pPr marL="0" indent="357505"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0" indent="357505" algn="just">
              <a:spcBef>
                <a:spcPct val="0"/>
              </a:spcBef>
              <a:spcAft>
                <a:spcPct val="0"/>
              </a:spcAft>
              <a:buNone/>
            </a:pPr>
            <a:r>
              <a:rPr lang="ru-RU" altLang="ru-RU" b="1" i="1" dirty="0" smtClean="0">
                <a:solidFill>
                  <a:srgbClr val="0070C0"/>
                </a:solidFill>
                <a:latin typeface="Times New Roman" panose="02020603050405020304" pitchFamily="18" charset="0"/>
              </a:rPr>
              <a:t>Информация </a:t>
            </a:r>
            <a:r>
              <a:rPr lang="ru-RU" altLang="ru-RU" b="1" i="1" dirty="0" err="1">
                <a:solidFill>
                  <a:srgbClr val="0070C0"/>
                </a:solidFill>
                <a:latin typeface="Times New Roman" panose="02020603050405020304" pitchFamily="18" charset="0"/>
              </a:rPr>
              <a:t>Роструда</a:t>
            </a:r>
            <a:r>
              <a:rPr lang="ru-RU" altLang="ru-RU" b="1" i="1" dirty="0">
                <a:solidFill>
                  <a:srgbClr val="0070C0"/>
                </a:solidFill>
                <a:latin typeface="Times New Roman" panose="02020603050405020304" pitchFamily="18" charset="0"/>
              </a:rPr>
              <a:t> от </a:t>
            </a:r>
            <a:r>
              <a:rPr lang="ru-RU" altLang="ru-RU" b="1" i="1" dirty="0" smtClean="0">
                <a:solidFill>
                  <a:srgbClr val="0070C0"/>
                </a:solidFill>
                <a:latin typeface="Times New Roman" panose="02020603050405020304" pitchFamily="18" charset="0"/>
              </a:rPr>
              <a:t>13.09.2024</a:t>
            </a:r>
          </a:p>
          <a:p>
            <a:pPr marL="0" indent="357505" algn="just">
              <a:spcBef>
                <a:spcPct val="0"/>
              </a:spcBef>
              <a:spcAft>
                <a:spcPct val="0"/>
              </a:spcAft>
              <a:buNone/>
            </a:pPr>
            <a:r>
              <a:rPr lang="ru-RU" altLang="ru-RU" b="1" i="1" dirty="0" smtClean="0">
                <a:solidFill>
                  <a:srgbClr val="0070C0"/>
                </a:solidFill>
                <a:latin typeface="Times New Roman" panose="02020603050405020304" pitchFamily="18" charset="0"/>
              </a:rPr>
              <a:t>(</a:t>
            </a:r>
            <a:r>
              <a:rPr lang="ru-RU" altLang="ru-RU" b="1" i="1" dirty="0">
                <a:solidFill>
                  <a:srgbClr val="0070C0"/>
                </a:solidFill>
                <a:latin typeface="Times New Roman" panose="02020603050405020304" pitchFamily="18" charset="0"/>
              </a:rPr>
              <a:t>https://rostrud.gov.ru/press_center/novosti/1265433/)</a:t>
            </a:r>
          </a:p>
          <a:p>
            <a:pPr marL="0" indent="357505" algn="just">
              <a:spcBef>
                <a:spcPct val="0"/>
              </a:spcBef>
              <a:spcAft>
                <a:spcPct val="0"/>
              </a:spcAft>
              <a:buNone/>
            </a:pPr>
            <a:endParaRPr lang="ru-RU" altLang="ru-RU" b="1" i="1" dirty="0">
              <a:solidFill>
                <a:srgbClr val="0070C0"/>
              </a:solidFill>
              <a:latin typeface="Times New Roman" panose="02020603050405020304" pitchFamily="18" charset="0"/>
            </a:endParaRPr>
          </a:p>
          <a:p>
            <a:pPr algn="just">
              <a:spcBef>
                <a:spcPct val="0"/>
              </a:spcBef>
              <a:spcAft>
                <a:spcPct val="0"/>
              </a:spcAft>
              <a:buNone/>
            </a:pPr>
            <a:r>
              <a:rPr lang="ru-RU" altLang="ru-RU" b="1" i="1" dirty="0" err="1" smtClean="0">
                <a:solidFill>
                  <a:srgbClr val="0070C0"/>
                </a:solidFill>
                <a:latin typeface="Times New Roman" panose="02020603050405020304" pitchFamily="18" charset="0"/>
              </a:rPr>
              <a:t>Онлайнинспекция.рф</a:t>
            </a:r>
            <a:r>
              <a:rPr lang="ru-RU" altLang="ru-RU" b="1" i="1" dirty="0" smtClean="0">
                <a:solidFill>
                  <a:srgbClr val="0070C0"/>
                </a:solidFill>
                <a:latin typeface="Times New Roman" panose="02020603050405020304" pitchFamily="18" charset="0"/>
              </a:rPr>
              <a:t> (</a:t>
            </a:r>
            <a:r>
              <a:rPr lang="en-US" altLang="ru-RU" b="1" i="1" dirty="0" smtClean="0">
                <a:solidFill>
                  <a:srgbClr val="0070C0"/>
                </a:solidFill>
                <a:latin typeface="Times New Roman" panose="02020603050405020304" pitchFamily="18" charset="0"/>
              </a:rPr>
              <a:t>https</a:t>
            </a:r>
            <a:r>
              <a:rPr lang="en-US" altLang="ru-RU" b="1" i="1" dirty="0">
                <a:solidFill>
                  <a:srgbClr val="0070C0"/>
                </a:solidFill>
                <a:latin typeface="Times New Roman" panose="02020603050405020304" pitchFamily="18" charset="0"/>
              </a:rPr>
              <a:t>://</a:t>
            </a:r>
            <a:r>
              <a:rPr lang="ru-RU" altLang="ru-RU" b="1" i="1" dirty="0" err="1">
                <a:solidFill>
                  <a:srgbClr val="0070C0"/>
                </a:solidFill>
                <a:latin typeface="Times New Roman" panose="02020603050405020304" pitchFamily="18" charset="0"/>
              </a:rPr>
              <a:t>онлайнинспекция.рф</a:t>
            </a:r>
            <a:r>
              <a:rPr lang="ru-RU" altLang="ru-RU" b="1" i="1" dirty="0" smtClean="0">
                <a:solidFill>
                  <a:srgbClr val="0070C0"/>
                </a:solidFill>
                <a:latin typeface="Times New Roman" panose="02020603050405020304" pitchFamily="18" charset="0"/>
              </a:rPr>
              <a:t>/)</a:t>
            </a:r>
            <a:endParaRPr lang="ru-RU" altLang="ru-RU" b="1" i="1" dirty="0">
              <a:solidFill>
                <a:srgbClr val="0070C0"/>
              </a:solidFill>
              <a:latin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228600" y="1593669"/>
            <a:ext cx="11850624" cy="5264331"/>
          </a:xfrm>
        </p:spPr>
        <p:txBody>
          <a:bodyPr rtlCol="0">
            <a:normAutofit/>
          </a:bodyPr>
          <a:lstStyle/>
          <a:p>
            <a:pPr algn="just">
              <a:spcBef>
                <a:spcPct val="0"/>
              </a:spcBef>
              <a:spcAft>
                <a:spcPct val="0"/>
              </a:spcAft>
              <a:buNone/>
            </a:pPr>
            <a:r>
              <a:rPr lang="ru-RU" altLang="ru-RU" b="1" i="1" dirty="0">
                <a:solidFill>
                  <a:srgbClr val="0070C0"/>
                </a:solidFill>
                <a:latin typeface="Times New Roman" panose="02020603050405020304" pitchFamily="18" charset="0"/>
              </a:rPr>
              <a:t>Приказ </a:t>
            </a:r>
            <a:r>
              <a:rPr lang="ru-RU" altLang="ru-RU" b="1" i="1" dirty="0" err="1">
                <a:solidFill>
                  <a:srgbClr val="0070C0"/>
                </a:solidFill>
                <a:latin typeface="Times New Roman" panose="02020603050405020304" pitchFamily="18" charset="0"/>
              </a:rPr>
              <a:t>Роструда</a:t>
            </a:r>
            <a:r>
              <a:rPr lang="ru-RU" altLang="ru-RU" b="1" i="1" dirty="0">
                <a:solidFill>
                  <a:srgbClr val="0070C0"/>
                </a:solidFill>
                <a:latin typeface="Times New Roman" panose="02020603050405020304" pitchFamily="18" charset="0"/>
              </a:rPr>
              <a:t> от 16.02.2024 N </a:t>
            </a:r>
            <a:r>
              <a:rPr lang="ru-RU" altLang="ru-RU" b="1" i="1" dirty="0" smtClean="0">
                <a:solidFill>
                  <a:srgbClr val="0070C0"/>
                </a:solidFill>
                <a:latin typeface="Times New Roman" panose="02020603050405020304" pitchFamily="18" charset="0"/>
              </a:rPr>
              <a:t>31</a:t>
            </a:r>
          </a:p>
          <a:p>
            <a:pPr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marL="0" indent="357505" algn="just">
              <a:spcBef>
                <a:spcPct val="0"/>
              </a:spcBef>
              <a:spcAft>
                <a:spcPct val="0"/>
              </a:spcAft>
              <a:buNone/>
            </a:pPr>
            <a:r>
              <a:rPr lang="ru-RU" altLang="ru-RU" b="1" i="1" dirty="0" err="1" smtClean="0">
                <a:solidFill>
                  <a:schemeClr val="tx2">
                    <a:lumMod val="95000"/>
                    <a:lumOff val="5000"/>
                  </a:schemeClr>
                </a:solidFill>
                <a:latin typeface="Times New Roman" panose="02020603050405020304" pitchFamily="18" charset="0"/>
              </a:rPr>
              <a:t>Роструд</a:t>
            </a:r>
            <a:r>
              <a:rPr lang="ru-RU" altLang="ru-RU" b="1" i="1" dirty="0" smtClean="0">
                <a:solidFill>
                  <a:schemeClr val="tx2">
                    <a:lumMod val="95000"/>
                    <a:lumOff val="5000"/>
                  </a:schemeClr>
                </a:solidFill>
                <a:latin typeface="Times New Roman" panose="02020603050405020304" pitchFamily="18" charset="0"/>
              </a:rPr>
              <a:t> </a:t>
            </a:r>
            <a:r>
              <a:rPr lang="ru-RU" altLang="ru-RU" b="1" i="1" dirty="0">
                <a:solidFill>
                  <a:schemeClr val="tx2">
                    <a:lumMod val="95000"/>
                    <a:lumOff val="5000"/>
                  </a:schemeClr>
                </a:solidFill>
                <a:latin typeface="Times New Roman" panose="02020603050405020304" pitchFamily="18" charset="0"/>
              </a:rPr>
              <a:t>скорректировал чек-листы для проверок </a:t>
            </a:r>
            <a:r>
              <a:rPr lang="ru-RU" altLang="ru-RU" b="1" i="1" dirty="0" smtClean="0">
                <a:solidFill>
                  <a:schemeClr val="tx2">
                    <a:lumMod val="95000"/>
                    <a:lumOff val="5000"/>
                  </a:schemeClr>
                </a:solidFill>
                <a:latin typeface="Times New Roman" panose="02020603050405020304" pitchFamily="18" charset="0"/>
              </a:rPr>
              <a:t>работодателей</a:t>
            </a:r>
            <a:endParaRPr lang="ru-RU" altLang="ru-RU" b="1" i="1" dirty="0">
              <a:solidFill>
                <a:schemeClr val="tx2">
                  <a:lumMod val="95000"/>
                  <a:lumOff val="5000"/>
                </a:schemeClr>
              </a:solidFill>
              <a:latin typeface="Times New Roman" panose="02020603050405020304" pitchFamily="18" charset="0"/>
            </a:endParaRPr>
          </a:p>
          <a:p>
            <a:pPr marL="0" indent="357505"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Часть вопросов признали утратившими силу либо изложили в иной редакции. </a:t>
            </a:r>
            <a:endParaRPr lang="ru-RU" altLang="ru-RU" b="1" i="1" dirty="0" smtClean="0">
              <a:solidFill>
                <a:schemeClr val="tx2">
                  <a:lumMod val="95000"/>
                  <a:lumOff val="5000"/>
                </a:schemeClr>
              </a:solidFill>
              <a:latin typeface="Times New Roman" panose="02020603050405020304" pitchFamily="18" charset="0"/>
            </a:endParaRPr>
          </a:p>
          <a:p>
            <a:pPr marL="0" indent="357505"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Изменения </a:t>
            </a:r>
            <a:r>
              <a:rPr lang="ru-RU" altLang="ru-RU" b="1" i="1" dirty="0">
                <a:solidFill>
                  <a:schemeClr val="tx2">
                    <a:lumMod val="95000"/>
                    <a:lumOff val="5000"/>
                  </a:schemeClr>
                </a:solidFill>
                <a:latin typeface="Times New Roman" panose="02020603050405020304" pitchFamily="18" charset="0"/>
              </a:rPr>
              <a:t>затронули в том числе чек-листы, по которым поверяют, правильно </a:t>
            </a:r>
            <a:r>
              <a:rPr lang="ru-RU" altLang="ru-RU" b="1" i="1" dirty="0" smtClean="0">
                <a:solidFill>
                  <a:schemeClr val="tx2">
                    <a:lumMod val="95000"/>
                    <a:lumOff val="5000"/>
                  </a:schemeClr>
                </a:solidFill>
                <a:latin typeface="Times New Roman" panose="02020603050405020304" pitchFamily="18" charset="0"/>
              </a:rPr>
              <a:t>ли:</a:t>
            </a:r>
            <a:endParaRPr lang="ru-RU" altLang="ru-RU" b="1" i="1" dirty="0">
              <a:solidFill>
                <a:schemeClr val="tx2">
                  <a:lumMod val="95000"/>
                  <a:lumOff val="5000"/>
                </a:schemeClr>
              </a:solidFill>
              <a:latin typeface="Times New Roman" panose="02020603050405020304" pitchFamily="18" charset="0"/>
            </a:endParaRPr>
          </a:p>
          <a:p>
            <a:pPr marL="0" indent="357505"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a:t>
            </a:r>
            <a:r>
              <a:rPr lang="ru-RU" altLang="ru-RU" b="1" i="1" dirty="0" smtClean="0">
                <a:solidFill>
                  <a:schemeClr val="tx2">
                    <a:lumMod val="95000"/>
                    <a:lumOff val="5000"/>
                  </a:schemeClr>
                </a:solidFill>
                <a:latin typeface="Times New Roman" panose="02020603050405020304" pitchFamily="18" charset="0"/>
              </a:rPr>
              <a:t>установлен </a:t>
            </a:r>
            <a:r>
              <a:rPr lang="ru-RU" altLang="ru-RU" b="1" i="1" dirty="0">
                <a:solidFill>
                  <a:schemeClr val="tx2">
                    <a:lumMod val="95000"/>
                    <a:lumOff val="5000"/>
                  </a:schemeClr>
                </a:solidFill>
                <a:latin typeface="Times New Roman" panose="02020603050405020304" pitchFamily="18" charset="0"/>
              </a:rPr>
              <a:t>режим и продолжительность работы;</a:t>
            </a:r>
          </a:p>
          <a:p>
            <a:pPr marL="0" indent="357505"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a:t>
            </a:r>
            <a:r>
              <a:rPr lang="ru-RU" altLang="ru-RU" b="1" i="1" dirty="0" smtClean="0">
                <a:solidFill>
                  <a:schemeClr val="tx2">
                    <a:lumMod val="95000"/>
                    <a:lumOff val="5000"/>
                  </a:schemeClr>
                </a:solidFill>
                <a:latin typeface="Times New Roman" panose="02020603050405020304" pitchFamily="18" charset="0"/>
              </a:rPr>
              <a:t>предоставляется </a:t>
            </a:r>
            <a:r>
              <a:rPr lang="ru-RU" altLang="ru-RU" b="1" i="1" dirty="0">
                <a:solidFill>
                  <a:schemeClr val="tx2">
                    <a:lumMod val="95000"/>
                    <a:lumOff val="5000"/>
                  </a:schemeClr>
                </a:solidFill>
                <a:latin typeface="Times New Roman" panose="02020603050405020304" pitchFamily="18" charset="0"/>
              </a:rPr>
              <a:t>время отдыха;</a:t>
            </a:r>
          </a:p>
          <a:p>
            <a:pPr marL="0" indent="357505"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a:t>
            </a:r>
            <a:r>
              <a:rPr lang="ru-RU" altLang="ru-RU" b="1" i="1" dirty="0" smtClean="0">
                <a:solidFill>
                  <a:schemeClr val="tx2">
                    <a:lumMod val="95000"/>
                    <a:lumOff val="5000"/>
                  </a:schemeClr>
                </a:solidFill>
                <a:latin typeface="Times New Roman" panose="02020603050405020304" pitchFamily="18" charset="0"/>
              </a:rPr>
              <a:t>соблюдается </a:t>
            </a:r>
            <a:r>
              <a:rPr lang="ru-RU" altLang="ru-RU" b="1" i="1" dirty="0">
                <a:solidFill>
                  <a:schemeClr val="tx2">
                    <a:lumMod val="95000"/>
                    <a:lumOff val="5000"/>
                  </a:schemeClr>
                </a:solidFill>
                <a:latin typeface="Times New Roman" panose="02020603050405020304" pitchFamily="18" charset="0"/>
              </a:rPr>
              <a:t>требования к регулированию труда женщин и лиц с семейными обязанностями;</a:t>
            </a:r>
          </a:p>
          <a:p>
            <a:pPr marL="0" indent="357505"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учитывает особенности дистанционной работы.</a:t>
            </a:r>
          </a:p>
          <a:p>
            <a:pPr marL="0" indent="357505"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marL="0" indent="357505"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По </a:t>
            </a:r>
            <a:r>
              <a:rPr lang="ru-RU" altLang="ru-RU" b="1" i="1" dirty="0">
                <a:solidFill>
                  <a:schemeClr val="tx2">
                    <a:lumMod val="95000"/>
                    <a:lumOff val="5000"/>
                  </a:schemeClr>
                </a:solidFill>
                <a:latin typeface="Times New Roman" panose="02020603050405020304" pitchFamily="18" charset="0"/>
              </a:rPr>
              <a:t>обновленному списку вопросов станут следить за соблюдением трудовых прав мобилизованных работников и тех, кто заключил контракт о военной службе или добровольно содействует Вооруженным силам либо </a:t>
            </a:r>
            <a:r>
              <a:rPr lang="ru-RU" altLang="ru-RU" b="1" i="1" dirty="0" err="1">
                <a:solidFill>
                  <a:schemeClr val="tx2">
                    <a:lumMod val="95000"/>
                    <a:lumOff val="5000"/>
                  </a:schemeClr>
                </a:solidFill>
                <a:latin typeface="Times New Roman" panose="02020603050405020304" pitchFamily="18" charset="0"/>
              </a:rPr>
              <a:t>Росгвардии</a:t>
            </a:r>
            <a:r>
              <a:rPr lang="ru-RU" altLang="ru-RU" b="1" i="1" dirty="0">
                <a:solidFill>
                  <a:schemeClr val="tx2">
                    <a:lumMod val="95000"/>
                    <a:lumOff val="5000"/>
                  </a:schemeClr>
                </a:solidFill>
                <a:latin typeface="Times New Roman" panose="02020603050405020304" pitchFamily="18" charset="0"/>
              </a:rPr>
              <a:t>.</a:t>
            </a:r>
          </a:p>
          <a:p>
            <a:pPr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algn="just">
              <a:spcBef>
                <a:spcPct val="0"/>
              </a:spcBef>
              <a:spcAft>
                <a:spcPct val="0"/>
              </a:spcAft>
              <a:buNone/>
            </a:pPr>
            <a:endParaRPr lang="ru-RU" altLang="ru-RU" b="1" i="1" dirty="0">
              <a:solidFill>
                <a:srgbClr val="0070C0"/>
              </a:solidFill>
              <a:latin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228600" y="1773936"/>
            <a:ext cx="11850624" cy="4754880"/>
          </a:xfrm>
        </p:spPr>
        <p:txBody>
          <a:bodyPr rtlCol="0">
            <a:normAutofit fontScale="92500" lnSpcReduction="10000"/>
          </a:bodyPr>
          <a:lstStyle/>
          <a:p>
            <a:pPr algn="just">
              <a:spcBef>
                <a:spcPct val="0"/>
              </a:spcBef>
              <a:spcAft>
                <a:spcPct val="0"/>
              </a:spcAft>
              <a:buNone/>
            </a:pPr>
            <a:r>
              <a:rPr lang="ru-RU" altLang="ru-RU" sz="2500" b="1" i="1" dirty="0">
                <a:solidFill>
                  <a:srgbClr val="0070C0"/>
                </a:solidFill>
                <a:latin typeface="Times New Roman" panose="02020603050405020304" pitchFamily="18" charset="0"/>
              </a:rPr>
              <a:t>Приказ </a:t>
            </a:r>
            <a:r>
              <a:rPr lang="ru-RU" altLang="ru-RU" sz="2500" b="1" i="1" dirty="0" err="1">
                <a:solidFill>
                  <a:srgbClr val="0070C0"/>
                </a:solidFill>
                <a:latin typeface="Times New Roman" panose="02020603050405020304" pitchFamily="18" charset="0"/>
              </a:rPr>
              <a:t>Роструда</a:t>
            </a:r>
            <a:r>
              <a:rPr lang="ru-RU" altLang="ru-RU" sz="2500" b="1" i="1" dirty="0">
                <a:solidFill>
                  <a:srgbClr val="0070C0"/>
                </a:solidFill>
                <a:latin typeface="Times New Roman" panose="02020603050405020304" pitchFamily="18" charset="0"/>
              </a:rPr>
              <a:t> от 26.07.2024 N </a:t>
            </a:r>
            <a:r>
              <a:rPr lang="ru-RU" altLang="ru-RU" sz="2500" b="1" i="1" dirty="0" smtClean="0">
                <a:solidFill>
                  <a:srgbClr val="0070C0"/>
                </a:solidFill>
                <a:latin typeface="Times New Roman" panose="02020603050405020304" pitchFamily="18" charset="0"/>
              </a:rPr>
              <a:t>190</a:t>
            </a:r>
          </a:p>
          <a:p>
            <a:pPr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algn="just">
              <a:spcBef>
                <a:spcPct val="0"/>
              </a:spcBef>
              <a:spcAft>
                <a:spcPct val="0"/>
              </a:spcAft>
              <a:buNone/>
            </a:pPr>
            <a:r>
              <a:rPr lang="ru-RU" altLang="ru-RU" b="1" i="1" dirty="0" err="1" smtClean="0">
                <a:solidFill>
                  <a:schemeClr val="tx2">
                    <a:lumMod val="95000"/>
                    <a:lumOff val="5000"/>
                  </a:schemeClr>
                </a:solidFill>
                <a:latin typeface="Times New Roman" panose="02020603050405020304" pitchFamily="18" charset="0"/>
              </a:rPr>
              <a:t>Роструд</a:t>
            </a:r>
            <a:r>
              <a:rPr lang="ru-RU" altLang="ru-RU" b="1" i="1" dirty="0" smtClean="0">
                <a:solidFill>
                  <a:schemeClr val="tx2">
                    <a:lumMod val="95000"/>
                    <a:lumOff val="5000"/>
                  </a:schemeClr>
                </a:solidFill>
                <a:latin typeface="Times New Roman" panose="02020603050405020304" pitchFamily="18" charset="0"/>
              </a:rPr>
              <a:t> </a:t>
            </a:r>
            <a:r>
              <a:rPr lang="ru-RU" altLang="ru-RU" b="1" i="1" dirty="0">
                <a:solidFill>
                  <a:schemeClr val="tx2">
                    <a:lumMod val="95000"/>
                    <a:lumOff val="5000"/>
                  </a:schemeClr>
                </a:solidFill>
                <a:latin typeface="Times New Roman" panose="02020603050405020304" pitchFamily="18" charset="0"/>
              </a:rPr>
              <a:t>уточнил чек-листы для проверок </a:t>
            </a:r>
            <a:r>
              <a:rPr lang="ru-RU" altLang="ru-RU" b="1" i="1" dirty="0" smtClean="0">
                <a:solidFill>
                  <a:schemeClr val="tx2">
                    <a:lumMod val="95000"/>
                    <a:lumOff val="5000"/>
                  </a:schemeClr>
                </a:solidFill>
                <a:latin typeface="Times New Roman" panose="02020603050405020304" pitchFamily="18" charset="0"/>
              </a:rPr>
              <a:t>работодателей, скорректировав </a:t>
            </a:r>
            <a:r>
              <a:rPr lang="ru-RU" altLang="ru-RU" b="1" i="1" dirty="0">
                <a:solidFill>
                  <a:schemeClr val="tx2">
                    <a:lumMod val="95000"/>
                    <a:lumOff val="5000"/>
                  </a:schemeClr>
                </a:solidFill>
                <a:latin typeface="Times New Roman" panose="02020603050405020304" pitchFamily="18" charset="0"/>
              </a:rPr>
              <a:t>часть вопросов. </a:t>
            </a:r>
            <a:endParaRPr lang="ru-RU" altLang="ru-RU" b="1" i="1" dirty="0" smtClean="0">
              <a:solidFill>
                <a:schemeClr val="tx2">
                  <a:lumMod val="95000"/>
                  <a:lumOff val="5000"/>
                </a:schemeClr>
              </a:solidFill>
              <a:latin typeface="Times New Roman" panose="02020603050405020304" pitchFamily="18" charset="0"/>
            </a:endParaRPr>
          </a:p>
          <a:p>
            <a:pPr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Изменения затронули в том числе списки вопросов, по которым контролируют, правильно ли организация:</a:t>
            </a:r>
          </a:p>
          <a:p>
            <a:pPr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устанавливает режим и продолжительность работы;</a:t>
            </a:r>
          </a:p>
          <a:p>
            <a:pPr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предоставляет время отдыха;</a:t>
            </a:r>
          </a:p>
          <a:p>
            <a:pPr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платит зарплату;</a:t>
            </a:r>
          </a:p>
          <a:p>
            <a:pPr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соблюдает требования по регулированию труда женщин и лиц с семейными обязанностями;</a:t>
            </a:r>
          </a:p>
          <a:p>
            <a:pPr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сокращает персонал.</a:t>
            </a:r>
          </a:p>
          <a:p>
            <a:pPr algn="just">
              <a:spcBef>
                <a:spcPct val="0"/>
              </a:spcBef>
              <a:spcAft>
                <a:spcPct val="0"/>
              </a:spcAft>
              <a:buNone/>
            </a:pPr>
            <a:endParaRPr lang="ru-RU" altLang="ru-RU" b="1" i="1" dirty="0">
              <a:solidFill>
                <a:srgbClr val="0070C0"/>
              </a:solidFill>
              <a:latin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228600" y="1645919"/>
            <a:ext cx="11850624" cy="5114803"/>
          </a:xfrm>
        </p:spPr>
        <p:txBody>
          <a:bodyPr rtlCol="0">
            <a:normAutofit fontScale="92500" lnSpcReduction="20000"/>
          </a:bodyPr>
          <a:lstStyle/>
          <a:p>
            <a:pPr marL="273050" indent="266700" algn="just">
              <a:spcBef>
                <a:spcPct val="0"/>
              </a:spcBef>
              <a:spcAft>
                <a:spcPct val="0"/>
              </a:spcAft>
              <a:buNone/>
            </a:pPr>
            <a:r>
              <a:rPr lang="ru-RU" altLang="ru-RU" b="1" i="1" dirty="0">
                <a:solidFill>
                  <a:srgbClr val="0070C0"/>
                </a:solidFill>
                <a:latin typeface="Times New Roman" panose="02020603050405020304" pitchFamily="18" charset="0"/>
              </a:rPr>
              <a:t>Приказ Минтруда России от 28.11.2024 N </a:t>
            </a:r>
            <a:r>
              <a:rPr lang="ru-RU" altLang="ru-RU" b="1" i="1" dirty="0" smtClean="0">
                <a:solidFill>
                  <a:srgbClr val="0070C0"/>
                </a:solidFill>
                <a:latin typeface="Times New Roman" panose="02020603050405020304" pitchFamily="18" charset="0"/>
              </a:rPr>
              <a:t>640н</a:t>
            </a:r>
            <a:endParaRPr lang="ru-RU" altLang="ru-RU" b="1" i="1" dirty="0">
              <a:solidFill>
                <a:srgbClr val="0070C0"/>
              </a:solidFill>
              <a:latin typeface="Times New Roman" panose="02020603050405020304" pitchFamily="18" charset="0"/>
            </a:endParaRPr>
          </a:p>
          <a:p>
            <a:pPr marL="273050" indent="266700"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Минтруд </a:t>
            </a:r>
            <a:r>
              <a:rPr lang="ru-RU" altLang="ru-RU" b="1" i="1" dirty="0">
                <a:solidFill>
                  <a:schemeClr val="tx2">
                    <a:lumMod val="95000"/>
                    <a:lumOff val="5000"/>
                  </a:schemeClr>
                </a:solidFill>
                <a:latin typeface="Times New Roman" panose="02020603050405020304" pitchFamily="18" charset="0"/>
              </a:rPr>
              <a:t>изменил перечень индикаторов риска для проверок ГИТ </a:t>
            </a:r>
            <a:endParaRPr lang="ru-RU" altLang="ru-RU" b="1" i="1" dirty="0" smtClean="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С </a:t>
            </a:r>
            <a:r>
              <a:rPr lang="ru-RU" altLang="ru-RU" b="1" i="1" dirty="0">
                <a:solidFill>
                  <a:schemeClr val="tx2">
                    <a:lumMod val="95000"/>
                    <a:lumOff val="5000"/>
                  </a:schemeClr>
                </a:solidFill>
                <a:latin typeface="Times New Roman" panose="02020603050405020304" pitchFamily="18" charset="0"/>
              </a:rPr>
              <a:t>6 января 2025 года </a:t>
            </a:r>
            <a:r>
              <a:rPr lang="ru-RU" altLang="ru-RU" b="1" i="1" dirty="0" smtClean="0">
                <a:solidFill>
                  <a:schemeClr val="tx2">
                    <a:lumMod val="95000"/>
                    <a:lumOff val="5000"/>
                  </a:schemeClr>
                </a:solidFill>
                <a:latin typeface="Times New Roman" panose="02020603050405020304" pitchFamily="18" charset="0"/>
              </a:rPr>
              <a:t>начел </a:t>
            </a:r>
            <a:r>
              <a:rPr lang="ru-RU" altLang="ru-RU" b="1" i="1" dirty="0">
                <a:solidFill>
                  <a:schemeClr val="tx2">
                    <a:lumMod val="95000"/>
                    <a:lumOff val="5000"/>
                  </a:schemeClr>
                </a:solidFill>
                <a:latin typeface="Times New Roman" panose="02020603050405020304" pitchFamily="18" charset="0"/>
              </a:rPr>
              <a:t>действовать обновленный список показателей, которые используют при решении вопроса о проведении внеплановой проверки работодателя и выборе ее вида.</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В перечень среди прочего добавят сотрудничество с </a:t>
            </a:r>
            <a:r>
              <a:rPr lang="ru-RU" altLang="ru-RU" b="1" i="1" dirty="0" err="1">
                <a:solidFill>
                  <a:schemeClr val="tx2">
                    <a:lumMod val="95000"/>
                    <a:lumOff val="5000"/>
                  </a:schemeClr>
                </a:solidFill>
                <a:latin typeface="Times New Roman" panose="02020603050405020304" pitchFamily="18" charset="0"/>
              </a:rPr>
              <a:t>самозанятыми</a:t>
            </a:r>
            <a:r>
              <a:rPr lang="ru-RU" altLang="ru-RU" b="1" i="1" dirty="0">
                <a:solidFill>
                  <a:schemeClr val="tx2">
                    <a:lumMod val="95000"/>
                    <a:lumOff val="5000"/>
                  </a:schemeClr>
                </a:solidFill>
                <a:latin typeface="Times New Roman" panose="02020603050405020304" pitchFamily="18" charset="0"/>
              </a:rPr>
              <a:t>. Критерий станут использовать, если:</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работодатель взаимодействует более чем с 35 такими лицами;</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платит им свыше 35 тыс. руб., что равно не менее 90% их дохода;</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работа длится более 3 месяцев.</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Уточнят показатель о зарплате ниже МРОТ. Его будут использовать, если за каждый месяц предыдущего квартала до минимума недоплачивали 60 и более сотрудникам. При этом доля таких специалистов не менее 50% от всего персонала организации.</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Пока ориентируются на среднее значение. Его по общему правилу получают, сопоставляя фонд оплаты труда и число сотрудников за квартал.</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Скорректируют также и такой индикатор, как отсутствие кадровых изменений при сокращении обязательных отчислений в СФР на 50%. Показатель станут применять, если в штате от 15 человек, при этом их число за квартал не уменьшилось, а фонд оплаты труда сократили на 80% и более</a:t>
            </a:r>
            <a:r>
              <a:rPr lang="ru-RU" altLang="ru-RU" b="1" i="1" dirty="0" smtClean="0">
                <a:solidFill>
                  <a:schemeClr val="tx2">
                    <a:lumMod val="95000"/>
                    <a:lumOff val="5000"/>
                  </a:schemeClr>
                </a:solidFill>
                <a:latin typeface="Times New Roman" panose="02020603050405020304" pitchFamily="18" charset="0"/>
              </a:rPr>
              <a:t>.</a:t>
            </a:r>
            <a:endParaRPr lang="ru-RU" altLang="ru-RU" b="1" i="1" dirty="0">
              <a:solidFill>
                <a:schemeClr val="tx2">
                  <a:lumMod val="95000"/>
                  <a:lumOff val="5000"/>
                </a:schemeClr>
              </a:solidFill>
              <a:latin typeface="Times New Roman" panose="02020603050405020304" pitchFamily="18" charset="0"/>
            </a:endParaRPr>
          </a:p>
        </p:txBody>
      </p:sp>
    </p:spTree>
    <p:extLst>
      <p:ext uri="{BB962C8B-B14F-4D97-AF65-F5344CB8AC3E}">
        <p14:creationId xmlns:p14="http://schemas.microsoft.com/office/powerpoint/2010/main" val="2402759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228600" y="1645919"/>
            <a:ext cx="11850624" cy="5114803"/>
          </a:xfrm>
        </p:spPr>
        <p:txBody>
          <a:bodyPr rtlCol="0">
            <a:normAutofit/>
          </a:bodyPr>
          <a:lstStyle/>
          <a:p>
            <a:pPr marL="273050" indent="266700" algn="just">
              <a:spcBef>
                <a:spcPct val="0"/>
              </a:spcBef>
              <a:spcAft>
                <a:spcPct val="0"/>
              </a:spcAft>
              <a:buNone/>
            </a:pPr>
            <a:r>
              <a:rPr lang="ru-RU" altLang="ru-RU" b="1" i="1" dirty="0">
                <a:solidFill>
                  <a:srgbClr val="0070C0"/>
                </a:solidFill>
                <a:latin typeface="Times New Roman" panose="02020603050405020304" pitchFamily="18" charset="0"/>
              </a:rPr>
              <a:t>Постановление Правительства РФ от 27.12.2024 N </a:t>
            </a:r>
            <a:r>
              <a:rPr lang="ru-RU" altLang="ru-RU" b="1" i="1" dirty="0" smtClean="0">
                <a:solidFill>
                  <a:srgbClr val="0070C0"/>
                </a:solidFill>
                <a:latin typeface="Times New Roman" panose="02020603050405020304" pitchFamily="18" charset="0"/>
              </a:rPr>
              <a:t>1927 </a:t>
            </a:r>
          </a:p>
          <a:p>
            <a:pPr marL="273050" indent="266700" algn="just">
              <a:spcBef>
                <a:spcPct val="0"/>
              </a:spcBef>
              <a:spcAft>
                <a:spcPct val="0"/>
              </a:spcAft>
              <a:buNone/>
            </a:pPr>
            <a:endParaRPr lang="ru-RU" altLang="ru-RU" b="1" i="1" dirty="0">
              <a:solidFill>
                <a:srgbClr val="0070C0"/>
              </a:solidFill>
              <a:latin typeface="Times New Roman" panose="02020603050405020304" pitchFamily="18" charset="0"/>
            </a:endParaRPr>
          </a:p>
          <a:p>
            <a:pPr marL="273050" indent="266700"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Утвержден </a:t>
            </a:r>
            <a:r>
              <a:rPr lang="ru-RU" altLang="ru-RU" b="1" i="1" dirty="0">
                <a:solidFill>
                  <a:schemeClr val="tx2">
                    <a:lumMod val="95000"/>
                    <a:lumOff val="5000"/>
                  </a:schemeClr>
                </a:solidFill>
                <a:latin typeface="Times New Roman" panose="02020603050405020304" pitchFamily="18" charset="0"/>
              </a:rPr>
              <a:t>порядок ведения реестра </a:t>
            </a:r>
            <a:r>
              <a:rPr lang="ru-RU" altLang="ru-RU" b="1" i="1" dirty="0" smtClean="0">
                <a:solidFill>
                  <a:schemeClr val="tx2">
                    <a:lumMod val="95000"/>
                    <a:lumOff val="5000"/>
                  </a:schemeClr>
                </a:solidFill>
                <a:latin typeface="Times New Roman" panose="02020603050405020304" pitchFamily="18" charset="0"/>
              </a:rPr>
              <a:t>работодателей </a:t>
            </a:r>
            <a:r>
              <a:rPr lang="ru-RU" altLang="ru-RU" b="1" i="1" dirty="0">
                <a:solidFill>
                  <a:schemeClr val="tx2">
                    <a:lumMod val="95000"/>
                    <a:lumOff val="5000"/>
                  </a:schemeClr>
                </a:solidFill>
                <a:latin typeface="Times New Roman" panose="02020603050405020304" pitchFamily="18" charset="0"/>
              </a:rPr>
              <a:t>у которых выявлена нелегальная занятость</a:t>
            </a:r>
            <a:r>
              <a:rPr lang="ru-RU" altLang="ru-RU" b="1" i="1" dirty="0" smtClean="0">
                <a:solidFill>
                  <a:schemeClr val="tx2">
                    <a:lumMod val="95000"/>
                    <a:lumOff val="5000"/>
                  </a:schemeClr>
                </a:solidFill>
                <a:latin typeface="Times New Roman" panose="02020603050405020304" pitchFamily="18" charset="0"/>
              </a:rPr>
              <a:t>:</a:t>
            </a:r>
            <a:endParaRPr lang="ru-RU" altLang="ru-RU" b="1" i="1" dirty="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С </a:t>
            </a:r>
            <a:r>
              <a:rPr lang="ru-RU" altLang="ru-RU" b="1" i="1" dirty="0">
                <a:solidFill>
                  <a:schemeClr val="tx2">
                    <a:lumMod val="95000"/>
                    <a:lumOff val="5000"/>
                  </a:schemeClr>
                </a:solidFill>
                <a:latin typeface="Times New Roman" panose="02020603050405020304" pitchFamily="18" charset="0"/>
              </a:rPr>
              <a:t>1 января 2025 года действуют правила ведения общедоступного реестра работодателей, которые нанимают физлиц нелегально. Вести его, а также размещать на своем сайте будет </a:t>
            </a:r>
            <a:r>
              <a:rPr lang="ru-RU" altLang="ru-RU" b="1" i="1" dirty="0" err="1">
                <a:solidFill>
                  <a:schemeClr val="tx2">
                    <a:lumMod val="95000"/>
                    <a:lumOff val="5000"/>
                  </a:schemeClr>
                </a:solidFill>
                <a:latin typeface="Times New Roman" panose="02020603050405020304" pitchFamily="18" charset="0"/>
              </a:rPr>
              <a:t>Роструд</a:t>
            </a:r>
            <a:r>
              <a:rPr lang="ru-RU" altLang="ru-RU" b="1" i="1" dirty="0">
                <a:solidFill>
                  <a:schemeClr val="tx2">
                    <a:lumMod val="95000"/>
                    <a:lumOff val="5000"/>
                  </a:schemeClr>
                </a:solidFill>
                <a:latin typeface="Times New Roman" panose="02020603050405020304" pitchFamily="18" charset="0"/>
              </a:rPr>
              <a:t>.</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Работодателя внесут в реестр на основании вступившего в силу постановления об административном нарушении (уклонение от оформления трудового договора или заключение ГПД, который фактически регулирует трудовые отношения).</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Запись из реестра исключат:</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если прошел год с даты вступления в силу постановления;</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если оператор реестра получит судебный акт об отмене постановления.</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Физлицо или организация, которые обнаружат в реестре </a:t>
            </a:r>
            <a:r>
              <a:rPr lang="ru-RU" altLang="ru-RU" b="1" i="1" dirty="0" err="1">
                <a:solidFill>
                  <a:schemeClr val="tx2">
                    <a:lumMod val="95000"/>
                    <a:lumOff val="5000"/>
                  </a:schemeClr>
                </a:solidFill>
                <a:latin typeface="Times New Roman" panose="02020603050405020304" pitchFamily="18" charset="0"/>
              </a:rPr>
              <a:t>техошибку</a:t>
            </a:r>
            <a:r>
              <a:rPr lang="ru-RU" altLang="ru-RU" b="1" i="1" dirty="0">
                <a:solidFill>
                  <a:schemeClr val="tx2">
                    <a:lumMod val="95000"/>
                    <a:lumOff val="5000"/>
                  </a:schemeClr>
                </a:solidFill>
                <a:latin typeface="Times New Roman" panose="02020603050405020304" pitchFamily="18" charset="0"/>
              </a:rPr>
              <a:t>, могут направить обращение о ее исправлении (на бумаге или в электронном виде</a:t>
            </a:r>
            <a:r>
              <a:rPr lang="ru-RU" altLang="ru-RU" b="1" i="1" dirty="0" smtClean="0">
                <a:solidFill>
                  <a:schemeClr val="tx2">
                    <a:lumMod val="95000"/>
                    <a:lumOff val="5000"/>
                  </a:schemeClr>
                </a:solidFill>
                <a:latin typeface="Times New Roman" panose="02020603050405020304" pitchFamily="18" charset="0"/>
              </a:rPr>
              <a:t>).</a:t>
            </a:r>
            <a:endParaRPr lang="ru-RU" altLang="ru-RU" b="1" i="1" dirty="0">
              <a:solidFill>
                <a:schemeClr val="tx2">
                  <a:lumMod val="95000"/>
                  <a:lumOff val="5000"/>
                </a:schemeClr>
              </a:solidFill>
              <a:latin typeface="Times New Roman" panose="02020603050405020304" pitchFamily="18" charset="0"/>
            </a:endParaRPr>
          </a:p>
        </p:txBody>
      </p:sp>
    </p:spTree>
    <p:extLst>
      <p:ext uri="{BB962C8B-B14F-4D97-AF65-F5344CB8AC3E}">
        <p14:creationId xmlns:p14="http://schemas.microsoft.com/office/powerpoint/2010/main" val="2215629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228600" y="1605279"/>
            <a:ext cx="11850624" cy="5155443"/>
          </a:xfrm>
        </p:spPr>
        <p:txBody>
          <a:bodyPr rtlCol="0">
            <a:normAutofit fontScale="70000" lnSpcReduction="20000"/>
          </a:bodyPr>
          <a:lstStyle/>
          <a:p>
            <a:pPr marL="0" indent="447675" algn="just">
              <a:spcBef>
                <a:spcPct val="0"/>
              </a:spcBef>
              <a:spcAft>
                <a:spcPct val="0"/>
              </a:spcAft>
              <a:buNone/>
            </a:pPr>
            <a:r>
              <a:rPr lang="ru-RU" altLang="ru-RU" sz="2500" b="1" i="1" dirty="0">
                <a:solidFill>
                  <a:srgbClr val="0070C0"/>
                </a:solidFill>
                <a:latin typeface="Times New Roman" panose="02020603050405020304" pitchFamily="18" charset="0"/>
              </a:rPr>
              <a:t>Федеральный закон от 12.12.2023 N </a:t>
            </a:r>
            <a:r>
              <a:rPr lang="ru-RU" altLang="ru-RU" sz="2500" b="1" i="1" dirty="0" smtClean="0">
                <a:solidFill>
                  <a:srgbClr val="0070C0"/>
                </a:solidFill>
                <a:latin typeface="Times New Roman" panose="02020603050405020304" pitchFamily="18" charset="0"/>
              </a:rPr>
              <a:t>565-ФЗ</a:t>
            </a:r>
          </a:p>
          <a:p>
            <a:pPr marL="0" indent="447675" algn="just">
              <a:spcBef>
                <a:spcPct val="0"/>
              </a:spcBef>
              <a:spcAft>
                <a:spcPct val="0"/>
              </a:spcAft>
              <a:buNone/>
            </a:pPr>
            <a:r>
              <a:rPr lang="ru-RU" altLang="ru-RU" sz="2500" b="1" i="1" dirty="0">
                <a:solidFill>
                  <a:srgbClr val="0070C0"/>
                </a:solidFill>
                <a:latin typeface="Times New Roman" panose="02020603050405020304" pitchFamily="18" charset="0"/>
              </a:rPr>
              <a:t>Постановление Правительства РФ от 30.05.2024 N 709</a:t>
            </a:r>
          </a:p>
          <a:p>
            <a:pPr marL="0" indent="447675" algn="just">
              <a:spcBef>
                <a:spcPct val="0"/>
              </a:spcBef>
              <a:spcAft>
                <a:spcPct val="0"/>
              </a:spcAft>
              <a:buNone/>
            </a:pPr>
            <a:r>
              <a:rPr lang="ru-RU" altLang="ru-RU" sz="2500" b="1" i="1" dirty="0">
                <a:solidFill>
                  <a:srgbClr val="0070C0"/>
                </a:solidFill>
                <a:latin typeface="Times New Roman" panose="02020603050405020304" pitchFamily="18" charset="0"/>
              </a:rPr>
              <a:t>Приказ Минтруда России от 16.04.2024 N 195н</a:t>
            </a:r>
          </a:p>
          <a:p>
            <a:pPr marL="0" indent="447675" algn="just">
              <a:spcBef>
                <a:spcPct val="0"/>
              </a:spcBef>
              <a:spcAft>
                <a:spcPct val="0"/>
              </a:spcAft>
              <a:buNone/>
            </a:pPr>
            <a:r>
              <a:rPr lang="ru-RU" altLang="ru-RU" sz="2500" b="1" i="1" dirty="0">
                <a:solidFill>
                  <a:srgbClr val="0070C0"/>
                </a:solidFill>
                <a:latin typeface="Times New Roman" panose="02020603050405020304" pitchFamily="18" charset="0"/>
              </a:rPr>
              <a:t>Приказ Минтруда России от 09.08.2024 N 399</a:t>
            </a:r>
          </a:p>
          <a:p>
            <a:pPr marL="0" indent="447675" algn="just">
              <a:spcBef>
                <a:spcPct val="0"/>
              </a:spcBef>
              <a:spcAft>
                <a:spcPct val="0"/>
              </a:spcAft>
              <a:buNone/>
            </a:pPr>
            <a:endParaRPr lang="ru-RU" altLang="ru-RU" sz="2500" b="1" i="1" dirty="0" smtClean="0">
              <a:solidFill>
                <a:srgbClr val="0070C0"/>
              </a:solidFill>
              <a:latin typeface="Times New Roman" panose="02020603050405020304" pitchFamily="18" charset="0"/>
            </a:endParaRPr>
          </a:p>
          <a:p>
            <a:pPr marL="0" indent="447675" algn="just">
              <a:spcBef>
                <a:spcPct val="0"/>
              </a:spcBef>
              <a:spcAft>
                <a:spcPct val="0"/>
              </a:spcAft>
              <a:buNone/>
            </a:pPr>
            <a:r>
              <a:rPr lang="ru-RU" altLang="ru-RU" sz="2800" b="1" i="1" dirty="0" smtClean="0">
                <a:solidFill>
                  <a:schemeClr val="tx2">
                    <a:lumMod val="95000"/>
                    <a:lumOff val="5000"/>
                  </a:schemeClr>
                </a:solidFill>
                <a:latin typeface="Times New Roman" panose="02020603050405020304" pitchFamily="18" charset="0"/>
              </a:rPr>
              <a:t>с </a:t>
            </a:r>
            <a:r>
              <a:rPr lang="ru-RU" altLang="ru-RU" sz="2800" b="1" i="1" dirty="0">
                <a:solidFill>
                  <a:schemeClr val="tx2">
                    <a:lumMod val="95000"/>
                    <a:lumOff val="5000"/>
                  </a:schemeClr>
                </a:solidFill>
                <a:latin typeface="Times New Roman" panose="02020603050405020304" pitchFamily="18" charset="0"/>
              </a:rPr>
              <a:t>1 сентября 2024 года </a:t>
            </a:r>
            <a:r>
              <a:rPr lang="ru-RU" altLang="ru-RU" sz="2800" b="1" i="1" dirty="0" smtClean="0">
                <a:solidFill>
                  <a:schemeClr val="tx2">
                    <a:lumMod val="95000"/>
                    <a:lumOff val="5000"/>
                  </a:schemeClr>
                </a:solidFill>
                <a:latin typeface="Times New Roman" panose="02020603050405020304" pitchFamily="18" charset="0"/>
              </a:rPr>
              <a:t>вступили </a:t>
            </a:r>
            <a:r>
              <a:rPr lang="ru-RU" altLang="ru-RU" sz="2800" b="1" i="1" dirty="0">
                <a:solidFill>
                  <a:schemeClr val="tx2">
                    <a:lumMod val="95000"/>
                    <a:lumOff val="5000"/>
                  </a:schemeClr>
                </a:solidFill>
                <a:latin typeface="Times New Roman" panose="02020603050405020304" pitchFamily="18" charset="0"/>
              </a:rPr>
              <a:t>в силу новые </a:t>
            </a:r>
            <a:r>
              <a:rPr lang="ru-RU" altLang="ru-RU" sz="2800" b="1" i="1" dirty="0" smtClean="0">
                <a:solidFill>
                  <a:schemeClr val="tx2">
                    <a:lumMod val="95000"/>
                    <a:lumOff val="5000"/>
                  </a:schemeClr>
                </a:solidFill>
                <a:latin typeface="Times New Roman" panose="02020603050405020304" pitchFamily="18" charset="0"/>
              </a:rPr>
              <a:t>положения по квотам </a:t>
            </a:r>
            <a:r>
              <a:rPr lang="ru-RU" altLang="ru-RU" sz="2800" b="1" i="1" dirty="0">
                <a:solidFill>
                  <a:schemeClr val="tx2">
                    <a:lumMod val="95000"/>
                    <a:lumOff val="5000"/>
                  </a:schemeClr>
                </a:solidFill>
                <a:latin typeface="Times New Roman" panose="02020603050405020304" pitchFamily="18" charset="0"/>
              </a:rPr>
              <a:t>для </a:t>
            </a:r>
            <a:r>
              <a:rPr lang="ru-RU" altLang="ru-RU" sz="2800" b="1" i="1" dirty="0" smtClean="0">
                <a:solidFill>
                  <a:schemeClr val="tx2">
                    <a:lumMod val="95000"/>
                    <a:lumOff val="5000"/>
                  </a:schemeClr>
                </a:solidFill>
                <a:latin typeface="Times New Roman" panose="02020603050405020304" pitchFamily="18" charset="0"/>
              </a:rPr>
              <a:t>инвалидов</a:t>
            </a:r>
          </a:p>
          <a:p>
            <a:pPr marL="0" indent="447675" algn="just">
              <a:spcBef>
                <a:spcPct val="0"/>
              </a:spcBef>
              <a:spcAft>
                <a:spcPct val="0"/>
              </a:spcAft>
              <a:buNone/>
            </a:pPr>
            <a:endParaRPr lang="ru-RU" altLang="ru-RU" sz="2800"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u="sng" dirty="0">
                <a:solidFill>
                  <a:schemeClr val="tx2">
                    <a:lumMod val="95000"/>
                    <a:lumOff val="5000"/>
                  </a:schemeClr>
                </a:solidFill>
                <a:latin typeface="Times New Roman" panose="02020603050405020304" pitchFamily="18" charset="0"/>
              </a:rPr>
              <a:t>Регионы установят квоты для работодателей, у которых трудятся более 35 человек, - от 2% до 4% от среднесписочной численности персонала.</a:t>
            </a:r>
          </a:p>
          <a:p>
            <a:pPr marL="0" indent="447675" algn="just">
              <a:spcBef>
                <a:spcPct val="0"/>
              </a:spcBef>
              <a:spcAft>
                <a:spcPct val="0"/>
              </a:spcAft>
              <a:buNone/>
            </a:pPr>
            <a:r>
              <a:rPr lang="ru-RU" altLang="ru-RU" sz="2800" b="1" i="1" dirty="0" smtClean="0">
                <a:solidFill>
                  <a:schemeClr val="tx2">
                    <a:lumMod val="95000"/>
                    <a:lumOff val="5000"/>
                  </a:schemeClr>
                </a:solidFill>
                <a:latin typeface="Times New Roman" panose="02020603050405020304" pitchFamily="18" charset="0"/>
              </a:rPr>
              <a:t>Ранее </a:t>
            </a:r>
            <a:r>
              <a:rPr lang="ru-RU" altLang="ru-RU" sz="2800" b="1" i="1" dirty="0">
                <a:solidFill>
                  <a:schemeClr val="tx2">
                    <a:lumMod val="95000"/>
                    <a:lumOff val="5000"/>
                  </a:schemeClr>
                </a:solidFill>
                <a:latin typeface="Times New Roman" panose="02020603050405020304" pitchFamily="18" charset="0"/>
              </a:rPr>
              <a:t>такие значения </a:t>
            </a:r>
            <a:r>
              <a:rPr lang="ru-RU" altLang="ru-RU" sz="2800" b="1" i="1" dirty="0" smtClean="0">
                <a:solidFill>
                  <a:schemeClr val="tx2">
                    <a:lumMod val="95000"/>
                    <a:lumOff val="5000"/>
                  </a:schemeClr>
                </a:solidFill>
                <a:latin typeface="Times New Roman" panose="02020603050405020304" pitchFamily="18" charset="0"/>
              </a:rPr>
              <a:t>применяли </a:t>
            </a:r>
            <a:r>
              <a:rPr lang="ru-RU" altLang="ru-RU" sz="2800" b="1" i="1" dirty="0">
                <a:solidFill>
                  <a:schemeClr val="tx2">
                    <a:lumMod val="95000"/>
                    <a:lumOff val="5000"/>
                  </a:schemeClr>
                </a:solidFill>
                <a:latin typeface="Times New Roman" panose="02020603050405020304" pitchFamily="18" charset="0"/>
              </a:rPr>
              <a:t>для организаций, где более 100 работников. При численности от 35 человек субъекты РФ могут вводить квоту до 3%, но делают это не все.</a:t>
            </a: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Регионы смогут дифференцировать квоты в зависимости от видов деятельности, муниципальных образований и др. Допустимо применить несколько оснований.</a:t>
            </a: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Квоту станут ежеквартально рассчитывать до 10-го числа месяца, следующего за отчетным кварталом.</a:t>
            </a: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При заключении трудового договора с инвалидом I группы ее будут считать исполненной на 2 рабочих места.</a:t>
            </a: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В ряде случаев работодателей освободят от выполнения квоты. Среди таких ситуаций банкротство, уменьшение числа сотрудников до значения, при котором квоты нет.</a:t>
            </a: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Отчет о выполнении квоты понадобится представлять по новой форме. В ней нужно указывать меньше сведений по сравнению с предыдущей.</a:t>
            </a: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Также начнут действовать правила заключения соглашения о трудоустройстве инвалидов и его форма для случаев, когда работодатель не создает у себя места для </a:t>
            </a:r>
            <a:r>
              <a:rPr lang="ru-RU" altLang="ru-RU" sz="2800" b="1" i="1" dirty="0" smtClean="0">
                <a:solidFill>
                  <a:schemeClr val="tx2">
                    <a:lumMod val="95000"/>
                    <a:lumOff val="5000"/>
                  </a:schemeClr>
                </a:solidFill>
                <a:latin typeface="Times New Roman" panose="02020603050405020304" pitchFamily="18" charset="0"/>
              </a:rPr>
              <a:t>них</a:t>
            </a:r>
            <a:endParaRPr lang="ru-RU" altLang="ru-RU" sz="2800" b="1" i="1" dirty="0">
              <a:solidFill>
                <a:schemeClr val="tx2">
                  <a:lumMod val="95000"/>
                  <a:lumOff val="5000"/>
                </a:schemeClr>
              </a:solidFill>
              <a:latin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159026" y="1630017"/>
            <a:ext cx="11801326" cy="5138531"/>
          </a:xfrm>
        </p:spPr>
        <p:txBody>
          <a:bodyPr rtlCol="0">
            <a:normAutofit lnSpcReduction="10000"/>
          </a:bodyPr>
          <a:lstStyle/>
          <a:p>
            <a:pPr marL="0" indent="447675" algn="just">
              <a:spcBef>
                <a:spcPct val="0"/>
              </a:spcBef>
              <a:spcAft>
                <a:spcPct val="0"/>
              </a:spcAft>
              <a:buNone/>
            </a:pPr>
            <a:r>
              <a:rPr lang="ru-RU" altLang="ru-RU" sz="2500" b="1" i="1" dirty="0" smtClean="0">
                <a:solidFill>
                  <a:srgbClr val="0070C0"/>
                </a:solidFill>
                <a:latin typeface="Times New Roman" panose="02020603050405020304" pitchFamily="18" charset="0"/>
              </a:rPr>
              <a:t>Федеральный закон от 26.12.2024 N </a:t>
            </a:r>
            <a:r>
              <a:rPr lang="ru-RU" altLang="ru-RU" sz="2500" b="1" i="1" dirty="0">
                <a:solidFill>
                  <a:srgbClr val="0070C0"/>
                </a:solidFill>
                <a:latin typeface="Times New Roman" panose="02020603050405020304" pitchFamily="18" charset="0"/>
              </a:rPr>
              <a:t>498-ФЗ </a:t>
            </a:r>
          </a:p>
          <a:p>
            <a:pPr marL="0" indent="447675" algn="just">
              <a:spcBef>
                <a:spcPct val="0"/>
              </a:spcBef>
              <a:spcAft>
                <a:spcPct val="0"/>
              </a:spcAft>
              <a:buNone/>
            </a:pPr>
            <a:endParaRPr lang="ru-RU" altLang="ru-RU" sz="2500" b="1" i="1" dirty="0" smtClean="0">
              <a:solidFill>
                <a:srgbClr val="0070C0"/>
              </a:solidFill>
              <a:latin typeface="Times New Roman" panose="02020603050405020304" pitchFamily="18" charset="0"/>
            </a:endParaRPr>
          </a:p>
          <a:p>
            <a:pPr marL="0" indent="447675"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Рабочие места для лиц, участвующих в СВО, сохранят на весь период службы. </a:t>
            </a:r>
          </a:p>
          <a:p>
            <a:pPr marL="0" indent="447675"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Сейчас запрет расторжения трудового договора по инициативе работодателя предусмотрен в отношении работников, заключивших контракт о прохождении военной службы на срок до одного года. Вместе с тем с указанными работниками заключается контракт о прохождении военной службы на сроки: до одного года, один, два или три года по выбору гражданина. В связи с этим </a:t>
            </a:r>
            <a:r>
              <a:rPr lang="ru-RU" altLang="ru-RU" b="1" i="1" dirty="0" smtClean="0">
                <a:solidFill>
                  <a:schemeClr val="tx2">
                    <a:lumMod val="95000"/>
                    <a:lumOff val="5000"/>
                  </a:schemeClr>
                </a:solidFill>
                <a:latin typeface="Times New Roman" panose="02020603050405020304" pitchFamily="18" charset="0"/>
              </a:rPr>
              <a:t>приостановление действия </a:t>
            </a:r>
            <a:r>
              <a:rPr lang="ru-RU" altLang="ru-RU" b="1" i="1" dirty="0">
                <a:solidFill>
                  <a:schemeClr val="tx2">
                    <a:lumMod val="95000"/>
                    <a:lumOff val="5000"/>
                  </a:schemeClr>
                </a:solidFill>
                <a:latin typeface="Times New Roman" panose="02020603050405020304" pitchFamily="18" charset="0"/>
              </a:rPr>
              <a:t>трудового договора </a:t>
            </a:r>
            <a:r>
              <a:rPr lang="ru-RU" altLang="ru-RU" b="1" i="1" dirty="0" smtClean="0">
                <a:solidFill>
                  <a:schemeClr val="tx2">
                    <a:lumMod val="95000"/>
                    <a:lumOff val="5000"/>
                  </a:schemeClr>
                </a:solidFill>
                <a:latin typeface="Times New Roman" panose="02020603050405020304" pitchFamily="18" charset="0"/>
              </a:rPr>
              <a:t>будет на </a:t>
            </a:r>
            <a:r>
              <a:rPr lang="ru-RU" altLang="ru-RU" b="1" i="1" dirty="0">
                <a:solidFill>
                  <a:schemeClr val="tx2">
                    <a:lumMod val="95000"/>
                    <a:lumOff val="5000"/>
                  </a:schemeClr>
                </a:solidFill>
                <a:latin typeface="Times New Roman" panose="02020603050405020304" pitchFamily="18" charset="0"/>
              </a:rPr>
              <a:t>весь период прохождения работником военной службы по контракту независимо от срока, на который заключен контракт.</a:t>
            </a:r>
          </a:p>
          <a:p>
            <a:pPr marL="0" indent="447675"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Также </a:t>
            </a:r>
            <a:r>
              <a:rPr lang="ru-RU" altLang="ru-RU" b="1" i="1" dirty="0">
                <a:solidFill>
                  <a:schemeClr val="tx2">
                    <a:lumMod val="95000"/>
                    <a:lumOff val="5000"/>
                  </a:schemeClr>
                </a:solidFill>
                <a:latin typeface="Times New Roman" panose="02020603050405020304" pitchFamily="18" charset="0"/>
              </a:rPr>
              <a:t>устанавливается возможность приостановления трудовых договоров с работниками, поступившими на службу в войска национальной гвардии Российской Федерации по мобилизации.</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228600" y="1605279"/>
            <a:ext cx="11850624" cy="5155443"/>
          </a:xfrm>
        </p:spPr>
        <p:txBody>
          <a:bodyPr rtlCol="0">
            <a:normAutofit fontScale="92500" lnSpcReduction="20000"/>
          </a:bodyPr>
          <a:lstStyle/>
          <a:p>
            <a:pPr marL="0" indent="447675" algn="just">
              <a:spcBef>
                <a:spcPct val="0"/>
              </a:spcBef>
              <a:spcAft>
                <a:spcPct val="0"/>
              </a:spcAft>
              <a:buNone/>
            </a:pPr>
            <a:r>
              <a:rPr lang="ru-RU" altLang="ru-RU" sz="2500" b="1" i="1" dirty="0">
                <a:solidFill>
                  <a:srgbClr val="0070C0"/>
                </a:solidFill>
                <a:latin typeface="Times New Roman" panose="02020603050405020304" pitchFamily="18" charset="0"/>
              </a:rPr>
              <a:t>Проект Федерального закона N </a:t>
            </a:r>
            <a:r>
              <a:rPr lang="ru-RU" altLang="ru-RU" sz="2500" b="1" i="1" dirty="0" smtClean="0">
                <a:solidFill>
                  <a:srgbClr val="0070C0"/>
                </a:solidFill>
                <a:latin typeface="Times New Roman" panose="02020603050405020304" pitchFamily="18" charset="0"/>
              </a:rPr>
              <a:t>944763-8</a:t>
            </a:r>
          </a:p>
          <a:p>
            <a:pPr marL="0" indent="447675" algn="just">
              <a:spcBef>
                <a:spcPct val="0"/>
              </a:spcBef>
              <a:spcAft>
                <a:spcPct val="0"/>
              </a:spcAft>
              <a:buNone/>
            </a:pPr>
            <a:endParaRPr lang="ru-RU" altLang="ru-RU" sz="2500" b="1" i="1" dirty="0" smtClean="0">
              <a:solidFill>
                <a:srgbClr val="0070C0"/>
              </a:solidFill>
              <a:latin typeface="Times New Roman" panose="02020603050405020304" pitchFamily="18" charset="0"/>
            </a:endParaRP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Проект о квотах для инвалидов в обособленных подразделениях работодателя внесли в </a:t>
            </a:r>
            <a:r>
              <a:rPr lang="ru-RU" altLang="ru-RU" sz="2800" b="1" i="1" dirty="0" smtClean="0">
                <a:solidFill>
                  <a:schemeClr val="tx2">
                    <a:lumMod val="95000"/>
                    <a:lumOff val="5000"/>
                  </a:schemeClr>
                </a:solidFill>
                <a:latin typeface="Times New Roman" panose="02020603050405020304" pitchFamily="18" charset="0"/>
              </a:rPr>
              <a:t>Госдуму</a:t>
            </a:r>
          </a:p>
          <a:p>
            <a:pPr marL="0" indent="447675" algn="just">
              <a:spcBef>
                <a:spcPct val="0"/>
              </a:spcBef>
              <a:spcAft>
                <a:spcPct val="0"/>
              </a:spcAft>
              <a:buNone/>
            </a:pPr>
            <a:endParaRPr lang="ru-RU" altLang="ru-RU" sz="2800"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Предложили устанавливать отдельные квоты для инвалидов не только филиалам и представительствам, но и другим обособленным подразделениям. Условие - они находятся в разных регионах с головной организацией. К этим подразделениям хотят применять квоты субъектов РФ, в которых они располагаются.</a:t>
            </a: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Сейчас по такому принципу квоты устанавливают именно представительствам и филиалам. Исходят из среднесписочной численности работников таких подразделений за предыдущий квартал. Остальных сотрудников учитывают при подсчете квоты для головной организации.</a:t>
            </a: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По мнению разработчиков проекта, изменения позволят расширить возможности для трудоустройства инвалидов. Предполагается, что поправки вступят в силу со дня официального опубликования в качестве закона</a:t>
            </a:r>
            <a:r>
              <a:rPr lang="ru-RU" altLang="ru-RU" sz="2800" b="1" i="1" dirty="0" smtClean="0">
                <a:solidFill>
                  <a:schemeClr val="tx2">
                    <a:lumMod val="95000"/>
                    <a:lumOff val="5000"/>
                  </a:schemeClr>
                </a:solidFill>
                <a:latin typeface="Times New Roman" panose="02020603050405020304" pitchFamily="18" charset="0"/>
              </a:rPr>
              <a:t>.</a:t>
            </a:r>
            <a:endParaRPr lang="ru-RU" altLang="ru-RU" sz="2800" b="1" i="1" dirty="0">
              <a:solidFill>
                <a:schemeClr val="tx2">
                  <a:lumMod val="95000"/>
                  <a:lumOff val="5000"/>
                </a:schemeClr>
              </a:solidFill>
              <a:latin typeface="Times New Roman" panose="02020603050405020304" pitchFamily="18" charset="0"/>
            </a:endParaRPr>
          </a:p>
        </p:txBody>
      </p:sp>
    </p:spTree>
    <p:extLst>
      <p:ext uri="{BB962C8B-B14F-4D97-AF65-F5344CB8AC3E}">
        <p14:creationId xmlns:p14="http://schemas.microsoft.com/office/powerpoint/2010/main" val="3637995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228600" y="1468877"/>
            <a:ext cx="11850624" cy="5291846"/>
          </a:xfrm>
        </p:spPr>
        <p:txBody>
          <a:bodyPr rtlCol="0">
            <a:normAutofit fontScale="92500"/>
          </a:bodyPr>
          <a:lstStyle/>
          <a:p>
            <a:pPr algn="just">
              <a:spcBef>
                <a:spcPct val="0"/>
              </a:spcBef>
              <a:spcAft>
                <a:spcPct val="0"/>
              </a:spcAft>
              <a:buNone/>
            </a:pPr>
            <a:r>
              <a:rPr lang="ru-RU" altLang="ru-RU" b="1" i="1" dirty="0">
                <a:solidFill>
                  <a:srgbClr val="0070C0"/>
                </a:solidFill>
                <a:latin typeface="Times New Roman" panose="02020603050405020304" pitchFamily="18" charset="0"/>
              </a:rPr>
              <a:t>Приказ Минтруда России от 09.08.2023 N 652н</a:t>
            </a:r>
          </a:p>
          <a:p>
            <a:pPr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Минтруд </a:t>
            </a:r>
            <a:r>
              <a:rPr lang="ru-RU" altLang="ru-RU" b="1" i="1" dirty="0">
                <a:solidFill>
                  <a:schemeClr val="tx2">
                    <a:lumMod val="95000"/>
                    <a:lumOff val="5000"/>
                  </a:schemeClr>
                </a:solidFill>
                <a:latin typeface="Times New Roman" panose="02020603050405020304" pitchFamily="18" charset="0"/>
              </a:rPr>
              <a:t>утвердил правила организации сопровождаемой работы инвалидов I и II групп трудоспособного возраста.</a:t>
            </a:r>
          </a:p>
          <a:p>
            <a:pPr marL="0" indent="447675"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Уточнили </a:t>
            </a:r>
            <a:r>
              <a:rPr lang="ru-RU" altLang="ru-RU" b="1" i="1" dirty="0">
                <a:solidFill>
                  <a:schemeClr val="tx2">
                    <a:lumMod val="95000"/>
                    <a:lumOff val="5000"/>
                  </a:schemeClr>
                </a:solidFill>
                <a:latin typeface="Times New Roman" panose="02020603050405020304" pitchFamily="18" charset="0"/>
              </a:rPr>
              <a:t>функции наставников, которых работодатели могут определять из числа сотрудников или привлекать из общественных объединений инвалидов. </a:t>
            </a:r>
            <a:r>
              <a:rPr lang="ru-RU" altLang="ru-RU" b="1" i="1" dirty="0" smtClean="0">
                <a:solidFill>
                  <a:schemeClr val="tx2">
                    <a:lumMod val="95000"/>
                    <a:lumOff val="5000"/>
                  </a:schemeClr>
                </a:solidFill>
                <a:latin typeface="Times New Roman" panose="02020603050405020304" pitchFamily="18" charset="0"/>
              </a:rPr>
              <a:t>Эти </a:t>
            </a:r>
            <a:r>
              <a:rPr lang="ru-RU" altLang="ru-RU" b="1" i="1" dirty="0">
                <a:solidFill>
                  <a:schemeClr val="tx2">
                    <a:lumMod val="95000"/>
                    <a:lumOff val="5000"/>
                  </a:schemeClr>
                </a:solidFill>
                <a:latin typeface="Times New Roman" panose="02020603050405020304" pitchFamily="18" charset="0"/>
              </a:rPr>
              <a:t>лица помогают:</a:t>
            </a:r>
          </a:p>
          <a:p>
            <a:pPr marL="0" indent="447675"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осваивать трудовые навыки, адаптироваться на рабочем месте и выполнять обязанности;</a:t>
            </a:r>
          </a:p>
          <a:p>
            <a:pPr marL="0" indent="447675"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проходить инструктажи по охране труда, пожарной безопасности и др.;</a:t>
            </a:r>
          </a:p>
          <a:p>
            <a:pPr marL="0" indent="447675"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знакомиться с ПВТР и иными документами;</a:t>
            </a:r>
          </a:p>
          <a:p>
            <a:pPr marL="0" indent="447675"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передвигаться, получать информацию, ориентироваться и </a:t>
            </a:r>
            <a:r>
              <a:rPr lang="ru-RU" altLang="ru-RU" b="1" i="1" dirty="0" err="1">
                <a:solidFill>
                  <a:schemeClr val="tx2">
                    <a:lumMod val="95000"/>
                    <a:lumOff val="5000"/>
                  </a:schemeClr>
                </a:solidFill>
                <a:latin typeface="Times New Roman" panose="02020603050405020304" pitchFamily="18" charset="0"/>
              </a:rPr>
              <a:t>коммуницировать</a:t>
            </a:r>
            <a:r>
              <a:rPr lang="ru-RU" altLang="ru-RU" b="1" i="1" dirty="0">
                <a:solidFill>
                  <a:schemeClr val="tx2">
                    <a:lumMod val="95000"/>
                    <a:lumOff val="5000"/>
                  </a:schemeClr>
                </a:solidFill>
                <a:latin typeface="Times New Roman" panose="02020603050405020304" pitchFamily="18" charset="0"/>
              </a:rPr>
              <a:t>.</a:t>
            </a:r>
          </a:p>
          <a:p>
            <a:pPr marL="0" indent="447675"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Сопровождение труда возможно, если по программе реабилитации или </a:t>
            </a:r>
            <a:r>
              <a:rPr lang="ru-RU" altLang="ru-RU" b="1" i="1" dirty="0" err="1">
                <a:solidFill>
                  <a:schemeClr val="tx2">
                    <a:lumMod val="95000"/>
                    <a:lumOff val="5000"/>
                  </a:schemeClr>
                </a:solidFill>
                <a:latin typeface="Times New Roman" panose="02020603050405020304" pitchFamily="18" charset="0"/>
              </a:rPr>
              <a:t>абилитации</a:t>
            </a:r>
            <a:r>
              <a:rPr lang="ru-RU" altLang="ru-RU" b="1" i="1" dirty="0">
                <a:solidFill>
                  <a:schemeClr val="tx2">
                    <a:lumMod val="95000"/>
                    <a:lumOff val="5000"/>
                  </a:schemeClr>
                </a:solidFill>
                <a:latin typeface="Times New Roman" panose="02020603050405020304" pitchFamily="18" charset="0"/>
              </a:rPr>
              <a:t> работа для инвалида допустима с помощью в </a:t>
            </a:r>
            <a:r>
              <a:rPr lang="ru-RU" altLang="ru-RU" b="1" i="1" dirty="0" err="1">
                <a:solidFill>
                  <a:schemeClr val="tx2">
                    <a:lumMod val="95000"/>
                    <a:lumOff val="5000"/>
                  </a:schemeClr>
                </a:solidFill>
                <a:latin typeface="Times New Roman" panose="02020603050405020304" pitchFamily="18" charset="0"/>
              </a:rPr>
              <a:t>т.ч</a:t>
            </a:r>
            <a:r>
              <a:rPr lang="ru-RU" altLang="ru-RU" b="1" i="1" dirty="0">
                <a:solidFill>
                  <a:schemeClr val="tx2">
                    <a:lumMod val="95000"/>
                    <a:lumOff val="5000"/>
                  </a:schemeClr>
                </a:solidFill>
                <a:latin typeface="Times New Roman" panose="02020603050405020304" pitchFamily="18" charset="0"/>
              </a:rPr>
              <a:t>. других лиц. Мероприятия организуют с его согласия на весь период трудоустройства. В их число входит не только предоставление наставника, но и, к примеру, адаптация рабочего места, обеспечение доступности производственных и непроизводственных помещений</a:t>
            </a:r>
            <a:r>
              <a:rPr lang="ru-RU" altLang="ru-RU" b="1" i="1" dirty="0" smtClean="0">
                <a:solidFill>
                  <a:schemeClr val="tx2">
                    <a:lumMod val="95000"/>
                    <a:lumOff val="5000"/>
                  </a:schemeClr>
                </a:solidFill>
                <a:latin typeface="Times New Roman" panose="02020603050405020304" pitchFamily="18" charset="0"/>
              </a:rPr>
              <a:t>.</a:t>
            </a:r>
            <a:endParaRPr lang="ru-RU" altLang="ru-RU" b="1" i="1" dirty="0">
              <a:solidFill>
                <a:schemeClr val="tx2">
                  <a:lumMod val="95000"/>
                  <a:lumOff val="5000"/>
                </a:schemeClr>
              </a:solidFill>
              <a:latin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228600" y="1468877"/>
            <a:ext cx="11850624" cy="5291846"/>
          </a:xfrm>
        </p:spPr>
        <p:txBody>
          <a:bodyPr rtlCol="0">
            <a:normAutofit fontScale="92500" lnSpcReduction="10000"/>
          </a:bodyPr>
          <a:lstStyle/>
          <a:p>
            <a:pPr marL="0" indent="447675" algn="just">
              <a:spcBef>
                <a:spcPct val="0"/>
              </a:spcBef>
              <a:spcAft>
                <a:spcPct val="0"/>
              </a:spcAft>
              <a:buNone/>
            </a:pPr>
            <a:r>
              <a:rPr lang="ru-RU" altLang="ru-RU" b="1" i="1" dirty="0" smtClean="0">
                <a:solidFill>
                  <a:srgbClr val="0070C0"/>
                </a:solidFill>
                <a:latin typeface="Times New Roman" panose="02020603050405020304" pitchFamily="18" charset="0"/>
              </a:rPr>
              <a:t>Приказ </a:t>
            </a:r>
            <a:r>
              <a:rPr lang="ru-RU" altLang="ru-RU" b="1" i="1" dirty="0">
                <a:solidFill>
                  <a:srgbClr val="0070C0"/>
                </a:solidFill>
                <a:latin typeface="Times New Roman" panose="02020603050405020304" pitchFamily="18" charset="0"/>
              </a:rPr>
              <a:t>Минтруда России от 17.06.2025 N 377н</a:t>
            </a:r>
          </a:p>
          <a:p>
            <a:pPr marL="0" indent="447675" algn="just">
              <a:spcBef>
                <a:spcPct val="0"/>
              </a:spcBef>
              <a:spcAft>
                <a:spcPct val="0"/>
              </a:spcAft>
              <a:buNone/>
            </a:pPr>
            <a:r>
              <a:rPr lang="ru-RU" altLang="ru-RU" b="1" i="1" dirty="0">
                <a:solidFill>
                  <a:srgbClr val="0070C0"/>
                </a:solidFill>
                <a:latin typeface="Times New Roman" panose="02020603050405020304" pitchFamily="18" charset="0"/>
              </a:rPr>
              <a:t>"О внесении изменений в порядок организации сопровождаемой трудовой деятельности инвалидов, утвержденный приказом Министерства труда и социальной защиты Российской Федерации от 9 августа 2023 г. N 652н"</a:t>
            </a:r>
          </a:p>
          <a:p>
            <a:pPr marL="0" indent="447675"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Актуализирован порядок организации сопровождаемой трудовой деятельности инвалидов</a:t>
            </a:r>
          </a:p>
          <a:p>
            <a:pPr marL="0" indent="447675"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Порядок </a:t>
            </a:r>
            <a:r>
              <a:rPr lang="ru-RU" altLang="ru-RU" b="1" i="1" dirty="0">
                <a:solidFill>
                  <a:schemeClr val="tx2">
                    <a:lumMod val="95000"/>
                    <a:lumOff val="5000"/>
                  </a:schemeClr>
                </a:solidFill>
                <a:latin typeface="Times New Roman" panose="02020603050405020304" pitchFamily="18" charset="0"/>
              </a:rPr>
              <a:t>приведен в соответствие с </a:t>
            </a:r>
            <a:r>
              <a:rPr lang="ru-RU" altLang="ru-RU" b="1" i="1" dirty="0" smtClean="0">
                <a:solidFill>
                  <a:schemeClr val="tx2">
                    <a:lumMod val="95000"/>
                    <a:lumOff val="5000"/>
                  </a:schemeClr>
                </a:solidFill>
                <a:latin typeface="Times New Roman" panose="02020603050405020304" pitchFamily="18" charset="0"/>
              </a:rPr>
              <a:t>ФЗ от </a:t>
            </a:r>
            <a:r>
              <a:rPr lang="ru-RU" altLang="ru-RU" b="1" i="1" dirty="0">
                <a:solidFill>
                  <a:schemeClr val="tx2">
                    <a:lumMod val="95000"/>
                    <a:lumOff val="5000"/>
                  </a:schemeClr>
                </a:solidFill>
                <a:latin typeface="Times New Roman" panose="02020603050405020304" pitchFamily="18" charset="0"/>
              </a:rPr>
              <a:t>12.12.2023 N 565-ФЗ "О занятости населения в </a:t>
            </a:r>
            <a:r>
              <a:rPr lang="ru-RU" altLang="ru-RU" b="1" i="1" dirty="0" smtClean="0">
                <a:solidFill>
                  <a:schemeClr val="tx2">
                    <a:lumMod val="95000"/>
                    <a:lumOff val="5000"/>
                  </a:schemeClr>
                </a:solidFill>
                <a:latin typeface="Times New Roman" panose="02020603050405020304" pitchFamily="18" charset="0"/>
              </a:rPr>
              <a:t>РФ« и </a:t>
            </a:r>
            <a:r>
              <a:rPr lang="ru-RU" altLang="ru-RU" b="1" i="1" dirty="0">
                <a:solidFill>
                  <a:schemeClr val="tx2">
                    <a:lumMod val="95000"/>
                    <a:lumOff val="5000"/>
                  </a:schemeClr>
                </a:solidFill>
                <a:latin typeface="Times New Roman" panose="02020603050405020304" pitchFamily="18" charset="0"/>
              </a:rPr>
              <a:t>Стандартом деятельности по осуществлению полномочия в сфере занятости населения по организации сопровождения при содействии занятости инвалидов</a:t>
            </a:r>
            <a:r>
              <a:rPr lang="ru-RU" altLang="ru-RU" b="1" i="1" dirty="0" smtClean="0">
                <a:solidFill>
                  <a:schemeClr val="tx2">
                    <a:lumMod val="95000"/>
                    <a:lumOff val="5000"/>
                  </a:schemeClr>
                </a:solidFill>
                <a:latin typeface="Times New Roman" panose="02020603050405020304" pitchFamily="18" charset="0"/>
              </a:rPr>
              <a:t>.</a:t>
            </a:r>
          </a:p>
          <a:p>
            <a:pPr marL="0" indent="447675"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При </a:t>
            </a:r>
            <a:r>
              <a:rPr lang="ru-RU" altLang="ru-RU" b="1" i="1" dirty="0">
                <a:solidFill>
                  <a:schemeClr val="tx2">
                    <a:lumMod val="95000"/>
                    <a:lumOff val="5000"/>
                  </a:schemeClr>
                </a:solidFill>
                <a:latin typeface="Times New Roman" panose="02020603050405020304" pitchFamily="18" charset="0"/>
              </a:rPr>
              <a:t>осуществлении работодателем сопровождаемой трудовой деятельности инвалида на рабочем месте (в том числе путем создания условий для осуществления инвалидом трудовой деятельности и ускорения его профессиональной адаптации на рабочем месте и при необходимости формирования пути его передвижения по территории работодателя) работодатель вправе обратиться в орган службы занятости за содействием в формировании плана мероприятий, рекомендуемых при сопровождении инвалида на рабочем месте.</a:t>
            </a:r>
          </a:p>
          <a:p>
            <a:pPr marL="0" indent="447675"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p:txBody>
      </p:sp>
    </p:spTree>
    <p:extLst>
      <p:ext uri="{BB962C8B-B14F-4D97-AF65-F5344CB8AC3E}">
        <p14:creationId xmlns:p14="http://schemas.microsoft.com/office/powerpoint/2010/main" val="3932290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228600" y="1605279"/>
            <a:ext cx="11850624" cy="5155443"/>
          </a:xfrm>
        </p:spPr>
        <p:txBody>
          <a:bodyPr rtlCol="0">
            <a:normAutofit/>
          </a:bodyPr>
          <a:lstStyle/>
          <a:p>
            <a:pPr algn="just">
              <a:spcBef>
                <a:spcPct val="0"/>
              </a:spcBef>
              <a:spcAft>
                <a:spcPct val="0"/>
              </a:spcAft>
              <a:buNone/>
            </a:pPr>
            <a:r>
              <a:rPr lang="ru-RU" altLang="ru-RU" sz="2500" b="1" i="1" dirty="0">
                <a:solidFill>
                  <a:srgbClr val="0070C0"/>
                </a:solidFill>
                <a:latin typeface="Times New Roman" panose="02020603050405020304" pitchFamily="18" charset="0"/>
              </a:rPr>
              <a:t>Федеральный закон от 09.11.2024 N 382-ФЗ</a:t>
            </a:r>
          </a:p>
          <a:p>
            <a:pPr algn="just">
              <a:spcBef>
                <a:spcPct val="0"/>
              </a:spcBef>
              <a:spcAft>
                <a:spcPct val="0"/>
              </a:spcAft>
              <a:buNone/>
            </a:pPr>
            <a:endParaRPr lang="ru-RU" altLang="ru-RU" sz="2500" b="1" i="1" dirty="0" smtClean="0">
              <a:solidFill>
                <a:schemeClr val="tx2">
                  <a:lumMod val="95000"/>
                  <a:lumOff val="5000"/>
                </a:schemeClr>
              </a:solidFill>
              <a:latin typeface="Times New Roman" panose="02020603050405020304" pitchFamily="18" charset="0"/>
            </a:endParaRPr>
          </a:p>
          <a:p>
            <a:pPr marL="0" indent="266700" algn="just">
              <a:spcBef>
                <a:spcPct val="0"/>
              </a:spcBef>
              <a:spcAft>
                <a:spcPct val="0"/>
              </a:spcAft>
              <a:buNone/>
            </a:pPr>
            <a:r>
              <a:rPr lang="ru-RU" altLang="ru-RU" sz="2500" b="1" i="1" dirty="0" smtClean="0">
                <a:solidFill>
                  <a:schemeClr val="tx2">
                    <a:lumMod val="95000"/>
                    <a:lumOff val="5000"/>
                  </a:schemeClr>
                </a:solidFill>
                <a:latin typeface="Times New Roman" panose="02020603050405020304" pitchFamily="18" charset="0"/>
              </a:rPr>
              <a:t>ст. 5.42 КоАП РФ</a:t>
            </a:r>
            <a:endParaRPr lang="ru-RU" altLang="ru-RU" sz="2500" b="1" i="1" dirty="0">
              <a:solidFill>
                <a:schemeClr val="tx2">
                  <a:lumMod val="95000"/>
                  <a:lumOff val="5000"/>
                </a:schemeClr>
              </a:solidFill>
              <a:latin typeface="Times New Roman" panose="02020603050405020304" pitchFamily="18" charset="0"/>
            </a:endParaRPr>
          </a:p>
          <a:p>
            <a:pPr marL="0" indent="266700" algn="just">
              <a:spcBef>
                <a:spcPct val="0"/>
              </a:spcBef>
              <a:spcAft>
                <a:spcPct val="0"/>
              </a:spcAft>
              <a:buNone/>
            </a:pPr>
            <a:r>
              <a:rPr lang="ru-RU" altLang="ru-RU" sz="2500" b="1" i="1" dirty="0" smtClean="0">
                <a:solidFill>
                  <a:schemeClr val="tx2">
                    <a:lumMod val="95000"/>
                    <a:lumOff val="5000"/>
                  </a:schemeClr>
                </a:solidFill>
                <a:latin typeface="Times New Roman" panose="02020603050405020304" pitchFamily="18" charset="0"/>
              </a:rPr>
              <a:t>Усиление </a:t>
            </a:r>
            <a:r>
              <a:rPr lang="ru-RU" altLang="ru-RU" sz="2500" b="1" i="1" dirty="0">
                <a:solidFill>
                  <a:schemeClr val="tx2">
                    <a:lumMod val="95000"/>
                    <a:lumOff val="5000"/>
                  </a:schemeClr>
                </a:solidFill>
                <a:latin typeface="Times New Roman" panose="02020603050405020304" pitchFamily="18" charset="0"/>
              </a:rPr>
              <a:t>ответственности за невыполнение квоты для </a:t>
            </a:r>
            <a:r>
              <a:rPr lang="ru-RU" altLang="ru-RU" sz="2500" b="1" i="1" dirty="0" smtClean="0">
                <a:solidFill>
                  <a:schemeClr val="tx2">
                    <a:lumMod val="95000"/>
                    <a:lumOff val="5000"/>
                  </a:schemeClr>
                </a:solidFill>
                <a:latin typeface="Times New Roman" panose="02020603050405020304" pitchFamily="18" charset="0"/>
              </a:rPr>
              <a:t>инвалидов</a:t>
            </a:r>
          </a:p>
          <a:p>
            <a:pPr marL="0" indent="266700" algn="just">
              <a:spcBef>
                <a:spcPct val="0"/>
              </a:spcBef>
              <a:spcAft>
                <a:spcPct val="0"/>
              </a:spcAft>
              <a:buNone/>
            </a:pPr>
            <a:endParaRPr lang="ru-RU" altLang="ru-RU" sz="2500" b="1" i="1" dirty="0">
              <a:solidFill>
                <a:schemeClr val="tx2">
                  <a:lumMod val="95000"/>
                  <a:lumOff val="5000"/>
                </a:schemeClr>
              </a:solidFill>
              <a:latin typeface="Times New Roman" panose="02020603050405020304" pitchFamily="18" charset="0"/>
            </a:endParaRPr>
          </a:p>
          <a:p>
            <a:pPr marL="0" indent="266700" algn="just">
              <a:spcBef>
                <a:spcPct val="0"/>
              </a:spcBef>
              <a:spcAft>
                <a:spcPct val="0"/>
              </a:spcAft>
              <a:buNone/>
            </a:pPr>
            <a:r>
              <a:rPr lang="ru-RU" altLang="ru-RU" sz="2500" b="1" i="1" dirty="0" smtClean="0">
                <a:solidFill>
                  <a:schemeClr val="tx2">
                    <a:lumMod val="95000"/>
                    <a:lumOff val="5000"/>
                  </a:schemeClr>
                </a:solidFill>
                <a:latin typeface="Times New Roman" panose="02020603050405020304" pitchFamily="18" charset="0"/>
              </a:rPr>
              <a:t>ИП и </a:t>
            </a:r>
            <a:r>
              <a:rPr lang="ru-RU" altLang="ru-RU" sz="2500" b="1" i="1" dirty="0" err="1" smtClean="0">
                <a:solidFill>
                  <a:schemeClr val="tx2">
                    <a:lumMod val="95000"/>
                    <a:lumOff val="5000"/>
                  </a:schemeClr>
                </a:solidFill>
                <a:latin typeface="Times New Roman" panose="02020603050405020304" pitchFamily="18" charset="0"/>
              </a:rPr>
              <a:t>юр.лиц</a:t>
            </a:r>
            <a:r>
              <a:rPr lang="ru-RU" altLang="ru-RU" sz="2500" b="1" i="1" dirty="0" smtClean="0">
                <a:solidFill>
                  <a:schemeClr val="tx2">
                    <a:lumMod val="95000"/>
                    <a:lumOff val="5000"/>
                  </a:schemeClr>
                </a:solidFill>
                <a:latin typeface="Times New Roman" panose="02020603050405020304" pitchFamily="18" charset="0"/>
              </a:rPr>
              <a:t>, которые не выполняют квоту для инвалидов, отказывают </a:t>
            </a:r>
            <a:r>
              <a:rPr lang="ru-RU" altLang="ru-RU" sz="2500" b="1" i="1" dirty="0">
                <a:solidFill>
                  <a:schemeClr val="tx2">
                    <a:lumMod val="95000"/>
                    <a:lumOff val="5000"/>
                  </a:schemeClr>
                </a:solidFill>
                <a:latin typeface="Times New Roman" panose="02020603050405020304" pitchFamily="18" charset="0"/>
              </a:rPr>
              <a:t>им в приеме на работу в пределах квоты. </a:t>
            </a:r>
            <a:endParaRPr lang="ru-RU" altLang="ru-RU" sz="2500" b="1" i="1" dirty="0" smtClean="0">
              <a:solidFill>
                <a:schemeClr val="tx2">
                  <a:lumMod val="95000"/>
                  <a:lumOff val="5000"/>
                </a:schemeClr>
              </a:solidFill>
              <a:latin typeface="Times New Roman" panose="02020603050405020304" pitchFamily="18" charset="0"/>
            </a:endParaRPr>
          </a:p>
          <a:p>
            <a:pPr marL="0" indent="266700" algn="just">
              <a:spcBef>
                <a:spcPct val="0"/>
              </a:spcBef>
              <a:spcAft>
                <a:spcPct val="0"/>
              </a:spcAft>
              <a:buNone/>
            </a:pPr>
            <a:r>
              <a:rPr lang="ru-RU" altLang="ru-RU" sz="2500" b="1" i="1" dirty="0" smtClean="0">
                <a:solidFill>
                  <a:schemeClr val="tx2">
                    <a:lumMod val="95000"/>
                    <a:lumOff val="5000"/>
                  </a:schemeClr>
                </a:solidFill>
                <a:latin typeface="Times New Roman" panose="02020603050405020304" pitchFamily="18" charset="0"/>
              </a:rPr>
              <a:t>Штраф для ИП </a:t>
            </a:r>
            <a:r>
              <a:rPr lang="ru-RU" altLang="ru-RU" sz="2500" b="1" i="1" dirty="0">
                <a:solidFill>
                  <a:schemeClr val="tx2">
                    <a:lumMod val="95000"/>
                    <a:lumOff val="5000"/>
                  </a:schemeClr>
                </a:solidFill>
                <a:latin typeface="Times New Roman" panose="02020603050405020304" pitchFamily="18" charset="0"/>
              </a:rPr>
              <a:t>от 30 тыс. до 50 тыс. руб. </a:t>
            </a:r>
            <a:endParaRPr lang="ru-RU" altLang="ru-RU" sz="2500" b="1" i="1" dirty="0" smtClean="0">
              <a:solidFill>
                <a:schemeClr val="tx2">
                  <a:lumMod val="95000"/>
                  <a:lumOff val="5000"/>
                </a:schemeClr>
              </a:solidFill>
              <a:latin typeface="Times New Roman" panose="02020603050405020304" pitchFamily="18" charset="0"/>
            </a:endParaRPr>
          </a:p>
          <a:p>
            <a:pPr marL="0" indent="266700" algn="just">
              <a:spcBef>
                <a:spcPct val="0"/>
              </a:spcBef>
              <a:spcAft>
                <a:spcPct val="0"/>
              </a:spcAft>
              <a:buNone/>
            </a:pPr>
            <a:r>
              <a:rPr lang="ru-RU" altLang="ru-RU" sz="2500" b="1" i="1" dirty="0" smtClean="0">
                <a:solidFill>
                  <a:schemeClr val="tx2">
                    <a:lumMod val="95000"/>
                    <a:lumOff val="5000"/>
                  </a:schemeClr>
                </a:solidFill>
                <a:latin typeface="Times New Roman" panose="02020603050405020304" pitchFamily="18" charset="0"/>
              </a:rPr>
              <a:t>Для Юр. лиц от </a:t>
            </a:r>
            <a:r>
              <a:rPr lang="ru-RU" altLang="ru-RU" sz="2500" b="1" i="1" dirty="0">
                <a:solidFill>
                  <a:schemeClr val="tx2">
                    <a:lumMod val="95000"/>
                    <a:lumOff val="5000"/>
                  </a:schemeClr>
                </a:solidFill>
                <a:latin typeface="Times New Roman" panose="02020603050405020304" pitchFamily="18" charset="0"/>
              </a:rPr>
              <a:t>50 тыс. до 100 тыс. руб</a:t>
            </a:r>
            <a:r>
              <a:rPr lang="ru-RU" altLang="ru-RU" sz="2500" b="1" i="1" dirty="0" smtClean="0">
                <a:solidFill>
                  <a:schemeClr val="tx2">
                    <a:lumMod val="95000"/>
                    <a:lumOff val="5000"/>
                  </a:schemeClr>
                </a:solidFill>
                <a:latin typeface="Times New Roman" panose="02020603050405020304" pitchFamily="18" charset="0"/>
              </a:rPr>
              <a:t>.</a:t>
            </a:r>
            <a:endParaRPr lang="ru-RU" altLang="ru-RU" sz="2500" b="1" i="1" dirty="0">
              <a:solidFill>
                <a:schemeClr val="tx2">
                  <a:lumMod val="95000"/>
                  <a:lumOff val="5000"/>
                </a:schemeClr>
              </a:solidFill>
              <a:latin typeface="Times New Roman" panose="02020603050405020304" pitchFamily="18" charset="0"/>
            </a:endParaRPr>
          </a:p>
          <a:p>
            <a:pPr marL="0" indent="266700" algn="just">
              <a:spcBef>
                <a:spcPct val="0"/>
              </a:spcBef>
              <a:spcAft>
                <a:spcPct val="0"/>
              </a:spcAft>
              <a:buNone/>
            </a:pPr>
            <a:endParaRPr lang="ru-RU" altLang="ru-RU" sz="2500" b="1" i="1" dirty="0">
              <a:solidFill>
                <a:schemeClr val="tx2">
                  <a:lumMod val="95000"/>
                  <a:lumOff val="5000"/>
                </a:schemeClr>
              </a:solidFill>
              <a:latin typeface="Times New Roman" panose="02020603050405020304" pitchFamily="18" charset="0"/>
            </a:endParaRPr>
          </a:p>
          <a:p>
            <a:pPr marL="0" indent="266700" algn="just">
              <a:spcBef>
                <a:spcPct val="0"/>
              </a:spcBef>
              <a:spcAft>
                <a:spcPct val="0"/>
              </a:spcAft>
              <a:buNone/>
            </a:pPr>
            <a:r>
              <a:rPr lang="ru-RU" altLang="ru-RU" sz="2500" b="1" i="1" dirty="0" smtClean="0">
                <a:solidFill>
                  <a:schemeClr val="tx2">
                    <a:lumMod val="95000"/>
                    <a:lumOff val="5000"/>
                  </a:schemeClr>
                </a:solidFill>
                <a:latin typeface="Times New Roman" panose="02020603050405020304" pitchFamily="18" charset="0"/>
              </a:rPr>
              <a:t>Ранее </a:t>
            </a:r>
            <a:r>
              <a:rPr lang="ru-RU" altLang="ru-RU" sz="2500" b="1" i="1" dirty="0">
                <a:solidFill>
                  <a:schemeClr val="tx2">
                    <a:lumMod val="95000"/>
                    <a:lumOff val="5000"/>
                  </a:schemeClr>
                </a:solidFill>
                <a:latin typeface="Times New Roman" panose="02020603050405020304" pitchFamily="18" charset="0"/>
              </a:rPr>
              <a:t>за подобные нарушения </a:t>
            </a:r>
            <a:r>
              <a:rPr lang="ru-RU" altLang="ru-RU" sz="2500" b="1" i="1" dirty="0" smtClean="0">
                <a:solidFill>
                  <a:schemeClr val="tx2">
                    <a:lumMod val="95000"/>
                    <a:lumOff val="5000"/>
                  </a:schemeClr>
                </a:solidFill>
                <a:latin typeface="Times New Roman" panose="02020603050405020304" pitchFamily="18" charset="0"/>
              </a:rPr>
              <a:t>грозила </a:t>
            </a:r>
            <a:r>
              <a:rPr lang="ru-RU" altLang="ru-RU" sz="2500" b="1" i="1" dirty="0">
                <a:solidFill>
                  <a:schemeClr val="tx2">
                    <a:lumMod val="95000"/>
                    <a:lumOff val="5000"/>
                  </a:schemeClr>
                </a:solidFill>
                <a:latin typeface="Times New Roman" panose="02020603050405020304" pitchFamily="18" charset="0"/>
              </a:rPr>
              <a:t>ответственность только должностным лицам. Штраф для них также </a:t>
            </a:r>
            <a:r>
              <a:rPr lang="ru-RU" altLang="ru-RU" sz="2500" b="1" i="1" dirty="0" smtClean="0">
                <a:solidFill>
                  <a:schemeClr val="tx2">
                    <a:lumMod val="95000"/>
                    <a:lumOff val="5000"/>
                  </a:schemeClr>
                </a:solidFill>
                <a:latin typeface="Times New Roman" panose="02020603050405020304" pitchFamily="18" charset="0"/>
              </a:rPr>
              <a:t>увеличили. </a:t>
            </a:r>
          </a:p>
          <a:p>
            <a:pPr marL="0" indent="266700" algn="just">
              <a:spcBef>
                <a:spcPct val="0"/>
              </a:spcBef>
              <a:spcAft>
                <a:spcPct val="0"/>
              </a:spcAft>
              <a:buNone/>
            </a:pPr>
            <a:r>
              <a:rPr lang="ru-RU" altLang="ru-RU" sz="2500" b="1" i="1" dirty="0" smtClean="0">
                <a:solidFill>
                  <a:schemeClr val="tx2">
                    <a:lumMod val="95000"/>
                    <a:lumOff val="5000"/>
                  </a:schemeClr>
                </a:solidFill>
                <a:latin typeface="Times New Roman" panose="02020603050405020304" pitchFamily="18" charset="0"/>
              </a:rPr>
              <a:t>Он составляет </a:t>
            </a:r>
            <a:r>
              <a:rPr lang="ru-RU" altLang="ru-RU" sz="2500" b="1" i="1" dirty="0">
                <a:solidFill>
                  <a:schemeClr val="tx2">
                    <a:lumMod val="95000"/>
                    <a:lumOff val="5000"/>
                  </a:schemeClr>
                </a:solidFill>
                <a:latin typeface="Times New Roman" panose="02020603050405020304" pitchFamily="18" charset="0"/>
              </a:rPr>
              <a:t>от 20 тыс. до 30 тыс. руб. </a:t>
            </a:r>
            <a:endParaRPr lang="ru-RU" altLang="ru-RU" sz="2500" b="1" i="1" dirty="0" smtClean="0">
              <a:solidFill>
                <a:schemeClr val="tx2">
                  <a:lumMod val="95000"/>
                  <a:lumOff val="5000"/>
                </a:schemeClr>
              </a:solidFill>
              <a:latin typeface="Times New Roman" panose="02020603050405020304" pitchFamily="18" charset="0"/>
            </a:endParaRPr>
          </a:p>
          <a:p>
            <a:pPr marL="0" indent="266700" algn="just">
              <a:spcBef>
                <a:spcPct val="0"/>
              </a:spcBef>
              <a:spcAft>
                <a:spcPct val="0"/>
              </a:spcAft>
              <a:buNone/>
            </a:pPr>
            <a:r>
              <a:rPr lang="ru-RU" altLang="ru-RU" sz="2500" b="1" i="1" dirty="0" smtClean="0">
                <a:solidFill>
                  <a:schemeClr val="tx2">
                    <a:lumMod val="95000"/>
                    <a:lumOff val="5000"/>
                  </a:schemeClr>
                </a:solidFill>
                <a:latin typeface="Times New Roman" panose="02020603050405020304" pitchFamily="18" charset="0"/>
              </a:rPr>
              <a:t>Был в </a:t>
            </a:r>
            <a:r>
              <a:rPr lang="ru-RU" altLang="ru-RU" sz="2500" b="1" i="1" dirty="0">
                <a:solidFill>
                  <a:schemeClr val="tx2">
                    <a:lumMod val="95000"/>
                    <a:lumOff val="5000"/>
                  </a:schemeClr>
                </a:solidFill>
                <a:latin typeface="Times New Roman" panose="02020603050405020304" pitchFamily="18" charset="0"/>
              </a:rPr>
              <a:t>размере от 5 тыс. до 10 тыс. руб.</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228600" y="1605279"/>
            <a:ext cx="11850624" cy="5155443"/>
          </a:xfrm>
        </p:spPr>
        <p:txBody>
          <a:bodyPr rtlCol="0">
            <a:normAutofit fontScale="85000" lnSpcReduction="20000"/>
          </a:bodyPr>
          <a:lstStyle/>
          <a:p>
            <a:pPr marL="0" algn="just">
              <a:spcBef>
                <a:spcPct val="0"/>
              </a:spcBef>
              <a:spcAft>
                <a:spcPct val="0"/>
              </a:spcAft>
              <a:buNone/>
            </a:pPr>
            <a:r>
              <a:rPr lang="ru-RU" altLang="ru-RU" sz="2500" b="1" i="1" dirty="0" smtClean="0">
                <a:solidFill>
                  <a:srgbClr val="0070C0"/>
                </a:solidFill>
                <a:latin typeface="Times New Roman" panose="02020603050405020304" pitchFamily="18" charset="0"/>
              </a:rPr>
              <a:t>Приказ </a:t>
            </a:r>
            <a:r>
              <a:rPr lang="ru-RU" altLang="ru-RU" sz="2500" b="1" i="1" dirty="0" err="1">
                <a:solidFill>
                  <a:srgbClr val="0070C0"/>
                </a:solidFill>
                <a:latin typeface="Times New Roman" panose="02020603050405020304" pitchFamily="18" charset="0"/>
              </a:rPr>
              <a:t>Росстандарта</a:t>
            </a:r>
            <a:r>
              <a:rPr lang="ru-RU" altLang="ru-RU" sz="2500" b="1" i="1" dirty="0">
                <a:solidFill>
                  <a:srgbClr val="0070C0"/>
                </a:solidFill>
                <a:latin typeface="Times New Roman" panose="02020603050405020304" pitchFamily="18" charset="0"/>
              </a:rPr>
              <a:t> от 16.05.2025 N </a:t>
            </a:r>
            <a:r>
              <a:rPr lang="ru-RU" altLang="ru-RU" sz="2500" b="1" i="1" dirty="0" smtClean="0">
                <a:solidFill>
                  <a:srgbClr val="0070C0"/>
                </a:solidFill>
                <a:latin typeface="Times New Roman" panose="02020603050405020304" pitchFamily="18" charset="0"/>
              </a:rPr>
              <a:t>423-ст</a:t>
            </a:r>
            <a:endParaRPr lang="ru-RU" altLang="ru-RU" sz="2500" b="1" i="1" dirty="0">
              <a:solidFill>
                <a:srgbClr val="0070C0"/>
              </a:solidFill>
              <a:latin typeface="Times New Roman" panose="02020603050405020304" pitchFamily="18" charset="0"/>
            </a:endParaRPr>
          </a:p>
          <a:p>
            <a:pPr marL="0" algn="just">
              <a:spcBef>
                <a:spcPct val="0"/>
              </a:spcBef>
              <a:spcAft>
                <a:spcPct val="0"/>
              </a:spcAft>
              <a:buNone/>
            </a:pPr>
            <a:endParaRPr lang="ru-RU" altLang="ru-RU" sz="2500" b="1" i="1" dirty="0" smtClean="0">
              <a:solidFill>
                <a:schemeClr val="tx2">
                  <a:lumMod val="95000"/>
                  <a:lumOff val="5000"/>
                </a:schemeClr>
              </a:solidFill>
              <a:latin typeface="Times New Roman" panose="02020603050405020304" pitchFamily="18" charset="0"/>
            </a:endParaRPr>
          </a:p>
          <a:p>
            <a:pPr marL="0" indent="266700" algn="just">
              <a:spcBef>
                <a:spcPct val="0"/>
              </a:spcBef>
              <a:spcAft>
                <a:spcPct val="0"/>
              </a:spcAft>
              <a:buNone/>
            </a:pPr>
            <a:r>
              <a:rPr lang="ru-RU" altLang="ru-RU" sz="2500" b="1" i="1" dirty="0" smtClean="0">
                <a:solidFill>
                  <a:schemeClr val="tx2">
                    <a:lumMod val="95000"/>
                    <a:lumOff val="5000"/>
                  </a:schemeClr>
                </a:solidFill>
                <a:latin typeface="Times New Roman" panose="02020603050405020304" pitchFamily="18" charset="0"/>
              </a:rPr>
              <a:t>Принят </a:t>
            </a:r>
            <a:r>
              <a:rPr lang="ru-RU" altLang="ru-RU" sz="2500" b="1" i="1" dirty="0">
                <a:solidFill>
                  <a:schemeClr val="tx2">
                    <a:lumMod val="95000"/>
                    <a:lumOff val="5000"/>
                  </a:schemeClr>
                </a:solidFill>
                <a:latin typeface="Times New Roman" panose="02020603050405020304" pitchFamily="18" charset="0"/>
              </a:rPr>
              <a:t>и введен в </a:t>
            </a:r>
            <a:r>
              <a:rPr lang="ru-RU" altLang="ru-RU" sz="2500" b="1" i="1" dirty="0" smtClean="0">
                <a:solidFill>
                  <a:schemeClr val="tx2">
                    <a:lumMod val="95000"/>
                    <a:lumOff val="5000"/>
                  </a:schemeClr>
                </a:solidFill>
                <a:latin typeface="Times New Roman" panose="02020603050405020304" pitchFamily="18" charset="0"/>
              </a:rPr>
              <a:t>действие </a:t>
            </a:r>
            <a:r>
              <a:rPr lang="ru-RU" altLang="ru-RU" sz="2500" b="1" i="1" dirty="0">
                <a:solidFill>
                  <a:schemeClr val="tx2">
                    <a:lumMod val="95000"/>
                    <a:lumOff val="5000"/>
                  </a:schemeClr>
                </a:solidFill>
                <a:latin typeface="Times New Roman" panose="02020603050405020304" pitchFamily="18" charset="0"/>
              </a:rPr>
              <a:t>с 1 января 2026 года</a:t>
            </a:r>
          </a:p>
          <a:p>
            <a:pPr marL="0" indent="266700" algn="just">
              <a:spcBef>
                <a:spcPct val="0"/>
              </a:spcBef>
              <a:spcAft>
                <a:spcPct val="0"/>
              </a:spcAft>
              <a:buNone/>
            </a:pPr>
            <a:r>
              <a:rPr lang="ru-RU" altLang="ru-RU" sz="2500" b="1" i="1" dirty="0" smtClean="0">
                <a:solidFill>
                  <a:schemeClr val="tx2">
                    <a:lumMod val="95000"/>
                    <a:lumOff val="5000"/>
                  </a:schemeClr>
                </a:solidFill>
                <a:latin typeface="Times New Roman" panose="02020603050405020304" pitchFamily="18" charset="0"/>
              </a:rPr>
              <a:t>Общероссийский </a:t>
            </a:r>
            <a:r>
              <a:rPr lang="ru-RU" altLang="ru-RU" sz="2500" b="1" i="1" dirty="0">
                <a:solidFill>
                  <a:schemeClr val="tx2">
                    <a:lumMod val="95000"/>
                    <a:lumOff val="5000"/>
                  </a:schemeClr>
                </a:solidFill>
                <a:latin typeface="Times New Roman" panose="02020603050405020304" pitchFamily="18" charset="0"/>
              </a:rPr>
              <a:t>классификатор профессий рабочих, должностей служащих и тарифных </a:t>
            </a:r>
            <a:r>
              <a:rPr lang="ru-RU" altLang="ru-RU" sz="2500" b="1" i="1" dirty="0" smtClean="0">
                <a:solidFill>
                  <a:schemeClr val="tx2">
                    <a:lumMod val="95000"/>
                    <a:lumOff val="5000"/>
                  </a:schemeClr>
                </a:solidFill>
                <a:latin typeface="Times New Roman" panose="02020603050405020304" pitchFamily="18" charset="0"/>
              </a:rPr>
              <a:t>разрядов ОК </a:t>
            </a:r>
            <a:r>
              <a:rPr lang="ru-RU" altLang="ru-RU" sz="2500" b="1" i="1" dirty="0">
                <a:solidFill>
                  <a:schemeClr val="tx2">
                    <a:lumMod val="95000"/>
                    <a:lumOff val="5000"/>
                  </a:schemeClr>
                </a:solidFill>
                <a:latin typeface="Times New Roman" panose="02020603050405020304" pitchFamily="18" charset="0"/>
              </a:rPr>
              <a:t>016-2025</a:t>
            </a:r>
            <a:r>
              <a:rPr lang="ru-RU" altLang="ru-RU" sz="2500" b="1" i="1" dirty="0" smtClean="0">
                <a:solidFill>
                  <a:schemeClr val="tx2">
                    <a:lumMod val="95000"/>
                    <a:lumOff val="5000"/>
                  </a:schemeClr>
                </a:solidFill>
                <a:latin typeface="Times New Roman" panose="02020603050405020304" pitchFamily="18" charset="0"/>
              </a:rPr>
              <a:t> </a:t>
            </a:r>
          </a:p>
          <a:p>
            <a:pPr marL="0" indent="266700" algn="just">
              <a:spcBef>
                <a:spcPct val="0"/>
              </a:spcBef>
              <a:spcAft>
                <a:spcPct val="0"/>
              </a:spcAft>
              <a:buNone/>
            </a:pPr>
            <a:endParaRPr lang="ru-RU" altLang="ru-RU" sz="2500" b="1" i="1" dirty="0" smtClean="0">
              <a:solidFill>
                <a:schemeClr val="tx2">
                  <a:lumMod val="95000"/>
                  <a:lumOff val="5000"/>
                </a:schemeClr>
              </a:solidFill>
              <a:latin typeface="Times New Roman" panose="02020603050405020304" pitchFamily="18" charset="0"/>
            </a:endParaRPr>
          </a:p>
          <a:p>
            <a:pPr marL="0" indent="266700" algn="just">
              <a:spcBef>
                <a:spcPct val="0"/>
              </a:spcBef>
              <a:spcAft>
                <a:spcPct val="0"/>
              </a:spcAft>
              <a:buNone/>
            </a:pPr>
            <a:r>
              <a:rPr lang="ru-RU" altLang="ru-RU" sz="2500" b="1" i="1" dirty="0" smtClean="0">
                <a:solidFill>
                  <a:schemeClr val="tx2">
                    <a:lumMod val="95000"/>
                    <a:lumOff val="5000"/>
                  </a:schemeClr>
                </a:solidFill>
                <a:latin typeface="Times New Roman" panose="02020603050405020304" pitchFamily="18" charset="0"/>
              </a:rPr>
              <a:t>Новый классификатор </a:t>
            </a:r>
            <a:r>
              <a:rPr lang="ru-RU" altLang="ru-RU" sz="2500" b="1" i="1" dirty="0">
                <a:solidFill>
                  <a:schemeClr val="tx2">
                    <a:lumMod val="95000"/>
                    <a:lumOff val="5000"/>
                  </a:schemeClr>
                </a:solidFill>
                <a:latin typeface="Times New Roman" panose="02020603050405020304" pitchFamily="18" charset="0"/>
              </a:rPr>
              <a:t>также состоит из 2 разделов: профессии рабочих и должности служащих.</a:t>
            </a:r>
          </a:p>
          <a:p>
            <a:pPr marL="0" indent="266700" algn="just">
              <a:spcBef>
                <a:spcPct val="0"/>
              </a:spcBef>
              <a:spcAft>
                <a:spcPct val="0"/>
              </a:spcAft>
              <a:buNone/>
            </a:pPr>
            <a:endParaRPr lang="ru-RU" altLang="ru-RU" sz="2500" b="1" i="1" dirty="0">
              <a:solidFill>
                <a:schemeClr val="tx2">
                  <a:lumMod val="95000"/>
                  <a:lumOff val="5000"/>
                </a:schemeClr>
              </a:solidFill>
              <a:latin typeface="Times New Roman" panose="02020603050405020304" pitchFamily="18" charset="0"/>
            </a:endParaRPr>
          </a:p>
          <a:p>
            <a:pPr marL="0" indent="266700" algn="just">
              <a:spcBef>
                <a:spcPct val="0"/>
              </a:spcBef>
              <a:spcAft>
                <a:spcPct val="0"/>
              </a:spcAft>
              <a:buNone/>
            </a:pPr>
            <a:r>
              <a:rPr lang="ru-RU" altLang="ru-RU" sz="2500" b="1" i="1" dirty="0">
                <a:solidFill>
                  <a:schemeClr val="tx2">
                    <a:lumMod val="95000"/>
                    <a:lumOff val="5000"/>
                  </a:schemeClr>
                </a:solidFill>
                <a:latin typeface="Times New Roman" panose="02020603050405020304" pitchFamily="18" charset="0"/>
              </a:rPr>
              <a:t>С помощью классификатора решают в том числе задачи, которые связаны с оценкой численности рабочих и служащих, учетом состава и распределением кадров по категориям персонала, уровню квалификации.</a:t>
            </a:r>
          </a:p>
          <a:p>
            <a:pPr marL="0" indent="266700" algn="just">
              <a:spcBef>
                <a:spcPct val="0"/>
              </a:spcBef>
              <a:spcAft>
                <a:spcPct val="0"/>
              </a:spcAft>
              <a:buNone/>
            </a:pPr>
            <a:endParaRPr lang="ru-RU" altLang="ru-RU" sz="2500" b="1" i="1" dirty="0">
              <a:solidFill>
                <a:schemeClr val="tx2">
                  <a:lumMod val="95000"/>
                  <a:lumOff val="5000"/>
                </a:schemeClr>
              </a:solidFill>
              <a:latin typeface="Times New Roman" panose="02020603050405020304" pitchFamily="18" charset="0"/>
            </a:endParaRPr>
          </a:p>
          <a:p>
            <a:pPr marL="0" indent="266700" algn="just">
              <a:spcBef>
                <a:spcPct val="0"/>
              </a:spcBef>
              <a:spcAft>
                <a:spcPct val="0"/>
              </a:spcAft>
              <a:buNone/>
            </a:pPr>
            <a:r>
              <a:rPr lang="ru-RU" altLang="ru-RU" sz="2500" b="1" i="1" dirty="0">
                <a:solidFill>
                  <a:schemeClr val="tx2">
                    <a:lumMod val="95000"/>
                    <a:lumOff val="5000"/>
                  </a:schemeClr>
                </a:solidFill>
                <a:latin typeface="Times New Roman" panose="02020603050405020304" pitchFamily="18" charset="0"/>
              </a:rPr>
              <a:t>Классификатор среди прочего используют:</a:t>
            </a:r>
          </a:p>
          <a:p>
            <a:pPr marL="0" indent="266700" algn="just">
              <a:spcBef>
                <a:spcPct val="0"/>
              </a:spcBef>
              <a:spcAft>
                <a:spcPct val="0"/>
              </a:spcAft>
              <a:buNone/>
            </a:pPr>
            <a:r>
              <a:rPr lang="ru-RU" altLang="ru-RU" sz="2500" b="1" i="1" dirty="0" smtClean="0">
                <a:solidFill>
                  <a:schemeClr val="tx2">
                    <a:lumMod val="95000"/>
                    <a:lumOff val="5000"/>
                  </a:schemeClr>
                </a:solidFill>
                <a:latin typeface="Times New Roman" panose="02020603050405020304" pitchFamily="18" charset="0"/>
              </a:rPr>
              <a:t>- </a:t>
            </a:r>
            <a:r>
              <a:rPr lang="ru-RU" altLang="ru-RU" sz="2500" b="1" i="1" dirty="0">
                <a:solidFill>
                  <a:schemeClr val="tx2">
                    <a:lumMod val="95000"/>
                    <a:lumOff val="5000"/>
                  </a:schemeClr>
                </a:solidFill>
                <a:latin typeface="Times New Roman" panose="02020603050405020304" pitchFamily="18" charset="0"/>
              </a:rPr>
              <a:t>при администрировании трудовых отношений;</a:t>
            </a:r>
          </a:p>
          <a:p>
            <a:pPr marL="0" indent="266700" algn="just">
              <a:spcBef>
                <a:spcPct val="0"/>
              </a:spcBef>
              <a:spcAft>
                <a:spcPct val="0"/>
              </a:spcAft>
              <a:buNone/>
            </a:pPr>
            <a:r>
              <a:rPr lang="ru-RU" altLang="ru-RU" sz="2500" b="1" i="1" dirty="0" smtClean="0">
                <a:solidFill>
                  <a:schemeClr val="tx2">
                    <a:lumMod val="95000"/>
                    <a:lumOff val="5000"/>
                  </a:schemeClr>
                </a:solidFill>
                <a:latin typeface="Times New Roman" panose="02020603050405020304" pitchFamily="18" charset="0"/>
              </a:rPr>
              <a:t>- </a:t>
            </a:r>
            <a:r>
              <a:rPr lang="ru-RU" altLang="ru-RU" sz="2500" b="1" i="1" dirty="0">
                <a:solidFill>
                  <a:schemeClr val="tx2">
                    <a:lumMod val="95000"/>
                    <a:lumOff val="5000"/>
                  </a:schemeClr>
                </a:solidFill>
                <a:latin typeface="Times New Roman" panose="02020603050405020304" pitchFamily="18" charset="0"/>
              </a:rPr>
              <a:t>идентификации профессий и должностей, в частности, при ведении статистического учета;</a:t>
            </a:r>
          </a:p>
          <a:p>
            <a:pPr marL="0" indent="266700" algn="just">
              <a:spcBef>
                <a:spcPct val="0"/>
              </a:spcBef>
              <a:spcAft>
                <a:spcPct val="0"/>
              </a:spcAft>
              <a:buNone/>
            </a:pPr>
            <a:r>
              <a:rPr lang="ru-RU" altLang="ru-RU" sz="2500" b="1" i="1" dirty="0" smtClean="0">
                <a:solidFill>
                  <a:schemeClr val="tx2">
                    <a:lumMod val="95000"/>
                    <a:lumOff val="5000"/>
                  </a:schemeClr>
                </a:solidFill>
                <a:latin typeface="Times New Roman" panose="02020603050405020304" pitchFamily="18" charset="0"/>
              </a:rPr>
              <a:t>- </a:t>
            </a:r>
            <a:r>
              <a:rPr lang="ru-RU" altLang="ru-RU" sz="2500" b="1" i="1" dirty="0">
                <a:solidFill>
                  <a:schemeClr val="tx2">
                    <a:lumMod val="95000"/>
                    <a:lumOff val="5000"/>
                  </a:schemeClr>
                </a:solidFill>
                <a:latin typeface="Times New Roman" panose="02020603050405020304" pitchFamily="18" charset="0"/>
              </a:rPr>
              <a:t>формировании </a:t>
            </a:r>
            <a:r>
              <a:rPr lang="ru-RU" altLang="ru-RU" sz="2500" b="1" i="1" dirty="0" err="1">
                <a:solidFill>
                  <a:schemeClr val="tx2">
                    <a:lumMod val="95000"/>
                    <a:lumOff val="5000"/>
                  </a:schemeClr>
                </a:solidFill>
                <a:latin typeface="Times New Roman" panose="02020603050405020304" pitchFamily="18" charset="0"/>
              </a:rPr>
              <a:t>информресурсов</a:t>
            </a:r>
            <a:r>
              <a:rPr lang="ru-RU" altLang="ru-RU" sz="2500" b="1" i="1" dirty="0">
                <a:solidFill>
                  <a:schemeClr val="tx2">
                    <a:lumMod val="95000"/>
                    <a:lumOff val="5000"/>
                  </a:schemeClr>
                </a:solidFill>
                <a:latin typeface="Times New Roman" panose="02020603050405020304" pitchFamily="18" charset="0"/>
              </a:rPr>
              <a:t>, на которых представлены наименования профессий и должностей;</a:t>
            </a:r>
          </a:p>
          <a:p>
            <a:pPr marL="0" indent="266700" algn="just">
              <a:spcBef>
                <a:spcPct val="0"/>
              </a:spcBef>
              <a:spcAft>
                <a:spcPct val="0"/>
              </a:spcAft>
              <a:buNone/>
            </a:pPr>
            <a:r>
              <a:rPr lang="ru-RU" altLang="ru-RU" sz="2500" b="1" i="1" dirty="0" smtClean="0">
                <a:solidFill>
                  <a:schemeClr val="tx2">
                    <a:lumMod val="95000"/>
                    <a:lumOff val="5000"/>
                  </a:schemeClr>
                </a:solidFill>
                <a:latin typeface="Times New Roman" panose="02020603050405020304" pitchFamily="18" charset="0"/>
              </a:rPr>
              <a:t>- </a:t>
            </a:r>
            <a:r>
              <a:rPr lang="ru-RU" altLang="ru-RU" sz="2500" b="1" i="1" dirty="0">
                <a:solidFill>
                  <a:schemeClr val="tx2">
                    <a:lumMod val="95000"/>
                    <a:lumOff val="5000"/>
                  </a:schemeClr>
                </a:solidFill>
                <a:latin typeface="Times New Roman" panose="02020603050405020304" pitchFamily="18" charset="0"/>
              </a:rPr>
              <a:t>решении вопросов миграции рабочей силы и определения профессионального состава рабочих мест</a:t>
            </a:r>
            <a:r>
              <a:rPr lang="ru-RU" altLang="ru-RU" sz="2500" b="1" i="1" dirty="0" smtClean="0">
                <a:solidFill>
                  <a:schemeClr val="tx2">
                    <a:lumMod val="95000"/>
                    <a:lumOff val="5000"/>
                  </a:schemeClr>
                </a:solidFill>
                <a:latin typeface="Times New Roman" panose="02020603050405020304" pitchFamily="18" charset="0"/>
              </a:rPr>
              <a:t>.</a:t>
            </a:r>
            <a:endParaRPr lang="ru-RU" altLang="ru-RU" sz="2500" b="1" i="1" dirty="0">
              <a:solidFill>
                <a:schemeClr val="tx2">
                  <a:lumMod val="95000"/>
                  <a:lumOff val="5000"/>
                </a:schemeClr>
              </a:solidFill>
              <a:latin typeface="Times New Roman" panose="02020603050405020304" pitchFamily="18" charset="0"/>
            </a:endParaRPr>
          </a:p>
        </p:txBody>
      </p:sp>
    </p:spTree>
    <p:extLst>
      <p:ext uri="{BB962C8B-B14F-4D97-AF65-F5344CB8AC3E}">
        <p14:creationId xmlns:p14="http://schemas.microsoft.com/office/powerpoint/2010/main" val="1217255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103632" y="1700784"/>
            <a:ext cx="11850624" cy="4754880"/>
          </a:xfrm>
        </p:spPr>
        <p:txBody>
          <a:bodyPr rtlCol="0">
            <a:normAutofit/>
          </a:bodyPr>
          <a:lstStyle/>
          <a:p>
            <a:pPr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algn="ctr">
              <a:spcBef>
                <a:spcPct val="0"/>
              </a:spcBef>
              <a:spcAft>
                <a:spcPct val="0"/>
              </a:spcAft>
              <a:buNone/>
            </a:pPr>
            <a:r>
              <a:rPr lang="ru-RU" altLang="ru-RU" sz="4000" b="1" i="1" dirty="0">
                <a:solidFill>
                  <a:srgbClr val="0070C0"/>
                </a:solidFill>
                <a:latin typeface="Times New Roman" panose="02020603050405020304" pitchFamily="18" charset="0"/>
              </a:rPr>
              <a:t>Проект Федерального закона N 858157-8</a:t>
            </a:r>
          </a:p>
          <a:p>
            <a:pPr algn="ctr">
              <a:spcBef>
                <a:spcPct val="0"/>
              </a:spcBef>
              <a:spcAft>
                <a:spcPct val="0"/>
              </a:spcAft>
              <a:buNone/>
            </a:pPr>
            <a:r>
              <a:rPr lang="ru-RU" altLang="ru-RU" sz="4000" b="1" i="1" dirty="0">
                <a:solidFill>
                  <a:srgbClr val="0070C0"/>
                </a:solidFill>
                <a:latin typeface="Times New Roman" panose="02020603050405020304" pitchFamily="18" charset="0"/>
              </a:rPr>
              <a:t>"Трудовой кодекс Российской Федерации"</a:t>
            </a:r>
          </a:p>
          <a:p>
            <a:pPr marL="0" indent="447675"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p:txBody>
      </p:sp>
    </p:spTree>
    <p:extLst>
      <p:ext uri="{BB962C8B-B14F-4D97-AF65-F5344CB8AC3E}">
        <p14:creationId xmlns:p14="http://schemas.microsoft.com/office/powerpoint/2010/main" val="560257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103632" y="1700784"/>
            <a:ext cx="11850624" cy="4754880"/>
          </a:xfrm>
        </p:spPr>
        <p:txBody>
          <a:bodyPr rtlCol="0">
            <a:normAutofit fontScale="77500" lnSpcReduction="20000"/>
          </a:bodyPr>
          <a:lstStyle/>
          <a:p>
            <a:pPr algn="just">
              <a:spcBef>
                <a:spcPct val="0"/>
              </a:spcBef>
              <a:spcAft>
                <a:spcPct val="0"/>
              </a:spcAft>
              <a:buNone/>
            </a:pPr>
            <a:endParaRPr lang="ru-RU" altLang="ru-RU" b="1" i="1" dirty="0">
              <a:solidFill>
                <a:srgbClr val="0070C0"/>
              </a:solidFill>
              <a:latin typeface="Times New Roman" panose="02020603050405020304" pitchFamily="18" charset="0"/>
            </a:endParaRPr>
          </a:p>
          <a:p>
            <a:pPr algn="just">
              <a:spcBef>
                <a:spcPct val="0"/>
              </a:spcBef>
              <a:spcAft>
                <a:spcPct val="0"/>
              </a:spcAft>
              <a:buNone/>
            </a:pPr>
            <a:r>
              <a:rPr lang="ru-RU" altLang="ru-RU" b="1" i="1" dirty="0">
                <a:solidFill>
                  <a:srgbClr val="0070C0"/>
                </a:solidFill>
                <a:latin typeface="Times New Roman" panose="02020603050405020304" pitchFamily="18" charset="0"/>
              </a:rPr>
              <a:t>Проект постановления Главного государственного санитарного врача РФ (http://regulation.gov.ru/p/157632)</a:t>
            </a:r>
          </a:p>
          <a:p>
            <a:pPr marL="0" indent="447675"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Рекомендации к сезону гриппа, ОРВИ и </a:t>
            </a:r>
            <a:r>
              <a:rPr lang="ru-RU" altLang="ru-RU" b="1" i="1" dirty="0" err="1">
                <a:solidFill>
                  <a:schemeClr val="tx2">
                    <a:lumMod val="95000"/>
                    <a:lumOff val="5000"/>
                  </a:schemeClr>
                </a:solidFill>
                <a:latin typeface="Times New Roman" panose="02020603050405020304" pitchFamily="18" charset="0"/>
              </a:rPr>
              <a:t>коронавируса</a:t>
            </a:r>
            <a:r>
              <a:rPr lang="ru-RU" altLang="ru-RU" b="1" i="1" dirty="0">
                <a:solidFill>
                  <a:schemeClr val="tx2">
                    <a:lumMod val="95000"/>
                    <a:lumOff val="5000"/>
                  </a:schemeClr>
                </a:solidFill>
                <a:latin typeface="Times New Roman" panose="02020603050405020304" pitchFamily="18" charset="0"/>
              </a:rPr>
              <a:t> для работодателей: проект </a:t>
            </a:r>
            <a:r>
              <a:rPr lang="ru-RU" altLang="ru-RU" b="1" i="1" dirty="0" err="1">
                <a:solidFill>
                  <a:schemeClr val="tx2">
                    <a:lumMod val="95000"/>
                    <a:lumOff val="5000"/>
                  </a:schemeClr>
                </a:solidFill>
                <a:latin typeface="Times New Roman" panose="02020603050405020304" pitchFamily="18" charset="0"/>
              </a:rPr>
              <a:t>Роспотребнадзора</a:t>
            </a:r>
            <a:endParaRPr lang="ru-RU" altLang="ru-RU"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Руководителям компаний на 2025 - 2026 годы, как и в прошлом сезоне, хотят посоветовать организовать иммунизацию персонала против гриппа. Также отметят, что важно не допускать переохлаждения тех, кто выполняет обязанности зимой на открытом воздухе. Следует предоставить им помещения для обогрева и приема </a:t>
            </a:r>
            <a:r>
              <a:rPr lang="ru-RU" altLang="ru-RU" b="1" i="1" dirty="0" smtClean="0">
                <a:solidFill>
                  <a:schemeClr val="tx2">
                    <a:lumMod val="95000"/>
                    <a:lumOff val="5000"/>
                  </a:schemeClr>
                </a:solidFill>
                <a:latin typeface="Times New Roman" panose="02020603050405020304" pitchFamily="18" charset="0"/>
              </a:rPr>
              <a:t>пищи.</a:t>
            </a:r>
            <a:endParaRPr lang="ru-RU" altLang="ru-RU"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В период подъема заболеваемости могут </a:t>
            </a:r>
            <a:r>
              <a:rPr lang="ru-RU" altLang="ru-RU" b="1" i="1" dirty="0" smtClean="0">
                <a:solidFill>
                  <a:schemeClr val="tx2">
                    <a:lumMod val="95000"/>
                    <a:lumOff val="5000"/>
                  </a:schemeClr>
                </a:solidFill>
                <a:latin typeface="Times New Roman" panose="02020603050405020304" pitchFamily="18" charset="0"/>
              </a:rPr>
              <a:t>порекомендовать:</a:t>
            </a:r>
            <a:endParaRPr lang="ru-RU" altLang="ru-RU"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измерять температуру тела сотрудников до работы и в течение дня, если нужно;</a:t>
            </a:r>
          </a:p>
          <a:p>
            <a:pPr marL="0" indent="447675"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отстранять от работы лиц с повышенной температурой и признаками инфекции;</a:t>
            </a:r>
          </a:p>
          <a:p>
            <a:pPr marL="0" indent="447675"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обеспечить тех, кто работает с населением, масками, респираторами, антисептиками, при необходимости - перчатками;</a:t>
            </a:r>
          </a:p>
          <a:p>
            <a:pPr marL="0" indent="447675"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проводить дезинфекцию в общественных местах и транспорте по вирусному режиму</a:t>
            </a:r>
            <a:r>
              <a:rPr lang="ru-RU" altLang="ru-RU" b="1" i="1" dirty="0" smtClean="0">
                <a:solidFill>
                  <a:schemeClr val="tx2">
                    <a:lumMod val="95000"/>
                    <a:lumOff val="5000"/>
                  </a:schemeClr>
                </a:solidFill>
                <a:latin typeface="Times New Roman" panose="02020603050405020304" pitchFamily="18" charset="0"/>
              </a:rPr>
              <a:t>.</a:t>
            </a:r>
            <a:endParaRPr lang="ru-RU" altLang="ru-RU" b="1" i="1" dirty="0">
              <a:solidFill>
                <a:schemeClr val="tx2">
                  <a:lumMod val="95000"/>
                  <a:lumOff val="5000"/>
                </a:schemeClr>
              </a:solidFill>
              <a:latin typeface="Times New Roman" panose="02020603050405020304" pitchFamily="18" charset="0"/>
            </a:endParaRPr>
          </a:p>
        </p:txBody>
      </p:sp>
    </p:spTree>
    <p:extLst>
      <p:ext uri="{BB962C8B-B14F-4D97-AF65-F5344CB8AC3E}">
        <p14:creationId xmlns:p14="http://schemas.microsoft.com/office/powerpoint/2010/main" val="3386666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103632" y="1700784"/>
            <a:ext cx="11850624" cy="4754880"/>
          </a:xfrm>
        </p:spPr>
        <p:txBody>
          <a:bodyPr rtlCol="0">
            <a:normAutofit/>
          </a:bodyPr>
          <a:lstStyle/>
          <a:p>
            <a:pPr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algn="just">
              <a:spcBef>
                <a:spcPct val="0"/>
              </a:spcBef>
              <a:spcAft>
                <a:spcPct val="0"/>
              </a:spcAft>
              <a:buNone/>
            </a:pPr>
            <a:r>
              <a:rPr lang="ru-RU" altLang="ru-RU" b="1" i="1" dirty="0">
                <a:solidFill>
                  <a:srgbClr val="0070C0"/>
                </a:solidFill>
                <a:latin typeface="Times New Roman" panose="02020603050405020304" pitchFamily="18" charset="0"/>
              </a:rPr>
              <a:t>Проект Федерального закона N </a:t>
            </a:r>
            <a:r>
              <a:rPr lang="ru-RU" altLang="ru-RU" b="1" i="1" dirty="0" smtClean="0">
                <a:solidFill>
                  <a:srgbClr val="0070C0"/>
                </a:solidFill>
                <a:latin typeface="Times New Roman" panose="02020603050405020304" pitchFamily="18" charset="0"/>
              </a:rPr>
              <a:t>385290-8</a:t>
            </a:r>
          </a:p>
          <a:p>
            <a:pPr algn="just">
              <a:spcBef>
                <a:spcPct val="0"/>
              </a:spcBef>
              <a:spcAft>
                <a:spcPct val="0"/>
              </a:spcAft>
              <a:buNone/>
            </a:pPr>
            <a:r>
              <a:rPr lang="ru-RU" altLang="ru-RU" b="1" i="1" dirty="0" smtClean="0">
                <a:solidFill>
                  <a:srgbClr val="0070C0"/>
                </a:solidFill>
                <a:latin typeface="Times New Roman" panose="02020603050405020304" pitchFamily="18" charset="0"/>
              </a:rPr>
              <a:t>Принят </a:t>
            </a:r>
            <a:r>
              <a:rPr lang="ru-RU" altLang="ru-RU" b="1" i="1" dirty="0">
                <a:solidFill>
                  <a:srgbClr val="0070C0"/>
                </a:solidFill>
                <a:latin typeface="Times New Roman" panose="02020603050405020304" pitchFamily="18" charset="0"/>
              </a:rPr>
              <a:t>в первом чтении</a:t>
            </a:r>
          </a:p>
          <a:p>
            <a:pPr marL="0" indent="447675"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О </a:t>
            </a:r>
            <a:r>
              <a:rPr lang="ru-RU" altLang="ru-RU" b="1" i="1" dirty="0">
                <a:solidFill>
                  <a:schemeClr val="tx2">
                    <a:lumMod val="95000"/>
                    <a:lumOff val="5000"/>
                  </a:schemeClr>
                </a:solidFill>
                <a:latin typeface="Times New Roman" panose="02020603050405020304" pitchFamily="18" charset="0"/>
              </a:rPr>
              <a:t>внесении изменения в статью 41 Трудового кодекса Российской Федерации в части возможности закрепления в коллективном договоре мер поддержки добровольческой (волонтерской) и благотворительной </a:t>
            </a:r>
            <a:r>
              <a:rPr lang="ru-RU" altLang="ru-RU" b="1" i="1" dirty="0" smtClean="0">
                <a:solidFill>
                  <a:schemeClr val="tx2">
                    <a:lumMod val="95000"/>
                    <a:lumOff val="5000"/>
                  </a:schemeClr>
                </a:solidFill>
                <a:latin typeface="Times New Roman" panose="02020603050405020304" pitchFamily="18" charset="0"/>
              </a:rPr>
              <a:t>деятельности</a:t>
            </a:r>
            <a:endParaRPr lang="ru-RU" altLang="ru-RU" b="1" i="1" dirty="0">
              <a:solidFill>
                <a:schemeClr val="tx2">
                  <a:lumMod val="95000"/>
                  <a:lumOff val="5000"/>
                </a:schemeClr>
              </a:solidFill>
              <a:latin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298704" y="1689463"/>
            <a:ext cx="11594592" cy="4754880"/>
          </a:xfrm>
        </p:spPr>
        <p:txBody>
          <a:bodyPr rtlCol="0">
            <a:normAutofit/>
          </a:bodyPr>
          <a:lstStyle/>
          <a:p>
            <a:pPr marL="0" indent="447675" algn="just">
              <a:spcBef>
                <a:spcPct val="0"/>
              </a:spcBef>
              <a:spcAft>
                <a:spcPct val="0"/>
              </a:spcAft>
              <a:buNone/>
            </a:pPr>
            <a:r>
              <a:rPr lang="ru-RU" altLang="ru-RU" b="1" i="1" dirty="0">
                <a:solidFill>
                  <a:srgbClr val="0070C0"/>
                </a:solidFill>
                <a:latin typeface="Times New Roman" panose="02020603050405020304" pitchFamily="18" charset="0"/>
              </a:rPr>
              <a:t>Проект Приказа Минтруда России </a:t>
            </a:r>
            <a:r>
              <a:rPr lang="ru-RU" altLang="ru-RU" b="1" i="1" dirty="0" smtClean="0">
                <a:solidFill>
                  <a:srgbClr val="0070C0"/>
                </a:solidFill>
                <a:latin typeface="Times New Roman" panose="02020603050405020304" pitchFamily="18" charset="0"/>
              </a:rPr>
              <a:t>«Об </a:t>
            </a:r>
            <a:r>
              <a:rPr lang="ru-RU" altLang="ru-RU" b="1" i="1" dirty="0">
                <a:solidFill>
                  <a:srgbClr val="0070C0"/>
                </a:solidFill>
                <a:latin typeface="Times New Roman" panose="02020603050405020304" pitchFamily="18" charset="0"/>
              </a:rPr>
              <a:t>утверждении Правил по охране труда при работах в особых температурных условиях, воздействии климата и </a:t>
            </a:r>
            <a:r>
              <a:rPr lang="ru-RU" altLang="ru-RU" b="1" i="1" dirty="0" smtClean="0">
                <a:solidFill>
                  <a:srgbClr val="0070C0"/>
                </a:solidFill>
                <a:latin typeface="Times New Roman" panose="02020603050405020304" pitchFamily="18" charset="0"/>
              </a:rPr>
              <a:t>микроклимата» по </a:t>
            </a:r>
            <a:r>
              <a:rPr lang="ru-RU" altLang="ru-RU" b="1" i="1" dirty="0">
                <a:solidFill>
                  <a:srgbClr val="0070C0"/>
                </a:solidFill>
                <a:latin typeface="Times New Roman" panose="02020603050405020304" pitchFamily="18" charset="0"/>
              </a:rPr>
              <a:t>состоянию на </a:t>
            </a:r>
            <a:r>
              <a:rPr lang="ru-RU" altLang="ru-RU" b="1" i="1" dirty="0" smtClean="0">
                <a:solidFill>
                  <a:srgbClr val="0070C0"/>
                </a:solidFill>
                <a:latin typeface="Times New Roman" panose="02020603050405020304" pitchFamily="18" charset="0"/>
              </a:rPr>
              <a:t>24.05.2023 (ID </a:t>
            </a:r>
            <a:r>
              <a:rPr lang="ru-RU" altLang="ru-RU" b="1" i="1" dirty="0">
                <a:solidFill>
                  <a:srgbClr val="0070C0"/>
                </a:solidFill>
                <a:latin typeface="Times New Roman" panose="02020603050405020304" pitchFamily="18" charset="0"/>
              </a:rPr>
              <a:t>проекта 02/08/04-23/00137216)</a:t>
            </a:r>
          </a:p>
          <a:p>
            <a:pPr marL="0" indent="447675" algn="just">
              <a:spcBef>
                <a:spcPct val="0"/>
              </a:spcBef>
              <a:spcAft>
                <a:spcPct val="0"/>
              </a:spcAft>
              <a:buNone/>
            </a:pPr>
            <a:endParaRPr lang="ru-RU" altLang="ru-RU" b="1" i="1" dirty="0">
              <a:solidFill>
                <a:srgbClr val="0070C0"/>
              </a:solidFill>
              <a:latin typeface="Times New Roman" panose="02020603050405020304" pitchFamily="18" charset="0"/>
            </a:endParaRPr>
          </a:p>
          <a:p>
            <a:pPr marL="0" indent="447675"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Предлагалось </a:t>
            </a:r>
            <a:r>
              <a:rPr lang="ru-RU" altLang="ru-RU" b="1" i="1" dirty="0">
                <a:solidFill>
                  <a:schemeClr val="tx2">
                    <a:lumMod val="95000"/>
                    <a:lumOff val="5000"/>
                  </a:schemeClr>
                </a:solidFill>
                <a:latin typeface="Times New Roman" panose="02020603050405020304" pitchFamily="18" charset="0"/>
              </a:rPr>
              <a:t>установить с 1 марта 2024 г. </a:t>
            </a:r>
            <a:r>
              <a:rPr lang="ru-RU" altLang="ru-RU" b="1" i="1" dirty="0" smtClean="0">
                <a:solidFill>
                  <a:schemeClr val="tx2">
                    <a:lumMod val="95000"/>
                    <a:lumOff val="5000"/>
                  </a:schemeClr>
                </a:solidFill>
                <a:latin typeface="Times New Roman" panose="02020603050405020304" pitchFamily="18" charset="0"/>
              </a:rPr>
              <a:t>обязательные </a:t>
            </a:r>
            <a:r>
              <a:rPr lang="ru-RU" altLang="ru-RU" b="1" i="1" dirty="0">
                <a:solidFill>
                  <a:schemeClr val="tx2">
                    <a:lumMod val="95000"/>
                    <a:lumOff val="5000"/>
                  </a:schemeClr>
                </a:solidFill>
                <a:latin typeface="Times New Roman" panose="02020603050405020304" pitchFamily="18" charset="0"/>
              </a:rPr>
              <a:t>для исполнения работодателями требования к организации и проведению работ в условиях пониженных и повышенных температур, пониженной и повышенной влажности, повышенной скорости движения воздуха и опасных природных </a:t>
            </a:r>
            <a:r>
              <a:rPr lang="ru-RU" altLang="ru-RU" b="1" i="1" dirty="0" smtClean="0">
                <a:solidFill>
                  <a:schemeClr val="tx2">
                    <a:lumMod val="95000"/>
                    <a:lumOff val="5000"/>
                  </a:schemeClr>
                </a:solidFill>
                <a:latin typeface="Times New Roman" panose="02020603050405020304" pitchFamily="18" charset="0"/>
              </a:rPr>
              <a:t>явлений</a:t>
            </a:r>
          </a:p>
          <a:p>
            <a:pPr marL="0" indent="447675"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smtClean="0">
                <a:solidFill>
                  <a:schemeClr val="tx2">
                    <a:lumMod val="95000"/>
                    <a:lumOff val="5000"/>
                  </a:schemeClr>
                </a:solidFill>
                <a:latin typeface="Times New Roman" panose="02020603050405020304" pitchFamily="18" charset="0"/>
              </a:rPr>
              <a:t>п.13</a:t>
            </a:r>
            <a:r>
              <a:rPr lang="ru-RU" altLang="ru-RU" sz="2800" b="1" i="1" dirty="0">
                <a:solidFill>
                  <a:schemeClr val="tx2">
                    <a:lumMod val="95000"/>
                    <a:lumOff val="5000"/>
                  </a:schemeClr>
                </a:solidFill>
                <a:latin typeface="Times New Roman" panose="02020603050405020304" pitchFamily="18" charset="0"/>
              </a:rPr>
              <a:t>. В случае, если температура в рабочем помещении находится в диапазоне 28,5 - 29 °C, необходимо сокращать продолжительность рабочего дня на один час, в диапазоне 29 - 30,5 °C - на два часа, температуры свыше 30,5 °C - на четыре часа.</a:t>
            </a:r>
          </a:p>
          <a:p>
            <a:pPr marL="0" indent="447675" algn="just">
              <a:spcBef>
                <a:spcPct val="0"/>
              </a:spcBef>
              <a:spcAft>
                <a:spcPct val="0"/>
              </a:spcAft>
              <a:buNone/>
            </a:pPr>
            <a:endParaRPr lang="ru-RU" altLang="ru-RU" sz="2800" b="1" i="1" dirty="0">
              <a:solidFill>
                <a:schemeClr val="tx2">
                  <a:lumMod val="95000"/>
                  <a:lumOff val="5000"/>
                </a:schemeClr>
              </a:solidFill>
              <a:latin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228600" y="1468877"/>
            <a:ext cx="11850624" cy="5291846"/>
          </a:xfrm>
        </p:spPr>
        <p:txBody>
          <a:bodyPr rtlCol="0">
            <a:normAutofit fontScale="92500" lnSpcReduction="10000"/>
          </a:bodyPr>
          <a:lstStyle/>
          <a:p>
            <a:pPr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algn="just">
              <a:spcBef>
                <a:spcPct val="0"/>
              </a:spcBef>
              <a:spcAft>
                <a:spcPct val="0"/>
              </a:spcAft>
              <a:buNone/>
            </a:pPr>
            <a:r>
              <a:rPr lang="ru-RU" altLang="ru-RU" b="1" i="1" dirty="0" smtClean="0">
                <a:solidFill>
                  <a:srgbClr val="0070C0"/>
                </a:solidFill>
                <a:latin typeface="Times New Roman" panose="02020603050405020304" pitchFamily="18" charset="0"/>
              </a:rPr>
              <a:t>Проект Федерального закона N 720840-8</a:t>
            </a:r>
          </a:p>
          <a:p>
            <a:pPr algn="just">
              <a:spcBef>
                <a:spcPct val="0"/>
              </a:spcBef>
              <a:spcAft>
                <a:spcPct val="0"/>
              </a:spcAft>
              <a:buNone/>
            </a:pPr>
            <a:endParaRPr lang="en-US" altLang="ru-RU" b="1" i="1" dirty="0">
              <a:solidFill>
                <a:srgbClr val="0070C0"/>
              </a:solidFill>
              <a:latin typeface="Times New Roman" panose="02020603050405020304" pitchFamily="18" charset="0"/>
            </a:endParaRPr>
          </a:p>
          <a:p>
            <a:pPr marL="0" indent="447675"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Статью </a:t>
            </a:r>
            <a:r>
              <a:rPr lang="ru-RU" altLang="ru-RU" b="1" i="1" dirty="0" smtClean="0">
                <a:solidFill>
                  <a:schemeClr val="tx2">
                    <a:lumMod val="95000"/>
                    <a:lumOff val="5000"/>
                  </a:schemeClr>
                </a:solidFill>
                <a:latin typeface="Times New Roman" panose="02020603050405020304" pitchFamily="18" charset="0"/>
              </a:rPr>
              <a:t>186 дополнить :</a:t>
            </a:r>
          </a:p>
          <a:p>
            <a:pPr marL="0" indent="447675"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В случае прекращения трудового договора работника с прежним работодателем и последующего заключения им трудового договора с другим работодателем в течение года после дня сдачи работником крови и ее компонентов неиспользованные работником дни отдыха, предоставление которых гарантируется, по желанию работника предоставляются ему по месту новой работы с сохранением за ним среднего заработка за указанные дни отдыха. Указанные дни отдыха предоставляются при условии письменного уведомления работником работодателя при заключении трудового договора о наличии у него права на неиспользованные дни отдыха, предоставляемые в связи со сдачей крови и ее компонентов, и могут быть использованы работником не позднее 12 месяцев после соответствующего дня сдачи им крови и ее компонентов. Порядок предоставления указанных дней отдыха определяется по соглашению между работником и работодателем.</a:t>
            </a:r>
          </a:p>
          <a:p>
            <a:pPr marL="0" indent="447675"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a:t>
            </a:r>
          </a:p>
          <a:p>
            <a:pPr marL="0" indent="447675"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228600" y="1645919"/>
            <a:ext cx="11850624" cy="5114803"/>
          </a:xfrm>
        </p:spPr>
        <p:txBody>
          <a:bodyPr rtlCol="0">
            <a:normAutofit fontScale="92500"/>
          </a:bodyPr>
          <a:lstStyle/>
          <a:p>
            <a:pPr marL="273050" indent="266700" algn="just">
              <a:spcBef>
                <a:spcPct val="0"/>
              </a:spcBef>
              <a:spcAft>
                <a:spcPct val="0"/>
              </a:spcAft>
              <a:buNone/>
            </a:pPr>
            <a:r>
              <a:rPr lang="ru-RU" altLang="ru-RU" sz="2500" b="1" i="1" dirty="0">
                <a:solidFill>
                  <a:srgbClr val="0070C0"/>
                </a:solidFill>
                <a:latin typeface="Times New Roman" panose="02020603050405020304" pitchFamily="18" charset="0"/>
              </a:rPr>
              <a:t>Проект Федерального закона N </a:t>
            </a:r>
            <a:r>
              <a:rPr lang="ru-RU" altLang="ru-RU" sz="2500" b="1" i="1" dirty="0" smtClean="0">
                <a:solidFill>
                  <a:srgbClr val="0070C0"/>
                </a:solidFill>
                <a:latin typeface="Times New Roman" panose="02020603050405020304" pitchFamily="18" charset="0"/>
              </a:rPr>
              <a:t>940568-8</a:t>
            </a:r>
          </a:p>
          <a:p>
            <a:pPr marL="273050" indent="266700" algn="just">
              <a:spcBef>
                <a:spcPct val="0"/>
              </a:spcBef>
              <a:spcAft>
                <a:spcPct val="0"/>
              </a:spcAft>
              <a:buNone/>
            </a:pPr>
            <a:r>
              <a:rPr lang="ru-RU" altLang="ru-RU" sz="2500" b="1" i="1" dirty="0" smtClean="0">
                <a:solidFill>
                  <a:srgbClr val="0070C0"/>
                </a:solidFill>
                <a:latin typeface="Times New Roman" panose="02020603050405020304" pitchFamily="18" charset="0"/>
              </a:rPr>
              <a:t>Принят </a:t>
            </a:r>
            <a:r>
              <a:rPr lang="ru-RU" altLang="ru-RU" sz="2500" b="1" i="1" dirty="0" smtClean="0">
                <a:solidFill>
                  <a:srgbClr val="0070C0"/>
                </a:solidFill>
                <a:latin typeface="Times New Roman" panose="02020603050405020304" pitchFamily="18" charset="0"/>
              </a:rPr>
              <a:t>во втором чтении</a:t>
            </a:r>
            <a:endParaRPr lang="ru-RU" altLang="ru-RU" sz="2500" b="1" i="1" dirty="0">
              <a:solidFill>
                <a:srgbClr val="0070C0"/>
              </a:solidFill>
              <a:latin typeface="Times New Roman" panose="02020603050405020304" pitchFamily="18" charset="0"/>
            </a:endParaRPr>
          </a:p>
          <a:p>
            <a:pPr marL="273050" indent="266700"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Больничный после военной службы и продление срока приостановки трудового </a:t>
            </a:r>
            <a:r>
              <a:rPr lang="ru-RU" altLang="ru-RU" b="1" i="1" dirty="0" smtClean="0">
                <a:solidFill>
                  <a:schemeClr val="tx2">
                    <a:lumMod val="95000"/>
                    <a:lumOff val="5000"/>
                  </a:schemeClr>
                </a:solidFill>
                <a:latin typeface="Times New Roman" panose="02020603050405020304" pitchFamily="18" charset="0"/>
              </a:rPr>
              <a:t>договора</a:t>
            </a:r>
          </a:p>
          <a:p>
            <a:pPr marL="273050" indent="266700"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 Изменения в п. 13.1 ст.81 и ст.351.7 ТК РФ</a:t>
            </a:r>
            <a:endParaRPr lang="ru-RU" altLang="ru-RU" b="1" i="1" dirty="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Планируют </a:t>
            </a:r>
            <a:r>
              <a:rPr lang="ru-RU" altLang="ru-RU" b="1" i="1" dirty="0">
                <a:solidFill>
                  <a:schemeClr val="tx2">
                    <a:lumMod val="95000"/>
                    <a:lumOff val="5000"/>
                  </a:schemeClr>
                </a:solidFill>
                <a:latin typeface="Times New Roman" panose="02020603050405020304" pitchFamily="18" charset="0"/>
              </a:rPr>
              <a:t>продлевать приостановку действия трудового договора после прохождения сотрудником в том числе военной службы по мобилизации, если он оформит больничный.</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Это позволит защитить от увольнения специалистов, которые по состоянию здоровья не могут приступить к прежним обязанностям в течение 3 месяцев после службы.</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Сейчас организация вправе уволить по своей инициативе сотрудника, который не вернулся на работу после службы через 3 месяца.</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Работодатель не будет нести расходы на выплату пособий по временной нетрудоспособности в таких случаях. Их возложат на СФР.</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Предполагают, что изменения вступят в силу со дня официального опубликования в качестве законов</a:t>
            </a:r>
            <a:r>
              <a:rPr lang="ru-RU" altLang="ru-RU" b="1" i="1" dirty="0" smtClean="0">
                <a:solidFill>
                  <a:schemeClr val="tx2">
                    <a:lumMod val="95000"/>
                    <a:lumOff val="5000"/>
                  </a:schemeClr>
                </a:solidFill>
                <a:latin typeface="Times New Roman" panose="02020603050405020304" pitchFamily="18" charset="0"/>
              </a:rPr>
              <a:t>.</a:t>
            </a:r>
          </a:p>
          <a:p>
            <a:pPr marL="273050" indent="266700"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p:txBody>
      </p:sp>
    </p:spTree>
    <p:extLst>
      <p:ext uri="{BB962C8B-B14F-4D97-AF65-F5344CB8AC3E}">
        <p14:creationId xmlns:p14="http://schemas.microsoft.com/office/powerpoint/2010/main" val="3130032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228600" y="1605279"/>
            <a:ext cx="11850624" cy="5155443"/>
          </a:xfrm>
        </p:spPr>
        <p:txBody>
          <a:bodyPr rtlCol="0">
            <a:normAutofit/>
          </a:bodyPr>
          <a:lstStyle/>
          <a:p>
            <a:pPr algn="just">
              <a:spcBef>
                <a:spcPct val="0"/>
              </a:spcBef>
              <a:spcAft>
                <a:spcPct val="0"/>
              </a:spcAft>
              <a:buNone/>
            </a:pPr>
            <a:r>
              <a:rPr lang="ru-RU" altLang="ru-RU" sz="2500" b="1" i="1" dirty="0">
                <a:solidFill>
                  <a:srgbClr val="0070C0"/>
                </a:solidFill>
                <a:latin typeface="Times New Roman" panose="02020603050405020304" pitchFamily="18" charset="0"/>
              </a:rPr>
              <a:t>Проект Федерального закона N 662147-8</a:t>
            </a:r>
          </a:p>
          <a:p>
            <a:pPr marL="0" indent="266700"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marL="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Дополнить часть 5 статьи 192 </a:t>
            </a:r>
            <a:r>
              <a:rPr lang="ru-RU" altLang="ru-RU" b="1" i="1" dirty="0" smtClean="0">
                <a:solidFill>
                  <a:schemeClr val="tx2">
                    <a:lumMod val="95000"/>
                    <a:lumOff val="5000"/>
                  </a:schemeClr>
                </a:solidFill>
                <a:latin typeface="Times New Roman" panose="02020603050405020304" pitchFamily="18" charset="0"/>
              </a:rPr>
              <a:t>:</a:t>
            </a:r>
            <a:endParaRPr lang="ru-RU" altLang="ru-RU" b="1" i="1" dirty="0">
              <a:solidFill>
                <a:schemeClr val="tx2">
                  <a:lumMod val="95000"/>
                  <a:lumOff val="5000"/>
                </a:schemeClr>
              </a:solidFill>
              <a:latin typeface="Times New Roman" panose="02020603050405020304" pitchFamily="18" charset="0"/>
            </a:endParaRPr>
          </a:p>
          <a:p>
            <a:pPr marL="0" indent="266700"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marL="0" indent="266700"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Опоздание </a:t>
            </a:r>
            <a:r>
              <a:rPr lang="ru-RU" altLang="ru-RU" b="1" i="1" dirty="0">
                <a:solidFill>
                  <a:schemeClr val="tx2">
                    <a:lumMod val="95000"/>
                    <a:lumOff val="5000"/>
                  </a:schemeClr>
                </a:solidFill>
                <a:latin typeface="Times New Roman" panose="02020603050405020304" pitchFamily="18" charset="0"/>
              </a:rPr>
              <a:t>на работу в связи с возникновением тяжелых погодных условий, являющихся обстоятельствами непреодолимой силы, </a:t>
            </a:r>
            <a:r>
              <a:rPr lang="ru-RU" altLang="ru-RU" b="1" i="1" u="sng" dirty="0">
                <a:solidFill>
                  <a:schemeClr val="tx2">
                    <a:lumMod val="95000"/>
                    <a:lumOff val="5000"/>
                  </a:schemeClr>
                </a:solidFill>
                <a:latin typeface="Times New Roman" panose="02020603050405020304" pitchFamily="18" charset="0"/>
              </a:rPr>
              <a:t>не может служить основанием для применения к работнику дисциплинарных взысканий</a:t>
            </a:r>
            <a:r>
              <a:rPr lang="ru-RU" altLang="ru-RU" b="1" i="1" dirty="0">
                <a:solidFill>
                  <a:schemeClr val="tx2">
                    <a:lumMod val="95000"/>
                    <a:lumOff val="5000"/>
                  </a:schemeClr>
                </a:solidFill>
                <a:latin typeface="Times New Roman" panose="02020603050405020304" pitchFamily="18" charset="0"/>
              </a:rPr>
              <a:t>, установленных трудовым законодательством Российской Федерации.</a:t>
            </a:r>
          </a:p>
          <a:p>
            <a:pPr marL="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Критерии отнесения погодных условий к тяжелым, а также случаи, при которых к работнику не может применяться дисциплинарное взыскание за опоздание на работу в связи с возникновением тяжелых погодных условий, устанавливаются Правительством </a:t>
            </a:r>
            <a:r>
              <a:rPr lang="ru-RU" altLang="ru-RU" b="1" i="1" dirty="0" smtClean="0">
                <a:solidFill>
                  <a:schemeClr val="tx2">
                    <a:lumMod val="95000"/>
                    <a:lumOff val="5000"/>
                  </a:schemeClr>
                </a:solidFill>
                <a:latin typeface="Times New Roman" panose="02020603050405020304" pitchFamily="18" charset="0"/>
              </a:rPr>
              <a:t>РФ.</a:t>
            </a:r>
            <a:endParaRPr lang="ru-RU" altLang="ru-RU" b="1" i="1" dirty="0">
              <a:solidFill>
                <a:schemeClr val="tx2">
                  <a:lumMod val="95000"/>
                  <a:lumOff val="5000"/>
                </a:schemeClr>
              </a:solidFill>
              <a:latin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159026" y="1630017"/>
            <a:ext cx="11801326" cy="5138531"/>
          </a:xfrm>
        </p:spPr>
        <p:txBody>
          <a:bodyPr rtlCol="0">
            <a:normAutofit/>
          </a:bodyPr>
          <a:lstStyle/>
          <a:p>
            <a:pPr algn="just">
              <a:spcBef>
                <a:spcPct val="0"/>
              </a:spcBef>
              <a:spcAft>
                <a:spcPct val="0"/>
              </a:spcAft>
              <a:buNone/>
            </a:pPr>
            <a:r>
              <a:rPr lang="ru-RU" altLang="ru-RU" sz="2500" b="1" i="1" dirty="0">
                <a:solidFill>
                  <a:srgbClr val="0070C0"/>
                </a:solidFill>
                <a:latin typeface="Times New Roman" panose="02020603050405020304" pitchFamily="18" charset="0"/>
              </a:rPr>
              <a:t>Проект Федерального закона N 900903-8</a:t>
            </a:r>
          </a:p>
          <a:p>
            <a:pPr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В стаж работы, дающий право на ежегодный основной оплачиваемый отпуск, включаются:</a:t>
            </a:r>
          </a:p>
          <a:p>
            <a:pPr marL="0" indent="447675"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 время простоя.</a:t>
            </a:r>
            <a:endParaRPr lang="ru-RU" altLang="ru-RU"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p:txBody>
      </p:sp>
    </p:spTree>
    <p:extLst>
      <p:ext uri="{BB962C8B-B14F-4D97-AF65-F5344CB8AC3E}">
        <p14:creationId xmlns:p14="http://schemas.microsoft.com/office/powerpoint/2010/main" val="4051041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228600" y="1645919"/>
            <a:ext cx="11850624" cy="5114803"/>
          </a:xfrm>
        </p:spPr>
        <p:txBody>
          <a:bodyPr rtlCol="0">
            <a:normAutofit lnSpcReduction="10000"/>
          </a:bodyPr>
          <a:lstStyle/>
          <a:p>
            <a:pPr marL="273050" indent="266700" algn="just">
              <a:spcBef>
                <a:spcPct val="0"/>
              </a:spcBef>
              <a:spcAft>
                <a:spcPct val="0"/>
              </a:spcAft>
              <a:buNone/>
            </a:pPr>
            <a:r>
              <a:rPr lang="ru-RU" altLang="ru-RU" sz="2500" b="1" i="1" dirty="0">
                <a:solidFill>
                  <a:srgbClr val="0070C0"/>
                </a:solidFill>
                <a:latin typeface="Times New Roman" panose="02020603050405020304" pitchFamily="18" charset="0"/>
              </a:rPr>
              <a:t>Проект Федерального закона N </a:t>
            </a:r>
            <a:r>
              <a:rPr lang="ru-RU" altLang="ru-RU" sz="2500" b="1" i="1" dirty="0" smtClean="0">
                <a:solidFill>
                  <a:srgbClr val="0070C0"/>
                </a:solidFill>
                <a:latin typeface="Times New Roman" panose="02020603050405020304" pitchFamily="18" charset="0"/>
              </a:rPr>
              <a:t>914755-8</a:t>
            </a:r>
          </a:p>
          <a:p>
            <a:pPr marL="273050" indent="266700" algn="just">
              <a:spcBef>
                <a:spcPct val="0"/>
              </a:spcBef>
              <a:spcAft>
                <a:spcPct val="0"/>
              </a:spcAft>
              <a:buNone/>
            </a:pPr>
            <a:endParaRPr lang="ru-RU" altLang="ru-RU" b="1" i="1" dirty="0">
              <a:solidFill>
                <a:srgbClr val="0070C0"/>
              </a:solidFill>
              <a:latin typeface="Times New Roman" panose="02020603050405020304" pitchFamily="18" charset="0"/>
            </a:endParaRP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Штрафы за сокрытие, искажение и задержку сведений о несчастных </a:t>
            </a:r>
            <a:r>
              <a:rPr lang="ru-RU" altLang="ru-RU" b="1" i="1" dirty="0" smtClean="0">
                <a:solidFill>
                  <a:schemeClr val="tx2">
                    <a:lumMod val="95000"/>
                    <a:lumOff val="5000"/>
                  </a:schemeClr>
                </a:solidFill>
                <a:latin typeface="Times New Roman" panose="02020603050405020304" pitchFamily="18" charset="0"/>
              </a:rPr>
              <a:t>случаях</a:t>
            </a:r>
          </a:p>
          <a:p>
            <a:pPr marL="273050" indent="266700"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Предлагают дополнить статью КоАП РФ о нарушении требований охраны труда. Планируют закрепить ответственность за сокрытие, умышленное искажение или несвоевременное сообщение в ГИТ и СФР полной и достоверной информации о несчастном случае. За такое нарушение хотят штрафовать, например, должностных лиц и ИП на сумму от 20 тыс. до 30 тыс. руб., организации - от 130 тыс. до 150 тыс. </a:t>
            </a:r>
            <a:r>
              <a:rPr lang="ru-RU" altLang="ru-RU" b="1" i="1" dirty="0" smtClean="0">
                <a:solidFill>
                  <a:schemeClr val="tx2">
                    <a:lumMod val="95000"/>
                    <a:lumOff val="5000"/>
                  </a:schemeClr>
                </a:solidFill>
                <a:latin typeface="Times New Roman" panose="02020603050405020304" pitchFamily="18" charset="0"/>
              </a:rPr>
              <a:t>руб.</a:t>
            </a:r>
            <a:endParaRPr lang="ru-RU" altLang="ru-RU" b="1" i="1" dirty="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Сейчас штрафы предусмотрены именно за сокрытие страхового случая в отдельном составе. Должностные лица платят от 500 до 1000 руб., </a:t>
            </a:r>
            <a:r>
              <a:rPr lang="ru-RU" altLang="ru-RU" b="1" i="1" dirty="0" err="1">
                <a:solidFill>
                  <a:schemeClr val="tx2">
                    <a:lumMod val="95000"/>
                    <a:lumOff val="5000"/>
                  </a:schemeClr>
                </a:solidFill>
                <a:latin typeface="Times New Roman" panose="02020603050405020304" pitchFamily="18" charset="0"/>
              </a:rPr>
              <a:t>юрлица</a:t>
            </a:r>
            <a:r>
              <a:rPr lang="ru-RU" altLang="ru-RU" b="1" i="1" dirty="0">
                <a:solidFill>
                  <a:schemeClr val="tx2">
                    <a:lumMod val="95000"/>
                    <a:lumOff val="5000"/>
                  </a:schemeClr>
                </a:solidFill>
                <a:latin typeface="Times New Roman" panose="02020603050405020304" pitchFamily="18" charset="0"/>
              </a:rPr>
              <a:t> - от 5 тыс. до 10 тыс. руб.</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Хотят также увеличить штрафы для </a:t>
            </a:r>
            <a:r>
              <a:rPr lang="ru-RU" altLang="ru-RU" b="1" i="1" dirty="0" err="1">
                <a:solidFill>
                  <a:schemeClr val="tx2">
                    <a:lumMod val="95000"/>
                    <a:lumOff val="5000"/>
                  </a:schemeClr>
                </a:solidFill>
                <a:latin typeface="Times New Roman" panose="02020603050405020304" pitchFamily="18" charset="0"/>
              </a:rPr>
              <a:t>юрлиц</a:t>
            </a:r>
            <a:r>
              <a:rPr lang="ru-RU" altLang="ru-RU" b="1" i="1" dirty="0">
                <a:solidFill>
                  <a:schemeClr val="tx2">
                    <a:lumMod val="95000"/>
                    <a:lumOff val="5000"/>
                  </a:schemeClr>
                </a:solidFill>
                <a:latin typeface="Times New Roman" panose="02020603050405020304" pitchFamily="18" charset="0"/>
              </a:rPr>
              <a:t> за повторные нарушения требований охраны труда. Они составят от 150 тыс. до 250 тыс. руб</a:t>
            </a:r>
            <a:r>
              <a:rPr lang="ru-RU" altLang="ru-RU" b="1" i="1" dirty="0" smtClean="0">
                <a:solidFill>
                  <a:schemeClr val="tx2">
                    <a:lumMod val="95000"/>
                    <a:lumOff val="5000"/>
                  </a:schemeClr>
                </a:solidFill>
                <a:latin typeface="Times New Roman" panose="02020603050405020304" pitchFamily="18" charset="0"/>
              </a:rPr>
              <a:t>. </a:t>
            </a:r>
            <a:r>
              <a:rPr lang="ru-RU" altLang="ru-RU" b="1" i="1" dirty="0">
                <a:solidFill>
                  <a:schemeClr val="tx2">
                    <a:lumMod val="95000"/>
                    <a:lumOff val="5000"/>
                  </a:schemeClr>
                </a:solidFill>
                <a:latin typeface="Times New Roman" panose="02020603050405020304" pitchFamily="18" charset="0"/>
              </a:rPr>
              <a:t>Сейчас организация платит от 100 тыс. до 200 тыс. руб.</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Планируют, что изменения вступят в силу с 1 сентября 2025 </a:t>
            </a:r>
            <a:r>
              <a:rPr lang="ru-RU" altLang="ru-RU" b="1" i="1" dirty="0" smtClean="0">
                <a:solidFill>
                  <a:schemeClr val="tx2">
                    <a:lumMod val="95000"/>
                    <a:lumOff val="5000"/>
                  </a:schemeClr>
                </a:solidFill>
                <a:latin typeface="Times New Roman" panose="02020603050405020304" pitchFamily="18" charset="0"/>
              </a:rPr>
              <a:t>года.</a:t>
            </a:r>
            <a:endParaRPr lang="ru-RU" altLang="ru-RU" b="1" i="1" dirty="0">
              <a:solidFill>
                <a:schemeClr val="tx2">
                  <a:lumMod val="95000"/>
                  <a:lumOff val="5000"/>
                </a:schemeClr>
              </a:solidFill>
              <a:latin typeface="Times New Roman" panose="02020603050405020304" pitchFamily="18" charset="0"/>
            </a:endParaRPr>
          </a:p>
        </p:txBody>
      </p:sp>
    </p:spTree>
    <p:extLst>
      <p:ext uri="{BB962C8B-B14F-4D97-AF65-F5344CB8AC3E}">
        <p14:creationId xmlns:p14="http://schemas.microsoft.com/office/powerpoint/2010/main" val="1940961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228600" y="1645919"/>
            <a:ext cx="11850624" cy="5114803"/>
          </a:xfrm>
        </p:spPr>
        <p:txBody>
          <a:bodyPr rtlCol="0">
            <a:normAutofit fontScale="92500" lnSpcReduction="10000"/>
          </a:bodyPr>
          <a:lstStyle/>
          <a:p>
            <a:pPr marL="273050" indent="266700" algn="just">
              <a:spcBef>
                <a:spcPct val="0"/>
              </a:spcBef>
              <a:spcAft>
                <a:spcPct val="0"/>
              </a:spcAft>
              <a:buNone/>
            </a:pPr>
            <a:r>
              <a:rPr lang="ru-RU" altLang="ru-RU" sz="2500" b="1" i="1" dirty="0" smtClean="0">
                <a:solidFill>
                  <a:srgbClr val="0070C0"/>
                </a:solidFill>
                <a:latin typeface="Times New Roman" panose="02020603050405020304" pitchFamily="18" charset="0"/>
              </a:rPr>
              <a:t>Проект </a:t>
            </a:r>
            <a:r>
              <a:rPr lang="ru-RU" altLang="ru-RU" sz="2500" b="1" i="1" dirty="0">
                <a:solidFill>
                  <a:srgbClr val="0070C0"/>
                </a:solidFill>
                <a:latin typeface="Times New Roman" panose="02020603050405020304" pitchFamily="18" charset="0"/>
              </a:rPr>
              <a:t>федерального </a:t>
            </a:r>
            <a:r>
              <a:rPr lang="ru-RU" altLang="ru-RU" sz="2500" b="1" i="1" dirty="0" smtClean="0">
                <a:solidFill>
                  <a:srgbClr val="0070C0"/>
                </a:solidFill>
                <a:latin typeface="Times New Roman" panose="02020603050405020304" pitchFamily="18" charset="0"/>
              </a:rPr>
              <a:t>закона</a:t>
            </a:r>
          </a:p>
          <a:p>
            <a:pPr marL="273050" indent="266700" algn="just">
              <a:spcBef>
                <a:spcPct val="0"/>
              </a:spcBef>
              <a:spcAft>
                <a:spcPct val="0"/>
              </a:spcAft>
              <a:buNone/>
            </a:pPr>
            <a:r>
              <a:rPr lang="ru-RU" altLang="ru-RU" sz="2500" b="1" i="1" dirty="0" smtClean="0">
                <a:solidFill>
                  <a:srgbClr val="0070C0"/>
                </a:solidFill>
                <a:latin typeface="Times New Roman" panose="02020603050405020304" pitchFamily="18" charset="0"/>
              </a:rPr>
              <a:t>(</a:t>
            </a:r>
            <a:r>
              <a:rPr lang="ru-RU" altLang="ru-RU" sz="2500" b="1" i="1" dirty="0">
                <a:solidFill>
                  <a:srgbClr val="0070C0"/>
                </a:solidFill>
                <a:latin typeface="Times New Roman" panose="02020603050405020304" pitchFamily="18" charset="0"/>
              </a:rPr>
              <a:t>https://regulation.gov.ru/Regulation/Npa/PublicView?npaID=156662#)</a:t>
            </a:r>
          </a:p>
          <a:p>
            <a:pPr marL="273050" indent="266700" algn="just">
              <a:spcBef>
                <a:spcPct val="0"/>
              </a:spcBef>
              <a:spcAft>
                <a:spcPct val="0"/>
              </a:spcAft>
              <a:buNone/>
            </a:pPr>
            <a:endParaRPr lang="ru-RU" altLang="ru-RU" sz="2500" b="1" i="1" dirty="0">
              <a:solidFill>
                <a:srgbClr val="0070C0"/>
              </a:solidFill>
              <a:latin typeface="Times New Roman" panose="02020603050405020304" pitchFamily="18" charset="0"/>
            </a:endParaRPr>
          </a:p>
          <a:p>
            <a:pPr marL="273050" indent="266700"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Минтруд </a:t>
            </a:r>
            <a:r>
              <a:rPr lang="ru-RU" altLang="ru-RU" b="1" i="1" dirty="0">
                <a:solidFill>
                  <a:schemeClr val="tx2">
                    <a:lumMod val="95000"/>
                    <a:lumOff val="5000"/>
                  </a:schemeClr>
                </a:solidFill>
                <a:latin typeface="Times New Roman" panose="02020603050405020304" pitchFamily="18" charset="0"/>
              </a:rPr>
              <a:t>предлагает закрепить в ТК </a:t>
            </a:r>
            <a:r>
              <a:rPr lang="ru-RU" altLang="ru-RU" b="1" i="1" dirty="0" smtClean="0">
                <a:solidFill>
                  <a:schemeClr val="tx2">
                    <a:lumMod val="95000"/>
                    <a:lumOff val="5000"/>
                  </a:schemeClr>
                </a:solidFill>
                <a:latin typeface="Times New Roman" panose="02020603050405020304" pitchFamily="18" charset="0"/>
              </a:rPr>
              <a:t>РФ </a:t>
            </a:r>
            <a:r>
              <a:rPr lang="ru-RU" altLang="ru-RU" b="1" i="1" dirty="0">
                <a:solidFill>
                  <a:schemeClr val="tx2">
                    <a:lumMod val="95000"/>
                    <a:lumOff val="5000"/>
                  </a:schemeClr>
                </a:solidFill>
                <a:latin typeface="Times New Roman" panose="02020603050405020304" pitchFamily="18" charset="0"/>
              </a:rPr>
              <a:t>расширенный список </a:t>
            </a:r>
            <a:r>
              <a:rPr lang="ru-RU" altLang="ru-RU" b="1" i="1" dirty="0" smtClean="0">
                <a:solidFill>
                  <a:schemeClr val="tx2">
                    <a:lumMod val="95000"/>
                    <a:lumOff val="5000"/>
                  </a:schemeClr>
                </a:solidFill>
                <a:latin typeface="Times New Roman" panose="02020603050405020304" pitchFamily="18" charset="0"/>
              </a:rPr>
              <a:t>признаков </a:t>
            </a:r>
            <a:r>
              <a:rPr lang="ru-RU" altLang="ru-RU" b="1" i="1" dirty="0">
                <a:solidFill>
                  <a:schemeClr val="tx2">
                    <a:lumMod val="95000"/>
                    <a:lumOff val="5000"/>
                  </a:schemeClr>
                </a:solidFill>
                <a:latin typeface="Times New Roman" panose="02020603050405020304" pitchFamily="18" charset="0"/>
              </a:rPr>
              <a:t>трудового </a:t>
            </a:r>
            <a:r>
              <a:rPr lang="ru-RU" altLang="ru-RU" b="1" i="1" dirty="0" smtClean="0">
                <a:solidFill>
                  <a:schemeClr val="tx2">
                    <a:lumMod val="95000"/>
                    <a:lumOff val="5000"/>
                  </a:schemeClr>
                </a:solidFill>
                <a:latin typeface="Times New Roman" panose="02020603050405020304" pitchFamily="18" charset="0"/>
              </a:rPr>
              <a:t>договора</a:t>
            </a:r>
          </a:p>
          <a:p>
            <a:pPr marL="273050" indent="266700"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Перечень </a:t>
            </a:r>
            <a:r>
              <a:rPr lang="ru-RU" altLang="ru-RU" b="1" i="1" dirty="0">
                <a:solidFill>
                  <a:schemeClr val="tx2">
                    <a:lumMod val="95000"/>
                    <a:lumOff val="5000"/>
                  </a:schemeClr>
                </a:solidFill>
                <a:latin typeface="Times New Roman" panose="02020603050405020304" pitchFamily="18" charset="0"/>
              </a:rPr>
              <a:t>признаков открытый, среди них есть такие:</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отношения устойчивые и стабильные;</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работодатель дает указания по работе;</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работник включен в структуру работодателя;</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есть еженедельные выходные и ежегодный отпуск;</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инструменты, материалы и механизмы предоставляет работодатель.</a:t>
            </a:r>
          </a:p>
          <a:p>
            <a:pPr marL="273050" indent="266700"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В проекте также есть норма, которая дает </a:t>
            </a:r>
            <a:r>
              <a:rPr lang="ru-RU" altLang="ru-RU" b="1" i="1" dirty="0" err="1">
                <a:solidFill>
                  <a:schemeClr val="tx2">
                    <a:lumMod val="95000"/>
                    <a:lumOff val="5000"/>
                  </a:schemeClr>
                </a:solidFill>
                <a:latin typeface="Times New Roman" panose="02020603050405020304" pitchFamily="18" charset="0"/>
              </a:rPr>
              <a:t>Роструду</a:t>
            </a:r>
            <a:r>
              <a:rPr lang="ru-RU" altLang="ru-RU" b="1" i="1" dirty="0">
                <a:solidFill>
                  <a:schemeClr val="tx2">
                    <a:lumMod val="95000"/>
                    <a:lumOff val="5000"/>
                  </a:schemeClr>
                </a:solidFill>
                <a:latin typeface="Times New Roman" panose="02020603050405020304" pitchFamily="18" charset="0"/>
              </a:rPr>
              <a:t> право потребовать признания отношений трудовыми через суд. Инспекция сможет подать иск после предписания, если работодатель не устранит в срок такие нарушения:</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вместо трудового договора заключили ГПД;</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сотрудника допустили к работе без оформления трудового договора.</a:t>
            </a:r>
          </a:p>
          <a:p>
            <a:pPr marL="273050" indent="266700"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p:txBody>
      </p:sp>
    </p:spTree>
    <p:extLst>
      <p:ext uri="{BB962C8B-B14F-4D97-AF65-F5344CB8AC3E}">
        <p14:creationId xmlns:p14="http://schemas.microsoft.com/office/powerpoint/2010/main" val="686311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228600" y="1645919"/>
            <a:ext cx="11850624" cy="5114803"/>
          </a:xfrm>
        </p:spPr>
        <p:txBody>
          <a:bodyPr rtlCol="0">
            <a:normAutofit/>
          </a:bodyPr>
          <a:lstStyle/>
          <a:p>
            <a:pPr marL="273050" indent="266700" algn="just">
              <a:spcBef>
                <a:spcPct val="0"/>
              </a:spcBef>
              <a:spcAft>
                <a:spcPct val="0"/>
              </a:spcAft>
              <a:buNone/>
            </a:pPr>
            <a:r>
              <a:rPr lang="ru-RU" altLang="ru-RU" sz="2500" b="1" i="1" dirty="0">
                <a:solidFill>
                  <a:srgbClr val="0070C0"/>
                </a:solidFill>
                <a:latin typeface="Times New Roman" panose="02020603050405020304" pitchFamily="18" charset="0"/>
              </a:rPr>
              <a:t>Проект приказа Минтруда России </a:t>
            </a:r>
            <a:endParaRPr lang="ru-RU" altLang="ru-RU" sz="2500" b="1" i="1" dirty="0" smtClean="0">
              <a:solidFill>
                <a:srgbClr val="0070C0"/>
              </a:solidFill>
              <a:latin typeface="Times New Roman" panose="02020603050405020304" pitchFamily="18" charset="0"/>
            </a:endParaRPr>
          </a:p>
          <a:p>
            <a:pPr marL="273050" indent="266700" algn="just">
              <a:spcBef>
                <a:spcPct val="0"/>
              </a:spcBef>
              <a:spcAft>
                <a:spcPct val="0"/>
              </a:spcAft>
              <a:buNone/>
            </a:pPr>
            <a:r>
              <a:rPr lang="ru-RU" altLang="ru-RU" sz="2500" b="1" i="1" dirty="0" smtClean="0">
                <a:solidFill>
                  <a:srgbClr val="0070C0"/>
                </a:solidFill>
                <a:latin typeface="Times New Roman" panose="02020603050405020304" pitchFamily="18" charset="0"/>
              </a:rPr>
              <a:t>(</a:t>
            </a:r>
            <a:r>
              <a:rPr lang="ru-RU" altLang="ru-RU" sz="2500" b="1" i="1" dirty="0">
                <a:solidFill>
                  <a:srgbClr val="0070C0"/>
                </a:solidFill>
                <a:latin typeface="Times New Roman" panose="02020603050405020304" pitchFamily="18" charset="0"/>
              </a:rPr>
              <a:t>http://regulation.gov.ru/p/156696)</a:t>
            </a:r>
          </a:p>
          <a:p>
            <a:pPr marL="273050" indent="266700" algn="just">
              <a:spcBef>
                <a:spcPct val="0"/>
              </a:spcBef>
              <a:spcAft>
                <a:spcPct val="0"/>
              </a:spcAft>
              <a:buNone/>
            </a:pPr>
            <a:endParaRPr lang="ru-RU" altLang="ru-RU" sz="2500" b="1" i="1" dirty="0">
              <a:solidFill>
                <a:srgbClr val="0070C0"/>
              </a:solidFill>
              <a:latin typeface="Times New Roman" panose="02020603050405020304" pitchFamily="18" charset="0"/>
            </a:endParaRPr>
          </a:p>
          <a:p>
            <a:pPr marL="273050" indent="266700"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Минтруд </a:t>
            </a:r>
            <a:r>
              <a:rPr lang="ru-RU" altLang="ru-RU" b="1" i="1" dirty="0">
                <a:solidFill>
                  <a:schemeClr val="tx2">
                    <a:lumMod val="95000"/>
                    <a:lumOff val="5000"/>
                  </a:schemeClr>
                </a:solidFill>
                <a:latin typeface="Times New Roman" panose="02020603050405020304" pitchFamily="18" charset="0"/>
              </a:rPr>
              <a:t>предложил информировать работников через </a:t>
            </a:r>
            <a:r>
              <a:rPr lang="ru-RU" altLang="ru-RU" b="1" i="1" dirty="0" err="1" smtClean="0">
                <a:solidFill>
                  <a:schemeClr val="tx2">
                    <a:lumMod val="95000"/>
                    <a:lumOff val="5000"/>
                  </a:schemeClr>
                </a:solidFill>
                <a:latin typeface="Times New Roman" panose="02020603050405020304" pitchFamily="18" charset="0"/>
              </a:rPr>
              <a:t>Госуслуги</a:t>
            </a:r>
            <a:r>
              <a:rPr lang="ru-RU" altLang="ru-RU" b="1" i="1" dirty="0" smtClean="0">
                <a:solidFill>
                  <a:schemeClr val="tx2">
                    <a:lumMod val="95000"/>
                    <a:lumOff val="5000"/>
                  </a:schemeClr>
                </a:solidFill>
                <a:latin typeface="Times New Roman" panose="02020603050405020304" pitchFamily="18" charset="0"/>
              </a:rPr>
              <a:t> о СОУТ </a:t>
            </a:r>
            <a:r>
              <a:rPr lang="ru-RU" altLang="ru-RU" b="1" i="1" dirty="0">
                <a:solidFill>
                  <a:schemeClr val="tx2">
                    <a:lumMod val="95000"/>
                    <a:lumOff val="5000"/>
                  </a:schemeClr>
                </a:solidFill>
                <a:latin typeface="Times New Roman" panose="02020603050405020304" pitchFamily="18" charset="0"/>
              </a:rPr>
              <a:t>и обучение по охране </a:t>
            </a:r>
            <a:r>
              <a:rPr lang="ru-RU" altLang="ru-RU" b="1" i="1" dirty="0" smtClean="0">
                <a:solidFill>
                  <a:schemeClr val="tx2">
                    <a:lumMod val="95000"/>
                    <a:lumOff val="5000"/>
                  </a:schemeClr>
                </a:solidFill>
                <a:latin typeface="Times New Roman" panose="02020603050405020304" pitchFamily="18" charset="0"/>
              </a:rPr>
              <a:t>труда</a:t>
            </a:r>
          </a:p>
          <a:p>
            <a:pPr marL="273050" indent="266700"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Сообщать </a:t>
            </a:r>
            <a:r>
              <a:rPr lang="ru-RU" altLang="ru-RU" b="1" i="1" dirty="0">
                <a:solidFill>
                  <a:schemeClr val="tx2">
                    <a:lumMod val="95000"/>
                    <a:lumOff val="5000"/>
                  </a:schemeClr>
                </a:solidFill>
                <a:latin typeface="Times New Roman" panose="02020603050405020304" pitchFamily="18" charset="0"/>
              </a:rPr>
              <a:t>персоналу о проведении </a:t>
            </a:r>
            <a:r>
              <a:rPr lang="ru-RU" altLang="ru-RU" b="1" i="1" dirty="0" err="1">
                <a:solidFill>
                  <a:schemeClr val="tx2">
                    <a:lumMod val="95000"/>
                    <a:lumOff val="5000"/>
                  </a:schemeClr>
                </a:solidFill>
                <a:latin typeface="Times New Roman" panose="02020603050405020304" pitchFamily="18" charset="0"/>
              </a:rPr>
              <a:t>спецоценки</a:t>
            </a:r>
            <a:r>
              <a:rPr lang="ru-RU" altLang="ru-RU" b="1" i="1" dirty="0">
                <a:solidFill>
                  <a:schemeClr val="tx2">
                    <a:lumMod val="95000"/>
                    <a:lumOff val="5000"/>
                  </a:schemeClr>
                </a:solidFill>
                <a:latin typeface="Times New Roman" panose="02020603050405020304" pitchFamily="18" charset="0"/>
              </a:rPr>
              <a:t> условий труда и прохождении обучения по охране труда хотят с помощью </a:t>
            </a:r>
            <a:r>
              <a:rPr lang="ru-RU" altLang="ru-RU" b="1" i="1" dirty="0" err="1">
                <a:solidFill>
                  <a:schemeClr val="tx2">
                    <a:lumMod val="95000"/>
                    <a:lumOff val="5000"/>
                  </a:schemeClr>
                </a:solidFill>
                <a:latin typeface="Times New Roman" panose="02020603050405020304" pitchFamily="18" charset="0"/>
              </a:rPr>
              <a:t>Госуслуг</a:t>
            </a:r>
            <a:r>
              <a:rPr lang="ru-RU" altLang="ru-RU" b="1" i="1" dirty="0">
                <a:solidFill>
                  <a:schemeClr val="tx2">
                    <a:lumMod val="95000"/>
                    <a:lumOff val="5000"/>
                  </a:schemeClr>
                </a:solidFill>
                <a:latin typeface="Times New Roman" panose="02020603050405020304" pitchFamily="18" charset="0"/>
              </a:rPr>
              <a:t>. Минтруд сделает сведения доступными в личных кабинетах работников.</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Это может упростить в том числе процесс информирования персонала о результатах СОУТ. Сейчас работодатель должен знакомить с ними под подпись в течение 30 календарных дней с даты утверждения отчета</a:t>
            </a:r>
            <a:r>
              <a:rPr lang="ru-RU" altLang="ru-RU" b="1" i="1" dirty="0" smtClean="0">
                <a:solidFill>
                  <a:schemeClr val="tx2">
                    <a:lumMod val="95000"/>
                    <a:lumOff val="5000"/>
                  </a:schemeClr>
                </a:solidFill>
                <a:latin typeface="Times New Roman" panose="02020603050405020304" pitchFamily="18" charset="0"/>
              </a:rPr>
              <a:t>.</a:t>
            </a:r>
            <a:endParaRPr lang="ru-RU" altLang="ru-RU" b="1" i="1" dirty="0">
              <a:solidFill>
                <a:schemeClr val="tx2">
                  <a:lumMod val="95000"/>
                  <a:lumOff val="5000"/>
                </a:schemeClr>
              </a:solidFill>
              <a:latin typeface="Times New Roman" panose="02020603050405020304" pitchFamily="18" charset="0"/>
            </a:endParaRPr>
          </a:p>
        </p:txBody>
      </p:sp>
    </p:spTree>
    <p:extLst>
      <p:ext uri="{BB962C8B-B14F-4D97-AF65-F5344CB8AC3E}">
        <p14:creationId xmlns:p14="http://schemas.microsoft.com/office/powerpoint/2010/main" val="1532921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228600" y="1645919"/>
            <a:ext cx="11850624" cy="5114803"/>
          </a:xfrm>
        </p:spPr>
        <p:txBody>
          <a:bodyPr rtlCol="0">
            <a:normAutofit fontScale="92500" lnSpcReduction="10000"/>
          </a:bodyPr>
          <a:lstStyle/>
          <a:p>
            <a:pPr marL="273050" indent="266700" algn="just">
              <a:spcBef>
                <a:spcPct val="0"/>
              </a:spcBef>
              <a:spcAft>
                <a:spcPct val="0"/>
              </a:spcAft>
              <a:buNone/>
            </a:pPr>
            <a:r>
              <a:rPr lang="ru-RU" altLang="ru-RU" sz="2500" b="1" i="1" dirty="0">
                <a:solidFill>
                  <a:srgbClr val="0070C0"/>
                </a:solidFill>
                <a:latin typeface="Times New Roman" panose="02020603050405020304" pitchFamily="18" charset="0"/>
              </a:rPr>
              <a:t>Проект постановления Правительства РФ </a:t>
            </a:r>
          </a:p>
          <a:p>
            <a:pPr marL="273050" indent="266700" algn="just">
              <a:spcBef>
                <a:spcPct val="0"/>
              </a:spcBef>
              <a:spcAft>
                <a:spcPct val="0"/>
              </a:spcAft>
              <a:buNone/>
            </a:pPr>
            <a:r>
              <a:rPr lang="ru-RU" altLang="ru-RU" sz="2500" b="1" i="1" dirty="0" smtClean="0">
                <a:solidFill>
                  <a:srgbClr val="0070C0"/>
                </a:solidFill>
                <a:latin typeface="Times New Roman" panose="02020603050405020304" pitchFamily="18" charset="0"/>
              </a:rPr>
              <a:t>http</a:t>
            </a:r>
            <a:r>
              <a:rPr lang="ru-RU" altLang="ru-RU" sz="2500" b="1" i="1" dirty="0">
                <a:solidFill>
                  <a:srgbClr val="0070C0"/>
                </a:solidFill>
                <a:latin typeface="Times New Roman" panose="02020603050405020304" pitchFamily="18" charset="0"/>
              </a:rPr>
              <a:t>://</a:t>
            </a:r>
            <a:r>
              <a:rPr lang="ru-RU" altLang="ru-RU" sz="2500" b="1" i="1" dirty="0" smtClean="0">
                <a:solidFill>
                  <a:srgbClr val="0070C0"/>
                </a:solidFill>
                <a:latin typeface="Times New Roman" panose="02020603050405020304" pitchFamily="18" charset="0"/>
              </a:rPr>
              <a:t>regulation.gov.ru/p/157075</a:t>
            </a:r>
            <a:endParaRPr lang="ru-RU" altLang="ru-RU" sz="2500" b="1" i="1" dirty="0">
              <a:solidFill>
                <a:srgbClr val="0070C0"/>
              </a:solidFill>
              <a:latin typeface="Times New Roman" panose="02020603050405020304" pitchFamily="18" charset="0"/>
            </a:endParaRPr>
          </a:p>
          <a:p>
            <a:pPr marL="273050" indent="266700" algn="just">
              <a:spcBef>
                <a:spcPct val="0"/>
              </a:spcBef>
              <a:spcAft>
                <a:spcPct val="0"/>
              </a:spcAft>
              <a:buNone/>
            </a:pPr>
            <a:endParaRPr lang="ru-RU" altLang="ru-RU" sz="2500" b="1" i="1" dirty="0">
              <a:solidFill>
                <a:srgbClr val="0070C0"/>
              </a:solidFill>
              <a:latin typeface="Times New Roman" panose="02020603050405020304" pitchFamily="18" charset="0"/>
            </a:endParaRP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Минтруд хочет продлить действие положения о проверках </a:t>
            </a:r>
            <a:r>
              <a:rPr lang="ru-RU" altLang="ru-RU" b="1" i="1" dirty="0" smtClean="0">
                <a:solidFill>
                  <a:schemeClr val="tx2">
                    <a:lumMod val="95000"/>
                    <a:lumOff val="5000"/>
                  </a:schemeClr>
                </a:solidFill>
                <a:latin typeface="Times New Roman" panose="02020603050405020304" pitchFamily="18" charset="0"/>
              </a:rPr>
              <a:t>работодателей</a:t>
            </a:r>
            <a:endParaRPr lang="ru-RU" altLang="ru-RU" b="1" i="1" dirty="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Планируют до конца 2026 года контролировать соблюдение работодателями норм трудового права по действующим </a:t>
            </a:r>
            <a:r>
              <a:rPr lang="ru-RU" altLang="ru-RU" b="1" i="1" dirty="0" smtClean="0">
                <a:solidFill>
                  <a:schemeClr val="tx2">
                    <a:lumMod val="95000"/>
                    <a:lumOff val="5000"/>
                  </a:schemeClr>
                </a:solidFill>
                <a:latin typeface="Times New Roman" panose="02020603050405020304" pitchFamily="18" charset="0"/>
              </a:rPr>
              <a:t>правилам. </a:t>
            </a:r>
          </a:p>
          <a:p>
            <a:pPr marL="273050" indent="266700"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Сейчас </a:t>
            </a:r>
            <a:r>
              <a:rPr lang="ru-RU" altLang="ru-RU" b="1" i="1" dirty="0">
                <a:solidFill>
                  <a:schemeClr val="tx2">
                    <a:lumMod val="95000"/>
                    <a:lumOff val="5000"/>
                  </a:schemeClr>
                </a:solidFill>
                <a:latin typeface="Times New Roman" panose="02020603050405020304" pitchFamily="18" charset="0"/>
              </a:rPr>
              <a:t>закреплено, что их применяют до 31 декабря 2025 года.</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Предложили установить также целевые значения ключевых показателей госконтроля на 2026 </a:t>
            </a:r>
            <a:r>
              <a:rPr lang="ru-RU" altLang="ru-RU" b="1" i="1" dirty="0" smtClean="0">
                <a:solidFill>
                  <a:schemeClr val="tx2">
                    <a:lumMod val="95000"/>
                    <a:lumOff val="5000"/>
                  </a:schemeClr>
                </a:solidFill>
                <a:latin typeface="Times New Roman" panose="02020603050405020304" pitchFamily="18" charset="0"/>
              </a:rPr>
              <a:t>год:</a:t>
            </a:r>
            <a:endParaRPr lang="ru-RU" altLang="ru-RU" b="1" i="1" dirty="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погибшие при несчастных случаях на 100 тыс. занятых за отчетный период: не более 1,57 человека (на 2024 год - не более 1,59, на 2025 год - не более 1,58);</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пострадавшие с тяжелыми последствиями на 100 тыс. занятых за отчетный период: не более 5,5 человека (на 2024 год - не более 5,6, на 2025 год - не более 5,55);</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ущерб в виде просрочки долга по зарплате к суммарной номинальной зарплате в РФ за отчетный период: не более 0,044 тыс. руб. (на 2024 год - не более 0,046 тыс. руб., на 2025 год - не более 0,045 тыс. руб.).</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Есть и другие изменения</a:t>
            </a:r>
            <a:r>
              <a:rPr lang="ru-RU" altLang="ru-RU" b="1" i="1" dirty="0" smtClean="0">
                <a:solidFill>
                  <a:schemeClr val="tx2">
                    <a:lumMod val="95000"/>
                    <a:lumOff val="5000"/>
                  </a:schemeClr>
                </a:solidFill>
                <a:latin typeface="Times New Roman" panose="02020603050405020304" pitchFamily="18" charset="0"/>
              </a:rPr>
              <a:t>.</a:t>
            </a:r>
            <a:endParaRPr lang="ru-RU" altLang="ru-RU" b="1" i="1" dirty="0">
              <a:solidFill>
                <a:schemeClr val="tx2">
                  <a:lumMod val="95000"/>
                  <a:lumOff val="5000"/>
                </a:schemeClr>
              </a:solidFill>
              <a:latin typeface="Times New Roman" panose="02020603050405020304" pitchFamily="18" charset="0"/>
            </a:endParaRPr>
          </a:p>
        </p:txBody>
      </p:sp>
    </p:spTree>
    <p:extLst>
      <p:ext uri="{BB962C8B-B14F-4D97-AF65-F5344CB8AC3E}">
        <p14:creationId xmlns:p14="http://schemas.microsoft.com/office/powerpoint/2010/main" val="433400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228600" y="1645919"/>
            <a:ext cx="11850624" cy="5114803"/>
          </a:xfrm>
        </p:spPr>
        <p:txBody>
          <a:bodyPr rtlCol="0">
            <a:normAutofit/>
          </a:bodyPr>
          <a:lstStyle/>
          <a:p>
            <a:pPr marL="273050" indent="266700" algn="just">
              <a:spcBef>
                <a:spcPct val="0"/>
              </a:spcBef>
              <a:spcAft>
                <a:spcPct val="0"/>
              </a:spcAft>
              <a:buNone/>
            </a:pPr>
            <a:r>
              <a:rPr lang="ru-RU" altLang="ru-RU" sz="2500" b="1" i="1" dirty="0">
                <a:solidFill>
                  <a:srgbClr val="0070C0"/>
                </a:solidFill>
                <a:latin typeface="Times New Roman" panose="02020603050405020304" pitchFamily="18" charset="0"/>
              </a:rPr>
              <a:t>Проект Федерального закона N </a:t>
            </a:r>
            <a:r>
              <a:rPr lang="ru-RU" altLang="ru-RU" sz="2500" b="1" i="1" dirty="0" smtClean="0">
                <a:solidFill>
                  <a:srgbClr val="0070C0"/>
                </a:solidFill>
                <a:latin typeface="Times New Roman" panose="02020603050405020304" pitchFamily="18" charset="0"/>
              </a:rPr>
              <a:t>933034-8</a:t>
            </a:r>
          </a:p>
          <a:p>
            <a:pPr marL="273050" indent="266700" algn="just">
              <a:spcBef>
                <a:spcPct val="0"/>
              </a:spcBef>
              <a:spcAft>
                <a:spcPct val="0"/>
              </a:spcAft>
              <a:buNone/>
            </a:pPr>
            <a:endParaRPr lang="ru-RU" altLang="ru-RU" sz="2500" b="1" i="1" dirty="0">
              <a:solidFill>
                <a:srgbClr val="0070C0"/>
              </a:solidFill>
              <a:latin typeface="Times New Roman" panose="02020603050405020304" pitchFamily="18" charset="0"/>
            </a:endParaRP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Статья 119.1. Ежегодный дополнительный оплачиваемый отпуск работникам, осуществляющим уход за тремя и более детьми</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Работнику, имеющему трех и более детей, до достижения старшим ребенком возраста восемнадцати лет предоставляется ежегодный дополнительный оплачиваемый отпуск в удобное для него время продолжительностью до 14 календарных дней. Указанный отпуск по письменному заявлению работника может быть присоединен к ежегодному оплачиваемому отпуску или использован отдельно полностью либо по частям. Перенесение этого отпуска на следующий рабочий год не допускается.</a:t>
            </a:r>
          </a:p>
        </p:txBody>
      </p:sp>
    </p:spTree>
    <p:extLst>
      <p:ext uri="{BB962C8B-B14F-4D97-AF65-F5344CB8AC3E}">
        <p14:creationId xmlns:p14="http://schemas.microsoft.com/office/powerpoint/2010/main" val="3774725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228600" y="1645919"/>
            <a:ext cx="11850624" cy="5114803"/>
          </a:xfrm>
        </p:spPr>
        <p:txBody>
          <a:bodyPr rtlCol="0">
            <a:normAutofit/>
          </a:bodyPr>
          <a:lstStyle/>
          <a:p>
            <a:pPr marL="273050" indent="266700" algn="just">
              <a:spcBef>
                <a:spcPct val="0"/>
              </a:spcBef>
              <a:spcAft>
                <a:spcPct val="0"/>
              </a:spcAft>
              <a:buNone/>
            </a:pPr>
            <a:r>
              <a:rPr lang="ru-RU" altLang="ru-RU" sz="2500" b="1" i="1" dirty="0">
                <a:solidFill>
                  <a:srgbClr val="0070C0"/>
                </a:solidFill>
                <a:latin typeface="Times New Roman" panose="02020603050405020304" pitchFamily="18" charset="0"/>
              </a:rPr>
              <a:t>Проект Федерального закона N 929192-8</a:t>
            </a:r>
          </a:p>
          <a:p>
            <a:pPr marL="273050" indent="266700"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Абз.4 ч. </a:t>
            </a:r>
            <a:r>
              <a:rPr lang="ru-RU" altLang="ru-RU" b="1" i="1" dirty="0">
                <a:solidFill>
                  <a:schemeClr val="tx2">
                    <a:lumMod val="95000"/>
                    <a:lumOff val="5000"/>
                  </a:schemeClr>
                </a:solidFill>
                <a:latin typeface="Times New Roman" panose="02020603050405020304" pitchFamily="18" charset="0"/>
              </a:rPr>
              <a:t>2 </a:t>
            </a:r>
            <a:r>
              <a:rPr lang="ru-RU" altLang="ru-RU" b="1" i="1" dirty="0" smtClean="0">
                <a:solidFill>
                  <a:schemeClr val="tx2">
                    <a:lumMod val="95000"/>
                    <a:lumOff val="5000"/>
                  </a:schemeClr>
                </a:solidFill>
                <a:latin typeface="Times New Roman" panose="02020603050405020304" pitchFamily="18" charset="0"/>
              </a:rPr>
              <a:t>ст.57 - условия </a:t>
            </a:r>
            <a:r>
              <a:rPr lang="ru-RU" altLang="ru-RU" b="1" i="1" dirty="0">
                <a:solidFill>
                  <a:schemeClr val="tx2">
                    <a:lumMod val="95000"/>
                    <a:lumOff val="5000"/>
                  </a:schemeClr>
                </a:solidFill>
                <a:latin typeface="Times New Roman" panose="02020603050405020304" pitchFamily="18" charset="0"/>
              </a:rPr>
              <a:t>оплаты труда </a:t>
            </a:r>
            <a:r>
              <a:rPr lang="ru-RU" altLang="ru-RU" b="1" i="1" dirty="0" smtClean="0">
                <a:solidFill>
                  <a:schemeClr val="tx2">
                    <a:lumMod val="95000"/>
                    <a:lumOff val="5000"/>
                  </a:schemeClr>
                </a:solidFill>
                <a:latin typeface="Times New Roman" panose="02020603050405020304" pitchFamily="18" charset="0"/>
              </a:rPr>
              <a:t>- дополнить </a:t>
            </a:r>
            <a:r>
              <a:rPr lang="ru-RU" altLang="ru-RU" b="1" i="1" dirty="0">
                <a:solidFill>
                  <a:schemeClr val="tx2">
                    <a:lumMod val="95000"/>
                    <a:lumOff val="5000"/>
                  </a:schemeClr>
                </a:solidFill>
                <a:latin typeface="Times New Roman" panose="02020603050405020304" pitchFamily="18" charset="0"/>
              </a:rPr>
              <a:t>следующим положением:</a:t>
            </a:r>
          </a:p>
          <a:p>
            <a:pPr marL="273050" indent="266700"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размер </a:t>
            </a:r>
            <a:r>
              <a:rPr lang="ru-RU" altLang="ru-RU" b="1" i="1" dirty="0">
                <a:solidFill>
                  <a:schemeClr val="tx2">
                    <a:lumMod val="95000"/>
                    <a:lumOff val="5000"/>
                  </a:schemeClr>
                </a:solidFill>
                <a:latin typeface="Times New Roman" panose="02020603050405020304" pitchFamily="18" charset="0"/>
              </a:rPr>
              <a:t>компенсации за использование принадлежащего работнику или арендованное им оборудование, программно-технические средства, средства защиты информации и иные средства, необходимые для выполнения работником своей трудовой </a:t>
            </a:r>
            <a:r>
              <a:rPr lang="ru-RU" altLang="ru-RU" b="1" i="1" dirty="0" smtClean="0">
                <a:solidFill>
                  <a:schemeClr val="tx2">
                    <a:lumMod val="95000"/>
                    <a:lumOff val="5000"/>
                  </a:schemeClr>
                </a:solidFill>
                <a:latin typeface="Times New Roman" panose="02020603050405020304" pitchFamily="18" charset="0"/>
              </a:rPr>
              <a:t>функции</a:t>
            </a:r>
            <a:endParaRPr lang="ru-RU" altLang="ru-RU" b="1" i="1" dirty="0">
              <a:solidFill>
                <a:schemeClr val="tx2">
                  <a:lumMod val="95000"/>
                  <a:lumOff val="5000"/>
                </a:schemeClr>
              </a:solidFill>
              <a:latin typeface="Times New Roman" panose="02020603050405020304" pitchFamily="18" charset="0"/>
            </a:endParaRPr>
          </a:p>
        </p:txBody>
      </p:sp>
    </p:spTree>
    <p:extLst>
      <p:ext uri="{BB962C8B-B14F-4D97-AF65-F5344CB8AC3E}">
        <p14:creationId xmlns:p14="http://schemas.microsoft.com/office/powerpoint/2010/main" val="1090620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228600" y="1645919"/>
            <a:ext cx="11850624" cy="5114803"/>
          </a:xfrm>
        </p:spPr>
        <p:txBody>
          <a:bodyPr rtlCol="0">
            <a:normAutofit/>
          </a:bodyPr>
          <a:lstStyle/>
          <a:p>
            <a:pPr marL="273050" indent="266700" algn="just">
              <a:spcBef>
                <a:spcPct val="0"/>
              </a:spcBef>
              <a:spcAft>
                <a:spcPct val="0"/>
              </a:spcAft>
              <a:buNone/>
            </a:pPr>
            <a:r>
              <a:rPr lang="ru-RU" altLang="ru-RU" sz="2500" b="1" i="1" dirty="0">
                <a:solidFill>
                  <a:srgbClr val="0070C0"/>
                </a:solidFill>
                <a:latin typeface="Times New Roman" panose="02020603050405020304" pitchFamily="18" charset="0"/>
              </a:rPr>
              <a:t>Проект Федерального закона N 929192-8</a:t>
            </a:r>
          </a:p>
          <a:p>
            <a:pPr marL="273050" indent="266700"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Статья 188. Возмещение расходов при использовании личного имущества </a:t>
            </a:r>
            <a:r>
              <a:rPr lang="ru-RU" altLang="ru-RU" b="1" i="1" dirty="0" smtClean="0">
                <a:solidFill>
                  <a:schemeClr val="tx2">
                    <a:lumMod val="95000"/>
                    <a:lumOff val="5000"/>
                  </a:schemeClr>
                </a:solidFill>
                <a:latin typeface="Times New Roman" panose="02020603050405020304" pitchFamily="18" charset="0"/>
              </a:rPr>
              <a:t>работника изложить в следующей редакции:</a:t>
            </a:r>
          </a:p>
          <a:p>
            <a:pPr marL="273050" indent="266700"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Размер </a:t>
            </a:r>
            <a:r>
              <a:rPr lang="ru-RU" altLang="ru-RU" b="1" i="1" dirty="0">
                <a:solidFill>
                  <a:schemeClr val="tx2">
                    <a:lumMod val="95000"/>
                    <a:lumOff val="5000"/>
                  </a:schemeClr>
                </a:solidFill>
                <a:latin typeface="Times New Roman" panose="02020603050405020304" pitchFamily="18" charset="0"/>
              </a:rPr>
              <a:t>возмещения расходов определяется соглашением сторон трудового договора, выраженным в письменной </a:t>
            </a:r>
            <a:r>
              <a:rPr lang="ru-RU" altLang="ru-RU" b="1" i="1" dirty="0" smtClean="0">
                <a:solidFill>
                  <a:schemeClr val="tx2">
                    <a:lumMod val="95000"/>
                    <a:lumOff val="5000"/>
                  </a:schemeClr>
                </a:solidFill>
                <a:latin typeface="Times New Roman" panose="02020603050405020304" pitchFamily="18" charset="0"/>
              </a:rPr>
              <a:t>форме</a:t>
            </a:r>
          </a:p>
          <a:p>
            <a:pPr marL="273050" indent="266700"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 </a:t>
            </a:r>
            <a:r>
              <a:rPr lang="ru-RU" altLang="ru-RU" b="1" i="1" dirty="0">
                <a:solidFill>
                  <a:schemeClr val="tx2">
                    <a:lumMod val="95000"/>
                    <a:lumOff val="5000"/>
                  </a:schemeClr>
                </a:solidFill>
                <a:latin typeface="Times New Roman" panose="02020603050405020304" pitchFamily="18" charset="0"/>
              </a:rPr>
              <a:t>заменить на </a:t>
            </a:r>
            <a:endParaRPr lang="ru-RU" altLang="ru-RU" b="1" i="1" dirty="0" smtClean="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Размер</a:t>
            </a:r>
            <a:r>
              <a:rPr lang="ru-RU" altLang="ru-RU" b="1" i="1" dirty="0">
                <a:solidFill>
                  <a:schemeClr val="tx2">
                    <a:lumMod val="95000"/>
                    <a:lumOff val="5000"/>
                  </a:schemeClr>
                </a:solidFill>
                <a:latin typeface="Times New Roman" panose="02020603050405020304" pitchFamily="18" charset="0"/>
              </a:rPr>
              <a:t>, порядок, сроки возмещения расходов определяются коллективным договором, локальным нормативным актом, принятым с учетом мнения выборного органа первичной профсоюзной организации, трудовым договором, дополнительным соглашением к трудовому </a:t>
            </a:r>
            <a:r>
              <a:rPr lang="ru-RU" altLang="ru-RU" b="1" i="1" dirty="0" smtClean="0">
                <a:solidFill>
                  <a:schemeClr val="tx2">
                    <a:lumMod val="95000"/>
                    <a:lumOff val="5000"/>
                  </a:schemeClr>
                </a:solidFill>
                <a:latin typeface="Times New Roman" panose="02020603050405020304" pitchFamily="18" charset="0"/>
              </a:rPr>
              <a:t>договору</a:t>
            </a:r>
            <a:endParaRPr lang="ru-RU" altLang="ru-RU" b="1" i="1" dirty="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p:txBody>
      </p:sp>
    </p:spTree>
    <p:extLst>
      <p:ext uri="{BB962C8B-B14F-4D97-AF65-F5344CB8AC3E}">
        <p14:creationId xmlns:p14="http://schemas.microsoft.com/office/powerpoint/2010/main" val="1908973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228600" y="1645919"/>
            <a:ext cx="11850624" cy="5114803"/>
          </a:xfrm>
        </p:spPr>
        <p:txBody>
          <a:bodyPr rtlCol="0">
            <a:normAutofit/>
          </a:bodyPr>
          <a:lstStyle/>
          <a:p>
            <a:pPr marL="273050" indent="266700" algn="just">
              <a:spcBef>
                <a:spcPct val="0"/>
              </a:spcBef>
              <a:spcAft>
                <a:spcPct val="0"/>
              </a:spcAft>
              <a:buNone/>
            </a:pPr>
            <a:r>
              <a:rPr lang="ru-RU" altLang="ru-RU" sz="2500" b="1" i="1" dirty="0">
                <a:solidFill>
                  <a:srgbClr val="0070C0"/>
                </a:solidFill>
                <a:latin typeface="Times New Roman" panose="02020603050405020304" pitchFamily="18" charset="0"/>
              </a:rPr>
              <a:t>Проект Федерального закона N 927671-8</a:t>
            </a:r>
          </a:p>
          <a:p>
            <a:pPr marL="273050" indent="266700"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Ст. 148.1</a:t>
            </a:r>
            <a:r>
              <a:rPr lang="ru-RU" altLang="ru-RU" b="1" i="1" dirty="0">
                <a:solidFill>
                  <a:schemeClr val="tx2">
                    <a:lumMod val="95000"/>
                    <a:lumOff val="5000"/>
                  </a:schemeClr>
                </a:solidFill>
                <a:latin typeface="Times New Roman" panose="02020603050405020304" pitchFamily="18" charset="0"/>
              </a:rPr>
              <a:t>. Оплата труда граждан, работающих в закрытом административно-территориальном образовании</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Оплата труда в закрытом административно-территориальном образовании осуществляется с применением районных коэффициентов к заработной плате, размеры и порядок применения которых устанавливаются Правительством Российской Федерации.</a:t>
            </a:r>
          </a:p>
          <a:p>
            <a:pPr marL="273050" indent="266700"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p:txBody>
      </p:sp>
    </p:spTree>
    <p:extLst>
      <p:ext uri="{BB962C8B-B14F-4D97-AF65-F5344CB8AC3E}">
        <p14:creationId xmlns:p14="http://schemas.microsoft.com/office/powerpoint/2010/main" val="850604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170688" y="1660901"/>
            <a:ext cx="11850624" cy="5291846"/>
          </a:xfrm>
        </p:spPr>
        <p:txBody>
          <a:bodyPr rtlCol="0">
            <a:normAutofit/>
          </a:bodyPr>
          <a:lstStyle/>
          <a:p>
            <a:pPr marL="0" indent="357188"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 </a:t>
            </a:r>
            <a:r>
              <a:rPr lang="ru-RU" altLang="ru-RU" b="1" i="1" dirty="0">
                <a:solidFill>
                  <a:srgbClr val="0070C0"/>
                </a:solidFill>
                <a:latin typeface="Times New Roman" panose="02020603050405020304" pitchFamily="18" charset="0"/>
              </a:rPr>
              <a:t>Федеральный закон от 07.04.2025 N 64-ФЗ</a:t>
            </a:r>
          </a:p>
          <a:p>
            <a:pPr marL="0" indent="357188"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marL="0" indent="357188"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Поправки </a:t>
            </a:r>
            <a:r>
              <a:rPr lang="ru-RU" altLang="ru-RU" b="1" i="1" dirty="0">
                <a:solidFill>
                  <a:schemeClr val="tx2">
                    <a:lumMod val="95000"/>
                    <a:lumOff val="5000"/>
                  </a:schemeClr>
                </a:solidFill>
                <a:latin typeface="Times New Roman" panose="02020603050405020304" pitchFamily="18" charset="0"/>
              </a:rPr>
              <a:t>к ТК РФ о расширении права на отпуск за свой счет вступили в силу </a:t>
            </a:r>
            <a:endParaRPr lang="ru-RU" altLang="ru-RU" b="1" i="1" dirty="0" smtClean="0">
              <a:solidFill>
                <a:schemeClr val="tx2">
                  <a:lumMod val="95000"/>
                  <a:lumOff val="5000"/>
                </a:schemeClr>
              </a:solidFill>
              <a:latin typeface="Times New Roman" panose="02020603050405020304" pitchFamily="18" charset="0"/>
            </a:endParaRPr>
          </a:p>
          <a:p>
            <a:pPr marL="0" indent="357188"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0" indent="357188"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Неоплачиваемый </a:t>
            </a:r>
            <a:r>
              <a:rPr lang="ru-RU" altLang="ru-RU" b="1" i="1" dirty="0">
                <a:solidFill>
                  <a:schemeClr val="tx2">
                    <a:lumMod val="95000"/>
                    <a:lumOff val="5000"/>
                  </a:schemeClr>
                </a:solidFill>
                <a:latin typeface="Times New Roman" panose="02020603050405020304" pitchFamily="18" charset="0"/>
              </a:rPr>
              <a:t>отпуск до 35 календарных дней в году предоставили родственникам (родителям, супругам и детям) пострадавших военнослужащих, добровольцев и ряда других сотрудников. Условие - наличие </a:t>
            </a:r>
            <a:r>
              <a:rPr lang="ru-RU" altLang="ru-RU" b="1" i="1" dirty="0" err="1">
                <a:solidFill>
                  <a:schemeClr val="tx2">
                    <a:lumMod val="95000"/>
                    <a:lumOff val="5000"/>
                  </a:schemeClr>
                </a:solidFill>
                <a:latin typeface="Times New Roman" panose="02020603050405020304" pitchFamily="18" charset="0"/>
              </a:rPr>
              <a:t>медзаключения</a:t>
            </a:r>
            <a:r>
              <a:rPr lang="ru-RU" altLang="ru-RU" b="1" i="1" dirty="0">
                <a:solidFill>
                  <a:schemeClr val="tx2">
                    <a:lumMod val="95000"/>
                    <a:lumOff val="5000"/>
                  </a:schemeClr>
                </a:solidFill>
                <a:latin typeface="Times New Roman" panose="02020603050405020304" pitchFamily="18" charset="0"/>
              </a:rPr>
              <a:t>.</a:t>
            </a:r>
          </a:p>
          <a:p>
            <a:pPr marL="0" indent="357188"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Отпуск за свой счет до 14 календарных дней в году теперь могут взять:</a:t>
            </a:r>
          </a:p>
          <a:p>
            <a:pPr marL="0" indent="357188"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дети погибших военнослужащих и других сотрудников (ранее он был положен только родителям и супругам);</a:t>
            </a:r>
          </a:p>
          <a:p>
            <a:pPr marL="0" indent="357188"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родители, супруги и дети погибших добровольцев.</a:t>
            </a:r>
          </a:p>
          <a:p>
            <a:pPr marL="0" indent="357188"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Ущерб здоровью или гибель должны наступить в связи с исполнением обязанностей.</a:t>
            </a:r>
          </a:p>
          <a:p>
            <a:pPr marL="0" indent="357188"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Поправки вступили в силу 7 апреля 2025 года</a:t>
            </a:r>
            <a:r>
              <a:rPr lang="ru-RU" altLang="ru-RU" b="1" i="1" dirty="0" smtClean="0">
                <a:solidFill>
                  <a:schemeClr val="tx2">
                    <a:lumMod val="95000"/>
                    <a:lumOff val="5000"/>
                  </a:schemeClr>
                </a:solidFill>
                <a:latin typeface="Times New Roman" panose="02020603050405020304" pitchFamily="18" charset="0"/>
              </a:rPr>
              <a:t>.</a:t>
            </a:r>
            <a:endParaRPr lang="ru-RU" altLang="ru-RU" b="1" i="1" dirty="0">
              <a:solidFill>
                <a:srgbClr val="0070C0"/>
              </a:solidFill>
              <a:latin typeface="Times New Roman" panose="02020603050405020304" pitchFamily="18" charset="0"/>
            </a:endParaRPr>
          </a:p>
        </p:txBody>
      </p:sp>
    </p:spTree>
    <p:extLst>
      <p:ext uri="{BB962C8B-B14F-4D97-AF65-F5344CB8AC3E}">
        <p14:creationId xmlns:p14="http://schemas.microsoft.com/office/powerpoint/2010/main" val="733087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228600" y="1645919"/>
            <a:ext cx="11850624" cy="5114803"/>
          </a:xfrm>
        </p:spPr>
        <p:txBody>
          <a:bodyPr rtlCol="0">
            <a:normAutofit/>
          </a:bodyPr>
          <a:lstStyle/>
          <a:p>
            <a:pPr marL="273050" indent="266700" algn="just">
              <a:spcBef>
                <a:spcPct val="0"/>
              </a:spcBef>
              <a:spcAft>
                <a:spcPct val="0"/>
              </a:spcAft>
              <a:buNone/>
            </a:pPr>
            <a:r>
              <a:rPr lang="ru-RU" altLang="ru-RU" sz="2500" b="1" i="1" dirty="0">
                <a:solidFill>
                  <a:srgbClr val="0070C0"/>
                </a:solidFill>
                <a:latin typeface="Times New Roman" panose="02020603050405020304" pitchFamily="18" charset="0"/>
              </a:rPr>
              <a:t>Проект Федерального закона N </a:t>
            </a:r>
            <a:r>
              <a:rPr lang="ru-RU" altLang="ru-RU" sz="2500" b="1" i="1" dirty="0" smtClean="0">
                <a:solidFill>
                  <a:srgbClr val="0070C0"/>
                </a:solidFill>
                <a:latin typeface="Times New Roman" panose="02020603050405020304" pitchFamily="18" charset="0"/>
              </a:rPr>
              <a:t>917983-8</a:t>
            </a:r>
          </a:p>
          <a:p>
            <a:pPr marL="273050" indent="266700"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Внести в </a:t>
            </a:r>
            <a:r>
              <a:rPr lang="ru-RU" altLang="ru-RU" b="1" i="1" dirty="0" smtClean="0">
                <a:solidFill>
                  <a:schemeClr val="tx2">
                    <a:lumMod val="95000"/>
                    <a:lumOff val="5000"/>
                  </a:schemeClr>
                </a:solidFill>
                <a:latin typeface="Times New Roman" panose="02020603050405020304" pitchFamily="18" charset="0"/>
              </a:rPr>
              <a:t>ч.1 ст.124 ТК РФ </a:t>
            </a:r>
            <a:r>
              <a:rPr lang="ru-RU" altLang="ru-RU" b="1" i="1" dirty="0">
                <a:solidFill>
                  <a:schemeClr val="tx2">
                    <a:lumMod val="95000"/>
                    <a:lumOff val="5000"/>
                  </a:schemeClr>
                </a:solidFill>
                <a:latin typeface="Times New Roman" panose="02020603050405020304" pitchFamily="18" charset="0"/>
              </a:rPr>
              <a:t>дополнив </a:t>
            </a:r>
            <a:r>
              <a:rPr lang="ru-RU" altLang="ru-RU" b="1" i="1" dirty="0" smtClean="0">
                <a:solidFill>
                  <a:schemeClr val="tx2">
                    <a:lumMod val="95000"/>
                    <a:lumOff val="5000"/>
                  </a:schemeClr>
                </a:solidFill>
                <a:latin typeface="Times New Roman" panose="02020603050405020304" pitchFamily="18" charset="0"/>
              </a:rPr>
              <a:t>словами:</a:t>
            </a:r>
          </a:p>
          <a:p>
            <a:pPr marL="273050" indent="266700"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а </a:t>
            </a:r>
            <a:r>
              <a:rPr lang="ru-RU" altLang="ru-RU" b="1" i="1" dirty="0">
                <a:solidFill>
                  <a:schemeClr val="tx2">
                    <a:lumMod val="95000"/>
                    <a:lumOff val="5000"/>
                  </a:schemeClr>
                </a:solidFill>
                <a:latin typeface="Times New Roman" panose="02020603050405020304" pitchFamily="18" charset="0"/>
              </a:rPr>
              <a:t>также временной нетрудоспособности, связанной с осуществлением ухода за больным ребенком (детьми</a:t>
            </a:r>
            <a:r>
              <a:rPr lang="ru-RU" altLang="ru-RU" b="1" i="1" dirty="0" smtClean="0">
                <a:solidFill>
                  <a:schemeClr val="tx2">
                    <a:lumMod val="95000"/>
                    <a:lumOff val="5000"/>
                  </a:schemeClr>
                </a:solidFill>
                <a:latin typeface="Times New Roman" panose="02020603050405020304" pitchFamily="18" charset="0"/>
              </a:rPr>
              <a:t>).</a:t>
            </a:r>
            <a:endParaRPr lang="ru-RU" altLang="ru-RU" b="1" i="1" dirty="0">
              <a:solidFill>
                <a:schemeClr val="tx2">
                  <a:lumMod val="95000"/>
                  <a:lumOff val="5000"/>
                </a:schemeClr>
              </a:solidFill>
              <a:latin typeface="Times New Roman" panose="02020603050405020304" pitchFamily="18" charset="0"/>
            </a:endParaRPr>
          </a:p>
        </p:txBody>
      </p:sp>
    </p:spTree>
    <p:extLst>
      <p:ext uri="{BB962C8B-B14F-4D97-AF65-F5344CB8AC3E}">
        <p14:creationId xmlns:p14="http://schemas.microsoft.com/office/powerpoint/2010/main" val="775284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228600" y="1645919"/>
            <a:ext cx="11850624" cy="5114803"/>
          </a:xfrm>
        </p:spPr>
        <p:txBody>
          <a:bodyPr rtlCol="0">
            <a:normAutofit fontScale="85000" lnSpcReduction="20000"/>
          </a:bodyPr>
          <a:lstStyle/>
          <a:p>
            <a:pPr marL="273050" indent="266700" algn="just">
              <a:spcBef>
                <a:spcPct val="0"/>
              </a:spcBef>
              <a:spcAft>
                <a:spcPct val="0"/>
              </a:spcAft>
              <a:buNone/>
            </a:pPr>
            <a:r>
              <a:rPr lang="ru-RU" altLang="ru-RU" sz="2500" b="1" i="1" dirty="0" smtClean="0">
                <a:solidFill>
                  <a:srgbClr val="0070C0"/>
                </a:solidFill>
                <a:latin typeface="Times New Roman" panose="02020603050405020304" pitchFamily="18" charset="0"/>
              </a:rPr>
              <a:t>Проект </a:t>
            </a:r>
            <a:r>
              <a:rPr lang="ru-RU" altLang="ru-RU" sz="2500" b="1" i="1" dirty="0">
                <a:solidFill>
                  <a:srgbClr val="0070C0"/>
                </a:solidFill>
                <a:latin typeface="Times New Roman" panose="02020603050405020304" pitchFamily="18" charset="0"/>
              </a:rPr>
              <a:t>Постановления Правительства РФ "О переносе выходных дней в 2026 году"</a:t>
            </a:r>
          </a:p>
          <a:p>
            <a:pPr marL="273050" indent="266700"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В </a:t>
            </a:r>
            <a:r>
              <a:rPr lang="ru-RU" altLang="ru-RU" b="1" i="1" dirty="0">
                <a:solidFill>
                  <a:schemeClr val="tx2">
                    <a:lumMod val="95000"/>
                    <a:lumOff val="5000"/>
                  </a:schemeClr>
                </a:solidFill>
                <a:latin typeface="Times New Roman" panose="02020603050405020304" pitchFamily="18" charset="0"/>
              </a:rPr>
              <a:t>2026 году выходные дни, совпадающие с нерабочими праздничными днями 3 и 4 января, предлагается перенести на 9 января и 31 декабря соответственно</a:t>
            </a:r>
          </a:p>
          <a:p>
            <a:pPr marL="273050" indent="266700"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Таким образом, в следующем году в новогодние праздники россияне будут отдыхать 12 дней.</a:t>
            </a:r>
          </a:p>
          <a:p>
            <a:pPr marL="273050" indent="266700"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В 2026 году будут следующие дни отдыха:</a:t>
            </a:r>
          </a:p>
          <a:p>
            <a:pPr marL="273050" indent="266700"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с 31 декабря 2025 г. по 11 января 2026 г.;</a:t>
            </a:r>
          </a:p>
          <a:p>
            <a:pPr marL="273050" indent="266700"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с 21 по 23 февраля;</a:t>
            </a:r>
          </a:p>
          <a:p>
            <a:pPr marL="273050" indent="266700"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с 7 по 9 марта;</a:t>
            </a:r>
          </a:p>
          <a:p>
            <a:pPr marL="273050" indent="266700"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с 1 по 3 мая и с 9 по 11 мая;</a:t>
            </a:r>
          </a:p>
          <a:p>
            <a:pPr marL="273050" indent="266700"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с 12 по 14 июня;</a:t>
            </a:r>
          </a:p>
          <a:p>
            <a:pPr marL="273050" indent="266700"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4 ноября;</a:t>
            </a:r>
          </a:p>
          <a:p>
            <a:pPr marL="273050" indent="266700"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с 31 декабря 2026 г. по 10 января 2027 г.</a:t>
            </a:r>
          </a:p>
        </p:txBody>
      </p:sp>
    </p:spTree>
    <p:extLst>
      <p:ext uri="{BB962C8B-B14F-4D97-AF65-F5344CB8AC3E}">
        <p14:creationId xmlns:p14="http://schemas.microsoft.com/office/powerpoint/2010/main" val="2635741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228600" y="1645919"/>
            <a:ext cx="11850624" cy="5114803"/>
          </a:xfrm>
        </p:spPr>
        <p:txBody>
          <a:bodyPr rtlCol="0">
            <a:normAutofit/>
          </a:bodyPr>
          <a:lstStyle/>
          <a:p>
            <a:pPr marL="273050" indent="266700" algn="just">
              <a:spcBef>
                <a:spcPct val="0"/>
              </a:spcBef>
              <a:spcAft>
                <a:spcPct val="0"/>
              </a:spcAft>
              <a:buNone/>
            </a:pPr>
            <a:r>
              <a:rPr lang="ru-RU" altLang="ru-RU" sz="2500" b="1" i="1" dirty="0">
                <a:solidFill>
                  <a:srgbClr val="0070C0"/>
                </a:solidFill>
                <a:latin typeface="Times New Roman" panose="02020603050405020304" pitchFamily="18" charset="0"/>
              </a:rPr>
              <a:t>Проект Федерального закона N 989865-8</a:t>
            </a:r>
          </a:p>
          <a:p>
            <a:pPr marL="273050" indent="266700"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Статью 115 </a:t>
            </a:r>
            <a:r>
              <a:rPr lang="ru-RU" altLang="ru-RU" b="1" i="1" dirty="0" smtClean="0">
                <a:solidFill>
                  <a:schemeClr val="tx2">
                    <a:lumMod val="95000"/>
                    <a:lumOff val="5000"/>
                  </a:schemeClr>
                </a:solidFill>
                <a:latin typeface="Times New Roman" panose="02020603050405020304" pitchFamily="18" charset="0"/>
              </a:rPr>
              <a:t>ТК РФ дополнить </a:t>
            </a:r>
            <a:r>
              <a:rPr lang="ru-RU" altLang="ru-RU" b="1" i="1" dirty="0">
                <a:solidFill>
                  <a:schemeClr val="tx2">
                    <a:lumMod val="95000"/>
                    <a:lumOff val="5000"/>
                  </a:schemeClr>
                </a:solidFill>
                <a:latin typeface="Times New Roman" panose="02020603050405020304" pitchFamily="18" charset="0"/>
              </a:rPr>
              <a:t>частью 4 следующего содержания:</a:t>
            </a:r>
          </a:p>
          <a:p>
            <a:pPr marL="273050" indent="266700"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Ежегодный </a:t>
            </a:r>
            <a:r>
              <a:rPr lang="ru-RU" altLang="ru-RU" b="1" i="1" dirty="0">
                <a:solidFill>
                  <a:schemeClr val="tx2">
                    <a:lumMod val="95000"/>
                    <a:lumOff val="5000"/>
                  </a:schemeClr>
                </a:solidFill>
                <a:latin typeface="Times New Roman" panose="02020603050405020304" pitchFamily="18" charset="0"/>
              </a:rPr>
              <a:t>основной оплачиваемый отпуск предоставляется работникам, не достигшим возраста, дающего право на назначение пенсии по старости, в том числе досрочно, в течение пяти лет до наступления такого возраста, продолжительностью не менее 35 календарных дней</a:t>
            </a:r>
            <a:r>
              <a:rPr lang="ru-RU" altLang="ru-RU" b="1" i="1" dirty="0" smtClean="0">
                <a:solidFill>
                  <a:schemeClr val="tx2">
                    <a:lumMod val="95000"/>
                    <a:lumOff val="5000"/>
                  </a:schemeClr>
                </a:solidFill>
                <a:latin typeface="Times New Roman" panose="02020603050405020304" pitchFamily="18" charset="0"/>
              </a:rPr>
              <a:t>.</a:t>
            </a:r>
            <a:endParaRPr lang="ru-RU" altLang="ru-RU" b="1" i="1" dirty="0">
              <a:solidFill>
                <a:schemeClr val="tx2">
                  <a:lumMod val="95000"/>
                  <a:lumOff val="5000"/>
                </a:schemeClr>
              </a:solidFill>
              <a:latin typeface="Times New Roman" panose="02020603050405020304" pitchFamily="18" charset="0"/>
            </a:endParaRPr>
          </a:p>
        </p:txBody>
      </p:sp>
    </p:spTree>
    <p:extLst>
      <p:ext uri="{BB962C8B-B14F-4D97-AF65-F5344CB8AC3E}">
        <p14:creationId xmlns:p14="http://schemas.microsoft.com/office/powerpoint/2010/main" val="85338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228600" y="1645919"/>
            <a:ext cx="11850624" cy="5114803"/>
          </a:xfrm>
        </p:spPr>
        <p:txBody>
          <a:bodyPr rtlCol="0">
            <a:normAutofit fontScale="92500" lnSpcReduction="20000"/>
          </a:bodyPr>
          <a:lstStyle/>
          <a:p>
            <a:pPr marL="273050" indent="266700" algn="just">
              <a:spcBef>
                <a:spcPct val="0"/>
              </a:spcBef>
              <a:spcAft>
                <a:spcPct val="0"/>
              </a:spcAft>
              <a:buNone/>
            </a:pPr>
            <a:r>
              <a:rPr lang="ru-RU" altLang="ru-RU" sz="2500" b="1" i="1" dirty="0">
                <a:solidFill>
                  <a:srgbClr val="0070C0"/>
                </a:solidFill>
                <a:latin typeface="Times New Roman" panose="02020603050405020304" pitchFamily="18" charset="0"/>
              </a:rPr>
              <a:t>Проект Федерального закона N 989391-8</a:t>
            </a:r>
          </a:p>
          <a:p>
            <a:pPr marL="273050" indent="266700"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Дополнить ст.185.2.</a:t>
            </a:r>
            <a:r>
              <a:rPr lang="ru-RU" altLang="ru-RU" b="1" i="1" dirty="0">
                <a:solidFill>
                  <a:schemeClr val="tx2">
                    <a:lumMod val="95000"/>
                    <a:lumOff val="5000"/>
                  </a:schemeClr>
                </a:solidFill>
                <a:latin typeface="Times New Roman" panose="02020603050405020304" pitchFamily="18" charset="0"/>
              </a:rPr>
              <a:t> ТК РФ</a:t>
            </a:r>
            <a:r>
              <a:rPr lang="ru-RU" altLang="ru-RU" b="1" i="1" dirty="0" smtClean="0">
                <a:solidFill>
                  <a:schemeClr val="tx2">
                    <a:lumMod val="95000"/>
                    <a:lumOff val="5000"/>
                  </a:schemeClr>
                </a:solidFill>
                <a:latin typeface="Times New Roman" panose="02020603050405020304" pitchFamily="18" charset="0"/>
              </a:rPr>
              <a:t> </a:t>
            </a:r>
            <a:r>
              <a:rPr lang="ru-RU" altLang="ru-RU" b="1" i="1" dirty="0">
                <a:solidFill>
                  <a:schemeClr val="tx2">
                    <a:lumMod val="95000"/>
                    <a:lumOff val="5000"/>
                  </a:schemeClr>
                </a:solidFill>
                <a:latin typeface="Times New Roman" panose="02020603050405020304" pitchFamily="18" charset="0"/>
              </a:rPr>
              <a:t>Гарантии работникам за занятия физической культурой и спортом</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Работник освобождается от работы в день сдачи нормативов испытаний (тестов) Всероссийского физкультурно-спортивного комплекса "Готов к труду и обороне" (ГТО)", соответствующих его возрастной </a:t>
            </a:r>
            <a:r>
              <a:rPr lang="ru-RU" altLang="ru-RU" b="1" i="1" dirty="0" smtClean="0">
                <a:solidFill>
                  <a:schemeClr val="tx2">
                    <a:lumMod val="95000"/>
                    <a:lumOff val="5000"/>
                  </a:schemeClr>
                </a:solidFill>
                <a:latin typeface="Times New Roman" panose="02020603050405020304" pitchFamily="18" charset="0"/>
              </a:rPr>
              <a:t>группе, с сохранением средней заработной платы.</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Работник может быть освобожден от работы </a:t>
            </a:r>
            <a:r>
              <a:rPr lang="ru-RU" altLang="ru-RU" b="1" i="1" dirty="0" smtClean="0">
                <a:solidFill>
                  <a:schemeClr val="tx2">
                    <a:lumMod val="95000"/>
                    <a:lumOff val="5000"/>
                  </a:schemeClr>
                </a:solidFill>
                <a:latin typeface="Times New Roman" panose="02020603050405020304" pitchFamily="18" charset="0"/>
              </a:rPr>
              <a:t>не </a:t>
            </a:r>
            <a:r>
              <a:rPr lang="ru-RU" altLang="ru-RU" b="1" i="1" dirty="0">
                <a:solidFill>
                  <a:schemeClr val="tx2">
                    <a:lumMod val="95000"/>
                    <a:lumOff val="5000"/>
                  </a:schemeClr>
                </a:solidFill>
                <a:latin typeface="Times New Roman" panose="02020603050405020304" pitchFamily="18" charset="0"/>
              </a:rPr>
              <a:t>более одного раза в рабочий год.</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В случае, если по соглашению с работодателем работник в день сдачи нормативов испытаний (тестов) </a:t>
            </a:r>
            <a:r>
              <a:rPr lang="ru-RU" altLang="ru-RU" b="1" i="1" dirty="0" smtClean="0">
                <a:solidFill>
                  <a:schemeClr val="tx2">
                    <a:lumMod val="95000"/>
                    <a:lumOff val="5000"/>
                  </a:schemeClr>
                </a:solidFill>
                <a:latin typeface="Times New Roman" panose="02020603050405020304" pitchFamily="18" charset="0"/>
              </a:rPr>
              <a:t>ГТО, </a:t>
            </a:r>
            <a:r>
              <a:rPr lang="ru-RU" altLang="ru-RU" b="1" i="1" dirty="0">
                <a:solidFill>
                  <a:schemeClr val="tx2">
                    <a:lumMod val="95000"/>
                    <a:lumOff val="5000"/>
                  </a:schemeClr>
                </a:solidFill>
                <a:latin typeface="Times New Roman" panose="02020603050405020304" pitchFamily="18" charset="0"/>
              </a:rPr>
              <a:t>вышел на работу, </a:t>
            </a:r>
            <a:r>
              <a:rPr lang="ru-RU" altLang="ru-RU" b="1" i="1" dirty="0" smtClean="0">
                <a:solidFill>
                  <a:schemeClr val="tx2">
                    <a:lumMod val="95000"/>
                    <a:lumOff val="5000"/>
                  </a:schemeClr>
                </a:solidFill>
                <a:latin typeface="Times New Roman" panose="02020603050405020304" pitchFamily="18" charset="0"/>
              </a:rPr>
              <a:t>ему </a:t>
            </a:r>
            <a:r>
              <a:rPr lang="ru-RU" altLang="ru-RU" b="1" i="1" dirty="0">
                <a:solidFill>
                  <a:schemeClr val="tx2">
                    <a:lumMod val="95000"/>
                    <a:lumOff val="5000"/>
                  </a:schemeClr>
                </a:solidFill>
                <a:latin typeface="Times New Roman" panose="02020603050405020304" pitchFamily="18" charset="0"/>
              </a:rPr>
              <a:t>предоставляется по его желанию другой день отдыха</a:t>
            </a:r>
            <a:r>
              <a:rPr lang="ru-RU" altLang="ru-RU" b="1" i="1" dirty="0" smtClean="0">
                <a:solidFill>
                  <a:schemeClr val="tx2">
                    <a:lumMod val="95000"/>
                    <a:lumOff val="5000"/>
                  </a:schemeClr>
                </a:solidFill>
                <a:latin typeface="Times New Roman" panose="02020603050405020304" pitchFamily="18" charset="0"/>
              </a:rPr>
              <a:t>.</a:t>
            </a:r>
            <a:endParaRPr lang="ru-RU" altLang="ru-RU" b="1" i="1" dirty="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Работникам</a:t>
            </a:r>
            <a:r>
              <a:rPr lang="ru-RU" altLang="ru-RU" b="1" i="1" dirty="0">
                <a:solidFill>
                  <a:schemeClr val="tx2">
                    <a:lumMod val="95000"/>
                    <a:lumOff val="5000"/>
                  </a:schemeClr>
                </a:solidFill>
                <a:latin typeface="Times New Roman" panose="02020603050405020304" pitchFamily="18" charset="0"/>
              </a:rPr>
              <a:t>, выполнившим нормативы испытаний (тестов) </a:t>
            </a:r>
            <a:r>
              <a:rPr lang="ru-RU" altLang="ru-RU" b="1" i="1" dirty="0" smtClean="0">
                <a:solidFill>
                  <a:schemeClr val="tx2">
                    <a:lumMod val="95000"/>
                    <a:lumOff val="5000"/>
                  </a:schemeClr>
                </a:solidFill>
                <a:latin typeface="Times New Roman" panose="02020603050405020304" pitchFamily="18" charset="0"/>
              </a:rPr>
              <a:t>ГТО и </a:t>
            </a:r>
            <a:r>
              <a:rPr lang="ru-RU" altLang="ru-RU" b="1" i="1" dirty="0">
                <a:solidFill>
                  <a:schemeClr val="tx2">
                    <a:lumMod val="95000"/>
                    <a:lumOff val="5000"/>
                  </a:schemeClr>
                </a:solidFill>
                <a:latin typeface="Times New Roman" panose="02020603050405020304" pitchFamily="18" charset="0"/>
              </a:rPr>
              <a:t>награжденных соответствующим знаком отличия, подтвержденным в соответствии с законодательством о физической культуре и спорте, предоставляется ежегодный дополнительный оплачиваемый отпуск.</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Минимальная продолжительность ежегодного дополнительного оплачиваемого отпуска работникам, указанным в части шестой настоящей статьи, составляет не менее 1 календарного дня.</a:t>
            </a:r>
          </a:p>
          <a:p>
            <a:pPr marL="273050" indent="266700"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p:txBody>
      </p:sp>
    </p:spTree>
    <p:extLst>
      <p:ext uri="{BB962C8B-B14F-4D97-AF65-F5344CB8AC3E}">
        <p14:creationId xmlns:p14="http://schemas.microsoft.com/office/powerpoint/2010/main" val="913536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228600" y="1645919"/>
            <a:ext cx="11850624" cy="5114803"/>
          </a:xfrm>
        </p:spPr>
        <p:txBody>
          <a:bodyPr rtlCol="0">
            <a:normAutofit/>
          </a:bodyPr>
          <a:lstStyle/>
          <a:p>
            <a:pPr marL="273050" indent="266700" algn="just">
              <a:spcBef>
                <a:spcPct val="0"/>
              </a:spcBef>
              <a:spcAft>
                <a:spcPct val="0"/>
              </a:spcAft>
              <a:buNone/>
            </a:pPr>
            <a:r>
              <a:rPr lang="ru-RU" altLang="ru-RU" sz="2500" b="1" i="1" dirty="0">
                <a:solidFill>
                  <a:srgbClr val="0070C0"/>
                </a:solidFill>
                <a:latin typeface="Times New Roman" panose="02020603050405020304" pitchFamily="18" charset="0"/>
              </a:rPr>
              <a:t>Проект Федерального закона N </a:t>
            </a:r>
            <a:r>
              <a:rPr lang="ru-RU" altLang="ru-RU" sz="2500" b="1" i="1" dirty="0" smtClean="0">
                <a:solidFill>
                  <a:srgbClr val="0070C0"/>
                </a:solidFill>
                <a:latin typeface="Times New Roman" panose="02020603050405020304" pitchFamily="18" charset="0"/>
              </a:rPr>
              <a:t>998060-8</a:t>
            </a:r>
          </a:p>
          <a:p>
            <a:pPr marL="273050" indent="266700" algn="just">
              <a:spcBef>
                <a:spcPct val="0"/>
              </a:spcBef>
              <a:spcAft>
                <a:spcPct val="0"/>
              </a:spcAft>
              <a:buNone/>
            </a:pPr>
            <a:endParaRPr lang="ru-RU" altLang="ru-RU" sz="2500" b="1" i="1" dirty="0">
              <a:solidFill>
                <a:srgbClr val="0070C0"/>
              </a:solidFill>
              <a:latin typeface="Times New Roman" panose="02020603050405020304" pitchFamily="18" charset="0"/>
            </a:endParaRPr>
          </a:p>
          <a:p>
            <a:pPr marL="273050" indent="266700"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Дополнить ст.128 ТК РФ Отпуска без сохранения заработной платы:</a:t>
            </a:r>
          </a:p>
          <a:p>
            <a:pPr marL="273050" indent="266700"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родителям </a:t>
            </a:r>
            <a:r>
              <a:rPr lang="ru-RU" altLang="ru-RU" b="1" i="1" dirty="0">
                <a:solidFill>
                  <a:schemeClr val="tx2">
                    <a:lumMod val="95000"/>
                    <a:lumOff val="5000"/>
                  </a:schemeClr>
                </a:solidFill>
                <a:latin typeface="Times New Roman" panose="02020603050405020304" pitchFamily="18" charset="0"/>
              </a:rPr>
              <a:t>(опекунам, приемным родителям) ребенка, получающего общее образование, в день начала учебного года ребенка (1 сентября - День знаний или в иной день, определенный образовательной организацией в качестве начала учебного года) - один календарный день в </a:t>
            </a:r>
            <a:r>
              <a:rPr lang="ru-RU" altLang="ru-RU" b="1" i="1" dirty="0" smtClean="0">
                <a:solidFill>
                  <a:schemeClr val="tx2">
                    <a:lumMod val="95000"/>
                    <a:lumOff val="5000"/>
                  </a:schemeClr>
                </a:solidFill>
                <a:latin typeface="Times New Roman" panose="02020603050405020304" pitchFamily="18" charset="0"/>
              </a:rPr>
              <a:t>год</a:t>
            </a:r>
            <a:endParaRPr lang="ru-RU" altLang="ru-RU" b="1" i="1" dirty="0">
              <a:solidFill>
                <a:schemeClr val="tx2">
                  <a:lumMod val="95000"/>
                  <a:lumOff val="5000"/>
                </a:schemeClr>
              </a:solidFill>
              <a:latin typeface="Times New Roman" panose="02020603050405020304" pitchFamily="18" charset="0"/>
            </a:endParaRPr>
          </a:p>
        </p:txBody>
      </p:sp>
    </p:spTree>
    <p:extLst>
      <p:ext uri="{BB962C8B-B14F-4D97-AF65-F5344CB8AC3E}">
        <p14:creationId xmlns:p14="http://schemas.microsoft.com/office/powerpoint/2010/main" val="102612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228600" y="1645919"/>
            <a:ext cx="11850624" cy="5114803"/>
          </a:xfrm>
        </p:spPr>
        <p:txBody>
          <a:bodyPr rtlCol="0">
            <a:normAutofit/>
          </a:bodyPr>
          <a:lstStyle/>
          <a:p>
            <a:pPr marL="273050" indent="266700" algn="just">
              <a:spcBef>
                <a:spcPct val="0"/>
              </a:spcBef>
              <a:spcAft>
                <a:spcPct val="0"/>
              </a:spcAft>
              <a:buNone/>
            </a:pPr>
            <a:r>
              <a:rPr lang="ru-RU" altLang="ru-RU" sz="2500" b="1" i="1" dirty="0">
                <a:solidFill>
                  <a:srgbClr val="0070C0"/>
                </a:solidFill>
                <a:latin typeface="Times New Roman" panose="02020603050405020304" pitchFamily="18" charset="0"/>
              </a:rPr>
              <a:t>Проект Федерального закона N 1008806-8</a:t>
            </a:r>
          </a:p>
          <a:p>
            <a:pPr marL="273050" indent="266700" algn="just">
              <a:spcBef>
                <a:spcPct val="0"/>
              </a:spcBef>
              <a:spcAft>
                <a:spcPct val="0"/>
              </a:spcAft>
              <a:buNone/>
            </a:pPr>
            <a:endParaRPr lang="ru-RU" altLang="ru-RU" sz="2500" b="1" i="1" dirty="0">
              <a:solidFill>
                <a:srgbClr val="0070C0"/>
              </a:solidFill>
              <a:latin typeface="Times New Roman" panose="02020603050405020304" pitchFamily="18" charset="0"/>
            </a:endParaRPr>
          </a:p>
          <a:p>
            <a:pPr marL="273050" indent="266700"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Дополнить </a:t>
            </a:r>
            <a:r>
              <a:rPr lang="ru-RU" altLang="ru-RU" b="1" i="1" dirty="0" smtClean="0">
                <a:solidFill>
                  <a:schemeClr val="tx2">
                    <a:lumMod val="95000"/>
                    <a:lumOff val="5000"/>
                  </a:schemeClr>
                </a:solidFill>
                <a:latin typeface="Times New Roman" panose="02020603050405020304" pitchFamily="18" charset="0"/>
              </a:rPr>
              <a:t>ст.256 </a:t>
            </a:r>
            <a:r>
              <a:rPr lang="ru-RU" altLang="ru-RU" b="1" i="1" dirty="0" smtClean="0">
                <a:solidFill>
                  <a:schemeClr val="tx2">
                    <a:lumMod val="95000"/>
                    <a:lumOff val="5000"/>
                  </a:schemeClr>
                </a:solidFill>
                <a:latin typeface="Times New Roman" panose="02020603050405020304" pitchFamily="18" charset="0"/>
              </a:rPr>
              <a:t>ТК РФ Отпуска </a:t>
            </a:r>
            <a:r>
              <a:rPr lang="ru-RU" altLang="ru-RU" b="1" i="1" dirty="0" smtClean="0">
                <a:solidFill>
                  <a:schemeClr val="tx2">
                    <a:lumMod val="95000"/>
                    <a:lumOff val="5000"/>
                  </a:schemeClr>
                </a:solidFill>
                <a:latin typeface="Times New Roman" panose="02020603050405020304" pitchFamily="18" charset="0"/>
              </a:rPr>
              <a:t>по уходу за ребенком</a:t>
            </a:r>
            <a:endParaRPr lang="ru-RU" altLang="ru-RU" b="1" i="1" dirty="0" smtClean="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Отпуска по уходу за ребенком засчитываются в трудовой стаж, а также в стаж работы по специальности (за исключением случаев досрочного назначения страховой пенсии по старости). При этом отпуск по уходу за ребенком до достижения им возраста полутора лет включается в указанные виды стажа в двойном размере</a:t>
            </a:r>
          </a:p>
        </p:txBody>
      </p:sp>
    </p:spTree>
    <p:extLst>
      <p:ext uri="{BB962C8B-B14F-4D97-AF65-F5344CB8AC3E}">
        <p14:creationId xmlns:p14="http://schemas.microsoft.com/office/powerpoint/2010/main" val="1544995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159026" y="1630017"/>
            <a:ext cx="11801326" cy="5138531"/>
          </a:xfrm>
        </p:spPr>
        <p:txBody>
          <a:bodyPr rtlCol="0">
            <a:normAutofit fontScale="92500" lnSpcReduction="20000"/>
          </a:bodyPr>
          <a:lstStyle/>
          <a:p>
            <a:pPr algn="just">
              <a:spcBef>
                <a:spcPct val="0"/>
              </a:spcBef>
              <a:spcAft>
                <a:spcPct val="0"/>
              </a:spcAft>
              <a:buNone/>
            </a:pPr>
            <a:r>
              <a:rPr lang="ru-RU" altLang="ru-RU" sz="2500" b="1" i="1" dirty="0">
                <a:solidFill>
                  <a:srgbClr val="0070C0"/>
                </a:solidFill>
                <a:latin typeface="Times New Roman" panose="02020603050405020304" pitchFamily="18" charset="0"/>
              </a:rPr>
              <a:t>Постановление КС РФ от 14.11.2024 N 52-П</a:t>
            </a:r>
          </a:p>
          <a:p>
            <a:pPr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КС РФ: с работодателя можно взыскать судебную неустойку по ГПК РФ </a:t>
            </a:r>
          </a:p>
          <a:p>
            <a:pPr marL="0" indent="447675"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Суд </a:t>
            </a:r>
            <a:r>
              <a:rPr lang="ru-RU" altLang="ru-RU" b="1" i="1" dirty="0">
                <a:solidFill>
                  <a:schemeClr val="tx2">
                    <a:lumMod val="95000"/>
                    <a:lumOff val="5000"/>
                  </a:schemeClr>
                </a:solidFill>
                <a:latin typeface="Times New Roman" panose="02020603050405020304" pitchFamily="18" charset="0"/>
              </a:rPr>
              <a:t>обязал организацию оформить с работником договор, издать приказы о приеме и увольнении, внести данные в трудовую книжку. Через несколько месяцев специалист обратился за неустойкой, поскольку требования в срок не исполнили. Ему отказали. По мнению судов, такие выплаты присуждаются только при неисполнении гражданско-правовых обязанностей.</a:t>
            </a:r>
          </a:p>
          <a:p>
            <a:pPr marL="0" indent="447675"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КС РФ указал: судебная неустойка предусмотрена не только ГК РФ, но и ГПК РФ, а также АПК РФ. Последние определяют требования, которые не зависят от отраслевой принадлежности спора.</a:t>
            </a:r>
          </a:p>
          <a:p>
            <a:pPr marL="0" indent="447675"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Поскольку норма ГПК РФ универсальна, ее допустимо применять в спорах, возникающих из трудовых отношений. Неустойку можно присуждать в любых случаях неисполнения работодателем судебного акта, по которому он обязан совершить действия, не связанные с передачей имущества или денег.</a:t>
            </a:r>
          </a:p>
          <a:p>
            <a:pPr marL="0" indent="447675"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Отказ присудить истцу неустойку ставил бы работника в худшее положение по сравнению с участниками гражданско-правовых споров.</a:t>
            </a:r>
          </a:p>
          <a:p>
            <a:pPr marL="0" indent="447675"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Не мешают применять судебную неустойку также положения ТК РФ о </a:t>
            </a:r>
            <a:r>
              <a:rPr lang="ru-RU" altLang="ru-RU" b="1" i="1" dirty="0" smtClean="0">
                <a:solidFill>
                  <a:schemeClr val="tx2">
                    <a:lumMod val="95000"/>
                    <a:lumOff val="5000"/>
                  </a:schemeClr>
                </a:solidFill>
                <a:latin typeface="Times New Roman" panose="02020603050405020304" pitchFamily="18" charset="0"/>
              </a:rPr>
              <a:t>материальной ответственности </a:t>
            </a:r>
            <a:r>
              <a:rPr lang="ru-RU" altLang="ru-RU" b="1" i="1" dirty="0">
                <a:solidFill>
                  <a:schemeClr val="tx2">
                    <a:lumMod val="95000"/>
                    <a:lumOff val="5000"/>
                  </a:schemeClr>
                </a:solidFill>
                <a:latin typeface="Times New Roman" panose="02020603050405020304" pitchFamily="18" charset="0"/>
              </a:rPr>
              <a:t>работодателя. К ней привлекают только за те действия, которые повлекли для сотрудника утрату или уменьшение заработка</a:t>
            </a:r>
            <a:r>
              <a:rPr lang="ru-RU" altLang="ru-RU" b="1" i="1" dirty="0" smtClean="0">
                <a:solidFill>
                  <a:schemeClr val="tx2">
                    <a:lumMod val="95000"/>
                    <a:lumOff val="5000"/>
                  </a:schemeClr>
                </a:solidFill>
                <a:latin typeface="Times New Roman" panose="02020603050405020304" pitchFamily="18" charset="0"/>
              </a:rPr>
              <a:t>.</a:t>
            </a:r>
            <a:endParaRPr lang="ru-RU" altLang="ru-RU" b="1" i="1" dirty="0">
              <a:solidFill>
                <a:schemeClr val="tx2">
                  <a:lumMod val="95000"/>
                  <a:lumOff val="5000"/>
                </a:schemeClr>
              </a:solidFill>
              <a:latin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8872" y="1873584"/>
            <a:ext cx="7577328" cy="2560320"/>
          </a:xfrm>
        </p:spPr>
        <p:txBody>
          <a:bodyPr rtlCol="0">
            <a:normAutofit/>
          </a:bodyPr>
          <a:lstStyle/>
          <a:p>
            <a:pPr algn="ctr" rtl="0"/>
            <a:r>
              <a:rPr lang="ru-RU" sz="4800" b="1" dirty="0" smtClean="0">
                <a:solidFill>
                  <a:schemeClr val="tx2">
                    <a:lumMod val="95000"/>
                    <a:lumOff val="5000"/>
                  </a:schemeClr>
                </a:solidFill>
              </a:rPr>
              <a:t>Разъяснения</a:t>
            </a:r>
            <a:endParaRPr lang="ru-RU" sz="4800" b="1" dirty="0">
              <a:solidFill>
                <a:schemeClr val="tx2">
                  <a:lumMod val="95000"/>
                  <a:lumOff val="5000"/>
                </a:scheme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170688" y="1566154"/>
            <a:ext cx="11850624" cy="5291846"/>
          </a:xfrm>
        </p:spPr>
        <p:txBody>
          <a:bodyPr rtlCol="0">
            <a:normAutofit lnSpcReduction="10000"/>
          </a:bodyPr>
          <a:lstStyle/>
          <a:p>
            <a:pPr marL="0" indent="447675" algn="just">
              <a:spcBef>
                <a:spcPct val="0"/>
              </a:spcBef>
              <a:spcAft>
                <a:spcPct val="0"/>
              </a:spcAft>
              <a:buNone/>
            </a:pPr>
            <a:r>
              <a:rPr lang="ru-RU" altLang="ru-RU" sz="2800" b="1" i="1" dirty="0" smtClean="0">
                <a:solidFill>
                  <a:schemeClr val="tx2">
                    <a:lumMod val="95000"/>
                    <a:lumOff val="5000"/>
                  </a:schemeClr>
                </a:solidFill>
                <a:latin typeface="Times New Roman" panose="02020603050405020304" pitchFamily="18" charset="0"/>
              </a:rPr>
              <a:t>Минтруд</a:t>
            </a:r>
            <a:r>
              <a:rPr lang="ru-RU" altLang="ru-RU" sz="2800" b="1" i="1" dirty="0">
                <a:solidFill>
                  <a:schemeClr val="tx2">
                    <a:lumMod val="95000"/>
                    <a:lumOff val="5000"/>
                  </a:schemeClr>
                </a:solidFill>
                <a:latin typeface="Times New Roman" panose="02020603050405020304" pitchFamily="18" charset="0"/>
              </a:rPr>
              <a:t>: не нужно перезаключать договоры о полной материальной ответственности из-за новых правил </a:t>
            </a:r>
            <a:endParaRPr lang="ru-RU" altLang="ru-RU" sz="2800" b="1" i="1" dirty="0" smtClean="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endParaRPr lang="ru-RU" altLang="ru-RU" sz="2800"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smtClean="0">
                <a:solidFill>
                  <a:schemeClr val="tx2">
                    <a:lumMod val="95000"/>
                    <a:lumOff val="5000"/>
                  </a:schemeClr>
                </a:solidFill>
                <a:latin typeface="Times New Roman" panose="02020603050405020304" pitchFamily="18" charset="0"/>
              </a:rPr>
              <a:t>С </a:t>
            </a:r>
            <a:r>
              <a:rPr lang="ru-RU" altLang="ru-RU" sz="2800" b="1" i="1" dirty="0">
                <a:solidFill>
                  <a:schemeClr val="tx2">
                    <a:lumMod val="95000"/>
                    <a:lumOff val="5000"/>
                  </a:schemeClr>
                </a:solidFill>
                <a:latin typeface="Times New Roman" panose="02020603050405020304" pitchFamily="18" charset="0"/>
              </a:rPr>
              <a:t>1 сентября 2025 года заменят списки должностей и работ, при которых с сотрудниками можно заключать договоры о полной </a:t>
            </a:r>
            <a:r>
              <a:rPr lang="ru-RU" altLang="ru-RU" sz="2800" b="1" i="1" dirty="0" err="1">
                <a:solidFill>
                  <a:schemeClr val="tx2">
                    <a:lumMod val="95000"/>
                    <a:lumOff val="5000"/>
                  </a:schemeClr>
                </a:solidFill>
                <a:latin typeface="Times New Roman" panose="02020603050405020304" pitchFamily="18" charset="0"/>
              </a:rPr>
              <a:t>матответственности</a:t>
            </a:r>
            <a:r>
              <a:rPr lang="ru-RU" altLang="ru-RU" sz="2800" b="1" i="1" dirty="0">
                <a:solidFill>
                  <a:schemeClr val="tx2">
                    <a:lumMod val="95000"/>
                    <a:lumOff val="5000"/>
                  </a:schemeClr>
                </a:solidFill>
                <a:latin typeface="Times New Roman" panose="02020603050405020304" pitchFamily="18" charset="0"/>
              </a:rPr>
              <a:t>. Обновят также типовые формы договоров. По мнению ведомства, нет необходимости из-за этого переоформлять документы с работниками.</a:t>
            </a: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Типовые формы почти не изменятся. В них, к примеру, добавят уточнения об электронных договорах о полной индивидуальной или коллективной </a:t>
            </a:r>
            <a:r>
              <a:rPr lang="ru-RU" altLang="ru-RU" sz="2800" b="1" i="1" dirty="0" err="1">
                <a:solidFill>
                  <a:schemeClr val="tx2">
                    <a:lumMod val="95000"/>
                    <a:lumOff val="5000"/>
                  </a:schemeClr>
                </a:solidFill>
                <a:latin typeface="Times New Roman" panose="02020603050405020304" pitchFamily="18" charset="0"/>
              </a:rPr>
              <a:t>матответственности</a:t>
            </a:r>
            <a:r>
              <a:rPr lang="ru-RU" altLang="ru-RU" sz="2800" b="1" i="1" dirty="0">
                <a:solidFill>
                  <a:schemeClr val="tx2">
                    <a:lumMod val="95000"/>
                    <a:lumOff val="5000"/>
                  </a:schemeClr>
                </a:solidFill>
                <a:latin typeface="Times New Roman" panose="02020603050405020304" pitchFamily="18" charset="0"/>
              </a:rPr>
              <a:t>.</a:t>
            </a: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Если нужно, договоры с работниками можно дополнить или скорректировать по соглашению сторон, отметил Минтруд.</a:t>
            </a:r>
          </a:p>
          <a:p>
            <a:pPr marL="0" indent="447675" algn="just">
              <a:spcBef>
                <a:spcPct val="0"/>
              </a:spcBef>
              <a:spcAft>
                <a:spcPct val="0"/>
              </a:spcAft>
              <a:buNone/>
            </a:pPr>
            <a:endParaRPr lang="ru-RU" altLang="ru-RU" sz="2900" b="1" i="1" dirty="0" smtClean="0">
              <a:solidFill>
                <a:srgbClr val="0070C0"/>
              </a:solidFill>
              <a:latin typeface="Times New Roman" panose="02020603050405020304" pitchFamily="18" charset="0"/>
            </a:endParaRPr>
          </a:p>
          <a:p>
            <a:pPr marL="0" indent="447675" algn="just">
              <a:spcBef>
                <a:spcPct val="0"/>
              </a:spcBef>
              <a:spcAft>
                <a:spcPct val="0"/>
              </a:spcAft>
              <a:buNone/>
            </a:pPr>
            <a:r>
              <a:rPr lang="ru-RU" altLang="ru-RU" sz="2900" b="1" i="1" dirty="0" smtClean="0">
                <a:solidFill>
                  <a:srgbClr val="0070C0"/>
                </a:solidFill>
                <a:latin typeface="Times New Roman" panose="02020603050405020304" pitchFamily="18" charset="0"/>
              </a:rPr>
              <a:t>Письмо </a:t>
            </a:r>
            <a:r>
              <a:rPr lang="ru-RU" altLang="ru-RU" sz="2900" b="1" i="1" dirty="0">
                <a:solidFill>
                  <a:srgbClr val="0070C0"/>
                </a:solidFill>
                <a:latin typeface="Times New Roman" panose="02020603050405020304" pitchFamily="18" charset="0"/>
              </a:rPr>
              <a:t>Минтруда России от 16.06.2025 N </a:t>
            </a:r>
            <a:r>
              <a:rPr lang="ru-RU" altLang="ru-RU" sz="2900" b="1" i="1" dirty="0" smtClean="0">
                <a:solidFill>
                  <a:srgbClr val="0070C0"/>
                </a:solidFill>
                <a:latin typeface="Times New Roman" panose="02020603050405020304" pitchFamily="18" charset="0"/>
              </a:rPr>
              <a:t>14-6/ООГ-2774</a:t>
            </a:r>
            <a:endParaRPr lang="ru-RU" altLang="ru-RU" b="1" i="1" dirty="0">
              <a:solidFill>
                <a:srgbClr val="0070C0"/>
              </a:solidFill>
              <a:latin typeface="Times New Roman" panose="02020603050405020304" pitchFamily="18" charset="0"/>
            </a:endParaRPr>
          </a:p>
        </p:txBody>
      </p:sp>
      <p:sp>
        <p:nvSpPr>
          <p:cNvPr id="4" name="Прямоугольник 3"/>
          <p:cNvSpPr/>
          <p:nvPr/>
        </p:nvSpPr>
        <p:spPr>
          <a:xfrm>
            <a:off x="5974813" y="3244334"/>
            <a:ext cx="242374" cy="369332"/>
          </a:xfrm>
          <a:prstGeom prst="rect">
            <a:avLst/>
          </a:prstGeom>
        </p:spPr>
        <p:txBody>
          <a:bodyPr wrap="none">
            <a:spAutoFit/>
          </a:bodyPr>
          <a:lstStyle/>
          <a:p>
            <a:r>
              <a:rPr lang="ru-RU" altLang="ru-RU" b="1" i="1" dirty="0">
                <a:solidFill>
                  <a:srgbClr val="0070C0"/>
                </a:solidFill>
                <a:latin typeface="Times New Roman" panose="02020603050405020304" pitchFamily="18" charset="0"/>
              </a:rPr>
              <a:t> </a:t>
            </a:r>
            <a:endParaRPr lang="ru-RU" dirty="0"/>
          </a:p>
        </p:txBody>
      </p:sp>
    </p:spTree>
    <p:extLst>
      <p:ext uri="{BB962C8B-B14F-4D97-AF65-F5344CB8AC3E}">
        <p14:creationId xmlns:p14="http://schemas.microsoft.com/office/powerpoint/2010/main" val="950553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170688" y="1566154"/>
            <a:ext cx="11850624" cy="5291846"/>
          </a:xfrm>
        </p:spPr>
        <p:txBody>
          <a:bodyPr rtlCol="0">
            <a:normAutofit/>
          </a:bodyPr>
          <a:lstStyle/>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Минтруд: договор о </a:t>
            </a:r>
            <a:r>
              <a:rPr lang="ru-RU" altLang="ru-RU" sz="2800" b="1" i="1" dirty="0" err="1">
                <a:solidFill>
                  <a:schemeClr val="tx2">
                    <a:lumMod val="95000"/>
                    <a:lumOff val="5000"/>
                  </a:schemeClr>
                </a:solidFill>
                <a:latin typeface="Times New Roman" panose="02020603050405020304" pitchFamily="18" charset="0"/>
              </a:rPr>
              <a:t>матответственности</a:t>
            </a:r>
            <a:r>
              <a:rPr lang="ru-RU" altLang="ru-RU" sz="2800" b="1" i="1" dirty="0">
                <a:solidFill>
                  <a:schemeClr val="tx2">
                    <a:lumMod val="95000"/>
                    <a:lumOff val="5000"/>
                  </a:schemeClr>
                </a:solidFill>
                <a:latin typeface="Times New Roman" panose="02020603050405020304" pitchFamily="18" charset="0"/>
              </a:rPr>
              <a:t> действует и во время отпуска работника по уходу за ребенком </a:t>
            </a:r>
            <a:endParaRPr lang="ru-RU" altLang="ru-RU" sz="2800" b="1" i="1" dirty="0" smtClean="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smtClean="0">
                <a:solidFill>
                  <a:schemeClr val="tx2">
                    <a:lumMod val="95000"/>
                    <a:lumOff val="5000"/>
                  </a:schemeClr>
                </a:solidFill>
                <a:latin typeface="Times New Roman" panose="02020603050405020304" pitchFamily="18" charset="0"/>
              </a:rPr>
              <a:t>На </a:t>
            </a:r>
            <a:r>
              <a:rPr lang="ru-RU" altLang="ru-RU" sz="2800" b="1" i="1" dirty="0">
                <a:solidFill>
                  <a:schemeClr val="tx2">
                    <a:lumMod val="95000"/>
                    <a:lumOff val="5000"/>
                  </a:schemeClr>
                </a:solidFill>
                <a:latin typeface="Times New Roman" panose="02020603050405020304" pitchFamily="18" charset="0"/>
              </a:rPr>
              <a:t>время отпуска по уходу за ребенком за специалистом сохраняют место работы. Остается в силе и договор о полной коллективной </a:t>
            </a:r>
            <a:r>
              <a:rPr lang="ru-RU" altLang="ru-RU" sz="2800" b="1" i="1" dirty="0" err="1">
                <a:solidFill>
                  <a:schemeClr val="tx2">
                    <a:lumMod val="95000"/>
                    <a:lumOff val="5000"/>
                  </a:schemeClr>
                </a:solidFill>
                <a:latin typeface="Times New Roman" panose="02020603050405020304" pitchFamily="18" charset="0"/>
              </a:rPr>
              <a:t>матответственности</a:t>
            </a:r>
            <a:r>
              <a:rPr lang="ru-RU" altLang="ru-RU" sz="2800" b="1" i="1" dirty="0">
                <a:solidFill>
                  <a:schemeClr val="tx2">
                    <a:lumMod val="95000"/>
                    <a:lumOff val="5000"/>
                  </a:schemeClr>
                </a:solidFill>
                <a:latin typeface="Times New Roman" panose="02020603050405020304" pitchFamily="18" charset="0"/>
              </a:rPr>
              <a:t>. Обязанности специалиста на период его отпуска можно поручить другому лицу. В этом случае новый работник подписывает договор и указывает дату вступления в коллектив (бригаду).</a:t>
            </a: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Так ведомство разъяснило вопрос о том, нужно ли исключать из </a:t>
            </a:r>
            <a:r>
              <a:rPr lang="ru-RU" altLang="ru-RU" sz="2800" b="1" i="1" dirty="0" err="1">
                <a:solidFill>
                  <a:schemeClr val="tx2">
                    <a:lumMod val="95000"/>
                    <a:lumOff val="5000"/>
                  </a:schemeClr>
                </a:solidFill>
                <a:latin typeface="Times New Roman" panose="02020603050405020304" pitchFamily="18" charset="0"/>
              </a:rPr>
              <a:t>матответственного</a:t>
            </a:r>
            <a:r>
              <a:rPr lang="ru-RU" altLang="ru-RU" sz="2800" b="1" i="1" dirty="0">
                <a:solidFill>
                  <a:schemeClr val="tx2">
                    <a:lumMod val="95000"/>
                    <a:lumOff val="5000"/>
                  </a:schemeClr>
                </a:solidFill>
                <a:latin typeface="Times New Roman" panose="02020603050405020304" pitchFamily="18" charset="0"/>
              </a:rPr>
              <a:t> коллектива сотрудника, который уходит в отпуск по уходу за ребенком.</a:t>
            </a:r>
          </a:p>
          <a:p>
            <a:pPr marL="0" indent="447675" algn="just">
              <a:spcBef>
                <a:spcPct val="0"/>
              </a:spcBef>
              <a:spcAft>
                <a:spcPct val="0"/>
              </a:spcAft>
              <a:buNone/>
            </a:pPr>
            <a:endParaRPr lang="ru-RU" altLang="ru-RU" sz="2900" b="1" i="1" dirty="0" smtClean="0">
              <a:solidFill>
                <a:srgbClr val="0070C0"/>
              </a:solidFill>
              <a:latin typeface="Times New Roman" panose="02020603050405020304" pitchFamily="18" charset="0"/>
            </a:endParaRPr>
          </a:p>
          <a:p>
            <a:pPr marL="0" indent="447675" algn="just">
              <a:spcBef>
                <a:spcPct val="0"/>
              </a:spcBef>
              <a:spcAft>
                <a:spcPct val="0"/>
              </a:spcAft>
              <a:buNone/>
            </a:pPr>
            <a:r>
              <a:rPr lang="ru-RU" altLang="ru-RU" sz="2900" b="1" i="1" dirty="0" smtClean="0">
                <a:solidFill>
                  <a:srgbClr val="0070C0"/>
                </a:solidFill>
                <a:latin typeface="Times New Roman" panose="02020603050405020304" pitchFamily="18" charset="0"/>
              </a:rPr>
              <a:t>Письмо </a:t>
            </a:r>
            <a:r>
              <a:rPr lang="ru-RU" altLang="ru-RU" sz="2900" b="1" i="1" dirty="0">
                <a:solidFill>
                  <a:srgbClr val="0070C0"/>
                </a:solidFill>
                <a:latin typeface="Times New Roman" panose="02020603050405020304" pitchFamily="18" charset="0"/>
              </a:rPr>
              <a:t>Минтруда России от 01.08.2025 N </a:t>
            </a:r>
            <a:r>
              <a:rPr lang="ru-RU" altLang="ru-RU" sz="2900" b="1" i="1" dirty="0" smtClean="0">
                <a:solidFill>
                  <a:srgbClr val="0070C0"/>
                </a:solidFill>
                <a:latin typeface="Times New Roman" panose="02020603050405020304" pitchFamily="18" charset="0"/>
              </a:rPr>
              <a:t>14-6/В-952</a:t>
            </a:r>
            <a:endParaRPr lang="ru-RU" altLang="ru-RU" b="1" i="1" dirty="0">
              <a:solidFill>
                <a:srgbClr val="0070C0"/>
              </a:solidFill>
              <a:latin typeface="Times New Roman" panose="02020603050405020304" pitchFamily="18" charset="0"/>
            </a:endParaRPr>
          </a:p>
        </p:txBody>
      </p:sp>
      <p:sp>
        <p:nvSpPr>
          <p:cNvPr id="4" name="Прямоугольник 3"/>
          <p:cNvSpPr/>
          <p:nvPr/>
        </p:nvSpPr>
        <p:spPr>
          <a:xfrm>
            <a:off x="5974813" y="3244334"/>
            <a:ext cx="242374" cy="369332"/>
          </a:xfrm>
          <a:prstGeom prst="rect">
            <a:avLst/>
          </a:prstGeom>
        </p:spPr>
        <p:txBody>
          <a:bodyPr wrap="none">
            <a:spAutoFit/>
          </a:bodyPr>
          <a:lstStyle/>
          <a:p>
            <a:r>
              <a:rPr lang="ru-RU" altLang="ru-RU" b="1" i="1" dirty="0">
                <a:solidFill>
                  <a:srgbClr val="0070C0"/>
                </a:solidFill>
                <a:latin typeface="Times New Roman" panose="02020603050405020304" pitchFamily="18" charset="0"/>
              </a:rPr>
              <a:t> </a:t>
            </a:r>
            <a:endParaRPr lang="ru-RU" dirty="0"/>
          </a:p>
        </p:txBody>
      </p:sp>
    </p:spTree>
    <p:extLst>
      <p:ext uri="{BB962C8B-B14F-4D97-AF65-F5344CB8AC3E}">
        <p14:creationId xmlns:p14="http://schemas.microsoft.com/office/powerpoint/2010/main" val="177063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159026" y="1630017"/>
            <a:ext cx="11801326" cy="5138531"/>
          </a:xfrm>
        </p:spPr>
        <p:txBody>
          <a:bodyPr rtlCol="0">
            <a:normAutofit/>
          </a:bodyPr>
          <a:lstStyle/>
          <a:p>
            <a:pPr algn="just">
              <a:spcBef>
                <a:spcPct val="0"/>
              </a:spcBef>
              <a:spcAft>
                <a:spcPct val="0"/>
              </a:spcAft>
              <a:buNone/>
            </a:pPr>
            <a:r>
              <a:rPr lang="ru-RU" altLang="ru-RU" sz="2500" b="1" i="1" dirty="0">
                <a:solidFill>
                  <a:srgbClr val="0070C0"/>
                </a:solidFill>
                <a:latin typeface="Times New Roman" panose="02020603050405020304" pitchFamily="18" charset="0"/>
              </a:rPr>
              <a:t>Федеральный закон от 31.07.2025 N 306-ФЗ</a:t>
            </a:r>
          </a:p>
          <a:p>
            <a:pPr algn="just">
              <a:spcBef>
                <a:spcPct val="0"/>
              </a:spcBef>
              <a:spcAft>
                <a:spcPct val="0"/>
              </a:spcAft>
              <a:buNone/>
            </a:pPr>
            <a:r>
              <a:rPr lang="ru-RU" altLang="ru-RU" sz="2500" b="1" i="1" dirty="0" smtClean="0">
                <a:solidFill>
                  <a:srgbClr val="0070C0"/>
                </a:solidFill>
                <a:latin typeface="Times New Roman" panose="02020603050405020304" pitchFamily="18" charset="0"/>
              </a:rPr>
              <a:t>Во исполнение Постановления </a:t>
            </a:r>
            <a:r>
              <a:rPr lang="ru-RU" altLang="ru-RU" sz="2500" b="1" i="1" dirty="0">
                <a:solidFill>
                  <a:srgbClr val="0070C0"/>
                </a:solidFill>
                <a:latin typeface="Times New Roman" panose="02020603050405020304" pitchFamily="18" charset="0"/>
              </a:rPr>
              <a:t>Конституционного Суда РФ от 22.11.2024 N 54-П</a:t>
            </a:r>
          </a:p>
          <a:p>
            <a:pPr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КС РФ: выплаты при сокращении с основного места положены даже тем, кто работает по совместительству </a:t>
            </a:r>
          </a:p>
          <a:p>
            <a:pPr marL="0" indent="447675" algn="just">
              <a:spcBef>
                <a:spcPct val="0"/>
              </a:spcBef>
              <a:spcAft>
                <a:spcPct val="0"/>
              </a:spcAft>
              <a:buNone/>
            </a:pPr>
            <a:endParaRPr lang="ru-RU" altLang="ru-RU" b="1" i="1" dirty="0" smtClean="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При </a:t>
            </a:r>
            <a:r>
              <a:rPr lang="ru-RU" altLang="ru-RU" b="1" i="1" dirty="0">
                <a:solidFill>
                  <a:schemeClr val="tx2">
                    <a:lumMod val="95000"/>
                    <a:lumOff val="5000"/>
                  </a:schemeClr>
                </a:solidFill>
                <a:latin typeface="Times New Roman" panose="02020603050405020304" pitchFamily="18" charset="0"/>
              </a:rPr>
              <a:t>расторжении трудового договора в связи с ликвидацией организации (</a:t>
            </a:r>
            <a:r>
              <a:rPr lang="ru-RU" altLang="ru-RU" b="1" i="1" dirty="0" smtClean="0">
                <a:solidFill>
                  <a:schemeClr val="tx2">
                    <a:lumMod val="95000"/>
                    <a:lumOff val="5000"/>
                  </a:schemeClr>
                </a:solidFill>
                <a:latin typeface="Times New Roman" panose="02020603050405020304" pitchFamily="18" charset="0"/>
              </a:rPr>
              <a:t>п.1 ч.1 ст.81 ТК РФ) </a:t>
            </a:r>
            <a:r>
              <a:rPr lang="ru-RU" altLang="ru-RU" b="1" i="1" dirty="0">
                <a:solidFill>
                  <a:schemeClr val="tx2">
                    <a:lumMod val="95000"/>
                    <a:lumOff val="5000"/>
                  </a:schemeClr>
                </a:solidFill>
                <a:latin typeface="Times New Roman" panose="02020603050405020304" pitchFamily="18" charset="0"/>
              </a:rPr>
              <a:t>либо сокращением численности или штата работников организации (</a:t>
            </a:r>
            <a:r>
              <a:rPr lang="ru-RU" altLang="ru-RU" b="1" i="1" dirty="0" smtClean="0">
                <a:solidFill>
                  <a:schemeClr val="tx2">
                    <a:lumMod val="95000"/>
                    <a:lumOff val="5000"/>
                  </a:schemeClr>
                </a:solidFill>
                <a:latin typeface="Times New Roman" panose="02020603050405020304" pitchFamily="18" charset="0"/>
              </a:rPr>
              <a:t>п.2 ч.1 ст.81 ТК РФ) </a:t>
            </a:r>
            <a:r>
              <a:rPr lang="ru-RU" altLang="ru-RU" b="1" i="1" dirty="0">
                <a:solidFill>
                  <a:schemeClr val="tx2">
                    <a:lumMod val="95000"/>
                    <a:lumOff val="5000"/>
                  </a:schemeClr>
                </a:solidFill>
                <a:latin typeface="Times New Roman" panose="02020603050405020304" pitchFamily="18" charset="0"/>
              </a:rPr>
              <a:t>работникам, которые на день увольнения работали по совместительству и продолжили выполнение соответствующей работы после увольнения с основной работы, предоставляются гарантии, предусмотренные частями первой - третьей настоящей статьи, в порядке, установленном настоящей статьей</a:t>
            </a:r>
            <a:r>
              <a:rPr lang="ru-RU" altLang="ru-RU" b="1" i="1" dirty="0" smtClean="0">
                <a:solidFill>
                  <a:schemeClr val="tx2">
                    <a:lumMod val="95000"/>
                    <a:lumOff val="5000"/>
                  </a:schemeClr>
                </a:solidFill>
                <a:latin typeface="Times New Roman" panose="02020603050405020304" pitchFamily="18" charset="0"/>
              </a:rPr>
              <a:t>.</a:t>
            </a:r>
          </a:p>
          <a:p>
            <a:pPr marL="0" indent="447675" algn="just">
              <a:spcBef>
                <a:spcPct val="0"/>
              </a:spcBef>
              <a:spcAft>
                <a:spcPct val="0"/>
              </a:spcAft>
              <a:buNone/>
            </a:pPr>
            <a:r>
              <a:rPr lang="ru-RU" altLang="ru-RU" b="1" i="1" dirty="0" smtClean="0">
                <a:solidFill>
                  <a:schemeClr val="tx2">
                    <a:lumMod val="95000"/>
                    <a:lumOff val="5000"/>
                  </a:schemeClr>
                </a:solidFill>
                <a:latin typeface="Times New Roman" panose="02020603050405020304" pitchFamily="18" charset="0"/>
              </a:rPr>
              <a:t>Вступили в силу с 11.08.2025</a:t>
            </a:r>
            <a:endParaRPr lang="ru-RU" altLang="ru-RU" b="1" i="1" dirty="0">
              <a:solidFill>
                <a:schemeClr val="tx2">
                  <a:lumMod val="95000"/>
                  <a:lumOff val="5000"/>
                </a:schemeClr>
              </a:solidFill>
              <a:latin typeface="Times New Roman" panose="02020603050405020304" pitchFamily="18" charset="0"/>
            </a:endParaRPr>
          </a:p>
        </p:txBody>
      </p:sp>
    </p:spTree>
    <p:extLst>
      <p:ext uri="{BB962C8B-B14F-4D97-AF65-F5344CB8AC3E}">
        <p14:creationId xmlns:p14="http://schemas.microsoft.com/office/powerpoint/2010/main" val="1911431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170688" y="1566154"/>
            <a:ext cx="11850624" cy="5291846"/>
          </a:xfrm>
        </p:spPr>
        <p:txBody>
          <a:bodyPr rtlCol="0">
            <a:normAutofit lnSpcReduction="10000"/>
          </a:bodyPr>
          <a:lstStyle/>
          <a:p>
            <a:pPr marL="0" indent="447675"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При повторном приеме на работу нужно вновь знакомить сотрудника с локальными актами, уточнил </a:t>
            </a:r>
            <a:r>
              <a:rPr lang="ru-RU" altLang="ru-RU" sz="2800" b="1" i="1" dirty="0" err="1">
                <a:solidFill>
                  <a:schemeClr val="tx2">
                    <a:lumMod val="95000"/>
                    <a:lumOff val="5000"/>
                  </a:schemeClr>
                </a:solidFill>
                <a:latin typeface="Times New Roman" panose="02020603050405020304" pitchFamily="18" charset="0"/>
              </a:rPr>
              <a:t>Роструд</a:t>
            </a:r>
            <a:r>
              <a:rPr lang="ru-RU" altLang="ru-RU" sz="2800" b="1" i="1" dirty="0">
                <a:solidFill>
                  <a:schemeClr val="tx2">
                    <a:lumMod val="95000"/>
                    <a:lumOff val="5000"/>
                  </a:schemeClr>
                </a:solidFill>
                <a:latin typeface="Times New Roman" panose="02020603050405020304" pitchFamily="18" charset="0"/>
              </a:rPr>
              <a:t> </a:t>
            </a:r>
            <a:endParaRPr lang="ru-RU" altLang="ru-RU" sz="2800" b="1" i="1" dirty="0" smtClean="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endParaRPr lang="ru-RU" altLang="ru-RU" sz="2800"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smtClean="0">
                <a:solidFill>
                  <a:schemeClr val="tx2">
                    <a:lumMod val="95000"/>
                    <a:lumOff val="5000"/>
                  </a:schemeClr>
                </a:solidFill>
                <a:latin typeface="Times New Roman" panose="02020603050405020304" pitchFamily="18" charset="0"/>
              </a:rPr>
              <a:t>При </a:t>
            </a:r>
            <a:r>
              <a:rPr lang="ru-RU" altLang="ru-RU" sz="2800" b="1" i="1" dirty="0">
                <a:solidFill>
                  <a:schemeClr val="tx2">
                    <a:lumMod val="95000"/>
                    <a:lumOff val="5000"/>
                  </a:schemeClr>
                </a:solidFill>
                <a:latin typeface="Times New Roman" panose="02020603050405020304" pitchFamily="18" charset="0"/>
              </a:rPr>
              <a:t>трудоустройстве всегда надо знакомить специалистов с ПВТР и другими локальными нормативными актами, </a:t>
            </a:r>
            <a:r>
              <a:rPr lang="ru-RU" altLang="ru-RU" sz="2800" b="1" i="1" dirty="0" smtClean="0">
                <a:solidFill>
                  <a:schemeClr val="tx2">
                    <a:lumMod val="95000"/>
                    <a:lumOff val="5000"/>
                  </a:schemeClr>
                </a:solidFill>
                <a:latin typeface="Times New Roman" panose="02020603050405020304" pitchFamily="18" charset="0"/>
              </a:rPr>
              <a:t>коллективным договором</a:t>
            </a:r>
            <a:r>
              <a:rPr lang="ru-RU" altLang="ru-RU" sz="2800" b="1" i="1" dirty="0">
                <a:solidFill>
                  <a:schemeClr val="tx2">
                    <a:lumMod val="95000"/>
                    <a:lumOff val="5000"/>
                  </a:schemeClr>
                </a:solidFill>
                <a:latin typeface="Times New Roman" panose="02020603050405020304" pitchFamily="18" charset="0"/>
              </a:rPr>
              <a:t>. Это нужно делать, даже если работник уволился из организации, а через месяц пришел вновь на то же место.</a:t>
            </a: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Ведомство дополнительно указало, что при возвращении на должность водителя сотрудник опять проходит стажировку.</a:t>
            </a:r>
          </a:p>
          <a:p>
            <a:pPr marL="0" indent="447675" algn="just">
              <a:spcBef>
                <a:spcPct val="0"/>
              </a:spcBef>
              <a:spcAft>
                <a:spcPct val="0"/>
              </a:spcAft>
              <a:buNone/>
            </a:pPr>
            <a:r>
              <a:rPr lang="ru-RU" altLang="ru-RU" sz="2800" b="1" i="1" dirty="0" smtClean="0">
                <a:solidFill>
                  <a:schemeClr val="tx2">
                    <a:lumMod val="95000"/>
                    <a:lumOff val="5000"/>
                  </a:schemeClr>
                </a:solidFill>
                <a:latin typeface="Times New Roman" panose="02020603050405020304" pitchFamily="18" charset="0"/>
              </a:rPr>
              <a:t>!!! </a:t>
            </a:r>
            <a:r>
              <a:rPr lang="ru-RU" altLang="ru-RU" sz="2800" b="1" i="1" dirty="0" err="1" smtClean="0">
                <a:solidFill>
                  <a:schemeClr val="tx2">
                    <a:lumMod val="95000"/>
                    <a:lumOff val="5000"/>
                  </a:schemeClr>
                </a:solidFill>
                <a:latin typeface="Times New Roman" panose="02020603050405020304" pitchFamily="18" charset="0"/>
              </a:rPr>
              <a:t>Роструд</a:t>
            </a:r>
            <a:r>
              <a:rPr lang="ru-RU" altLang="ru-RU" sz="2800" b="1" i="1" dirty="0" smtClean="0">
                <a:solidFill>
                  <a:schemeClr val="tx2">
                    <a:lumMod val="95000"/>
                    <a:lumOff val="5000"/>
                  </a:schemeClr>
                </a:solidFill>
                <a:latin typeface="Times New Roman" panose="02020603050405020304" pitchFamily="18" charset="0"/>
              </a:rPr>
              <a:t> </a:t>
            </a:r>
            <a:r>
              <a:rPr lang="ru-RU" altLang="ru-RU" sz="2800" b="1" i="1" dirty="0">
                <a:solidFill>
                  <a:schemeClr val="tx2">
                    <a:lumMod val="95000"/>
                    <a:lumOff val="5000"/>
                  </a:schemeClr>
                </a:solidFill>
                <a:latin typeface="Times New Roman" panose="02020603050405020304" pitchFamily="18" charset="0"/>
              </a:rPr>
              <a:t>подобные разъяснения давал и в отношении предварительного медосмотра, а также обучения по охране труда.</a:t>
            </a:r>
          </a:p>
          <a:p>
            <a:pPr marL="0" indent="447675" algn="just">
              <a:spcBef>
                <a:spcPct val="0"/>
              </a:spcBef>
              <a:spcAft>
                <a:spcPct val="0"/>
              </a:spcAft>
              <a:buNone/>
            </a:pPr>
            <a:endParaRPr lang="ru-RU" altLang="ru-RU" sz="2900" b="1" i="1" dirty="0" smtClean="0">
              <a:solidFill>
                <a:srgbClr val="0070C0"/>
              </a:solidFill>
              <a:latin typeface="Times New Roman" panose="02020603050405020304" pitchFamily="18" charset="0"/>
            </a:endParaRPr>
          </a:p>
          <a:p>
            <a:pPr marL="0" indent="447675" algn="just">
              <a:spcBef>
                <a:spcPct val="0"/>
              </a:spcBef>
              <a:spcAft>
                <a:spcPct val="0"/>
              </a:spcAft>
              <a:buNone/>
            </a:pPr>
            <a:r>
              <a:rPr lang="ru-RU" altLang="ru-RU" sz="2900" b="1" i="1" dirty="0" smtClean="0">
                <a:solidFill>
                  <a:srgbClr val="0070C0"/>
                </a:solidFill>
                <a:latin typeface="Times New Roman" panose="02020603050405020304" pitchFamily="18" charset="0"/>
              </a:rPr>
              <a:t>Информация </a:t>
            </a:r>
            <a:r>
              <a:rPr lang="ru-RU" altLang="ru-RU" sz="2900" b="1" i="1" dirty="0" err="1">
                <a:solidFill>
                  <a:srgbClr val="0070C0"/>
                </a:solidFill>
                <a:latin typeface="Times New Roman" panose="02020603050405020304" pitchFamily="18" charset="0"/>
              </a:rPr>
              <a:t>Роструда</a:t>
            </a:r>
            <a:r>
              <a:rPr lang="ru-RU" altLang="ru-RU" sz="2900" b="1" i="1" dirty="0">
                <a:solidFill>
                  <a:srgbClr val="0070C0"/>
                </a:solidFill>
                <a:latin typeface="Times New Roman" panose="02020603050405020304" pitchFamily="18" charset="0"/>
              </a:rPr>
              <a:t> от </a:t>
            </a:r>
            <a:r>
              <a:rPr lang="ru-RU" altLang="ru-RU" sz="2900" b="1" i="1" dirty="0" smtClean="0">
                <a:solidFill>
                  <a:srgbClr val="0070C0"/>
                </a:solidFill>
                <a:latin typeface="Times New Roman" panose="02020603050405020304" pitchFamily="18" charset="0"/>
              </a:rPr>
              <a:t>16.06.2025</a:t>
            </a:r>
          </a:p>
          <a:p>
            <a:pPr marL="0" indent="447675" algn="just">
              <a:spcBef>
                <a:spcPct val="0"/>
              </a:spcBef>
              <a:spcAft>
                <a:spcPct val="0"/>
              </a:spcAft>
              <a:buNone/>
            </a:pPr>
            <a:r>
              <a:rPr lang="ru-RU" altLang="ru-RU" sz="2900" b="1" i="1" dirty="0" smtClean="0">
                <a:solidFill>
                  <a:srgbClr val="0070C0"/>
                </a:solidFill>
                <a:latin typeface="Times New Roman" panose="02020603050405020304" pitchFamily="18" charset="0"/>
              </a:rPr>
              <a:t>https</a:t>
            </a:r>
            <a:r>
              <a:rPr lang="ru-RU" altLang="ru-RU" sz="2900" b="1" i="1" dirty="0">
                <a:solidFill>
                  <a:srgbClr val="0070C0"/>
                </a:solidFill>
                <a:latin typeface="Times New Roman" panose="02020603050405020304" pitchFamily="18" charset="0"/>
              </a:rPr>
              <a:t>://</a:t>
            </a:r>
            <a:r>
              <a:rPr lang="ru-RU" altLang="ru-RU" sz="2900" b="1" i="1" dirty="0" smtClean="0">
                <a:solidFill>
                  <a:srgbClr val="0070C0"/>
                </a:solidFill>
                <a:latin typeface="Times New Roman" panose="02020603050405020304" pitchFamily="18" charset="0"/>
              </a:rPr>
              <a:t>t.me/rostrud_official/3630</a:t>
            </a:r>
            <a:endParaRPr lang="ru-RU" altLang="ru-RU" b="1" i="1" dirty="0">
              <a:solidFill>
                <a:srgbClr val="0070C0"/>
              </a:solidFill>
              <a:latin typeface="Times New Roman" panose="02020603050405020304" pitchFamily="18" charset="0"/>
            </a:endParaRPr>
          </a:p>
        </p:txBody>
      </p:sp>
      <p:sp>
        <p:nvSpPr>
          <p:cNvPr id="4" name="Прямоугольник 3"/>
          <p:cNvSpPr/>
          <p:nvPr/>
        </p:nvSpPr>
        <p:spPr>
          <a:xfrm>
            <a:off x="5974813" y="3244334"/>
            <a:ext cx="242374" cy="369332"/>
          </a:xfrm>
          <a:prstGeom prst="rect">
            <a:avLst/>
          </a:prstGeom>
        </p:spPr>
        <p:txBody>
          <a:bodyPr wrap="none">
            <a:spAutoFit/>
          </a:bodyPr>
          <a:lstStyle/>
          <a:p>
            <a:r>
              <a:rPr lang="ru-RU" altLang="ru-RU" b="1" i="1" dirty="0">
                <a:solidFill>
                  <a:srgbClr val="0070C0"/>
                </a:solidFill>
                <a:latin typeface="Times New Roman" panose="02020603050405020304" pitchFamily="18" charset="0"/>
              </a:rPr>
              <a:t> </a:t>
            </a:r>
            <a:endParaRPr lang="ru-RU" dirty="0"/>
          </a:p>
        </p:txBody>
      </p:sp>
    </p:spTree>
    <p:extLst>
      <p:ext uri="{BB962C8B-B14F-4D97-AF65-F5344CB8AC3E}">
        <p14:creationId xmlns:p14="http://schemas.microsoft.com/office/powerpoint/2010/main" val="3171738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170688" y="1566154"/>
            <a:ext cx="11850624" cy="5291846"/>
          </a:xfrm>
        </p:spPr>
        <p:txBody>
          <a:bodyPr rtlCol="0">
            <a:normAutofit fontScale="70000" lnSpcReduction="20000"/>
          </a:bodyPr>
          <a:lstStyle/>
          <a:p>
            <a:pPr marL="0" indent="447675"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Работа несовершеннолетних в свободное от учебы время: Минтруд обновил рекомендации </a:t>
            </a:r>
            <a:endParaRPr lang="ru-RU" altLang="ru-RU" sz="2800" b="1" i="1" dirty="0" smtClean="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endParaRPr lang="ru-RU" altLang="ru-RU" sz="2800" b="1" i="1" dirty="0" smtClean="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smtClean="0">
                <a:solidFill>
                  <a:schemeClr val="tx2">
                    <a:lumMod val="95000"/>
                    <a:lumOff val="5000"/>
                  </a:schemeClr>
                </a:solidFill>
                <a:latin typeface="Times New Roman" panose="02020603050405020304" pitchFamily="18" charset="0"/>
              </a:rPr>
              <a:t>Выделим </a:t>
            </a:r>
            <a:r>
              <a:rPr lang="ru-RU" altLang="ru-RU" sz="2800" b="1" i="1" dirty="0">
                <a:solidFill>
                  <a:schemeClr val="tx2">
                    <a:lumMod val="95000"/>
                    <a:lumOff val="5000"/>
                  </a:schemeClr>
                </a:solidFill>
                <a:latin typeface="Times New Roman" panose="02020603050405020304" pitchFamily="18" charset="0"/>
              </a:rPr>
              <a:t>ряд отличий от прежних рекомендаций.</a:t>
            </a: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Отметили, что работодатели могут содействовать трудоустройству несовершеннолетних родственников своих сотрудников. При этом такие кандидаты должны соответствовать требованиям вакансий и успешно проходить процедуры отбора. Кроме того, нужно учитывать ограничения по совместной деятельности родственников в ряде </a:t>
            </a:r>
            <a:r>
              <a:rPr lang="ru-RU" altLang="ru-RU" sz="2800" b="1" i="1" dirty="0" smtClean="0">
                <a:solidFill>
                  <a:schemeClr val="tx2">
                    <a:lumMod val="95000"/>
                    <a:lumOff val="5000"/>
                  </a:schemeClr>
                </a:solidFill>
                <a:latin typeface="Times New Roman" panose="02020603050405020304" pitchFamily="18" charset="0"/>
              </a:rPr>
              <a:t>организаций.</a:t>
            </a:r>
            <a:endParaRPr lang="ru-RU" altLang="ru-RU" sz="2800"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Важно разъяснять родителям особенности трудового законодательства, которые касаются несовершеннолетних, информировать их о мерах </a:t>
            </a:r>
            <a:r>
              <a:rPr lang="ru-RU" altLang="ru-RU" sz="2800" b="1" i="1" dirty="0" err="1">
                <a:solidFill>
                  <a:schemeClr val="tx2">
                    <a:lumMod val="95000"/>
                    <a:lumOff val="5000"/>
                  </a:schemeClr>
                </a:solidFill>
                <a:latin typeface="Times New Roman" panose="02020603050405020304" pitchFamily="18" charset="0"/>
              </a:rPr>
              <a:t>соцподдержки</a:t>
            </a:r>
            <a:r>
              <a:rPr lang="ru-RU" altLang="ru-RU" sz="2800" b="1" i="1" dirty="0">
                <a:solidFill>
                  <a:schemeClr val="tx2">
                    <a:lumMod val="95000"/>
                    <a:lumOff val="5000"/>
                  </a:schemeClr>
                </a:solidFill>
                <a:latin typeface="Times New Roman" panose="02020603050405020304" pitchFamily="18" charset="0"/>
              </a:rPr>
              <a:t> и гарантиях для </a:t>
            </a:r>
            <a:r>
              <a:rPr lang="ru-RU" altLang="ru-RU" sz="2800" b="1" i="1" dirty="0" smtClean="0">
                <a:solidFill>
                  <a:schemeClr val="tx2">
                    <a:lumMod val="95000"/>
                    <a:lumOff val="5000"/>
                  </a:schemeClr>
                </a:solidFill>
                <a:latin typeface="Times New Roman" panose="02020603050405020304" pitchFamily="18" charset="0"/>
              </a:rPr>
              <a:t>работников.</a:t>
            </a:r>
            <a:endParaRPr lang="ru-RU" altLang="ru-RU" sz="2800"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Добавили раздел об информационной безопасности несовершеннолетних. Советуют, в частности, установить четкие правила работы с </a:t>
            </a:r>
            <a:r>
              <a:rPr lang="ru-RU" altLang="ru-RU" sz="2800" b="1" i="1" dirty="0" err="1">
                <a:solidFill>
                  <a:schemeClr val="tx2">
                    <a:lumMod val="95000"/>
                    <a:lumOff val="5000"/>
                  </a:schemeClr>
                </a:solidFill>
                <a:latin typeface="Times New Roman" panose="02020603050405020304" pitchFamily="18" charset="0"/>
              </a:rPr>
              <a:t>соцсетями</a:t>
            </a:r>
            <a:r>
              <a:rPr lang="ru-RU" altLang="ru-RU" sz="2800" b="1" i="1" dirty="0">
                <a:solidFill>
                  <a:schemeClr val="tx2">
                    <a:lumMod val="95000"/>
                    <a:lumOff val="5000"/>
                  </a:schemeClr>
                </a:solidFill>
                <a:latin typeface="Times New Roman" panose="02020603050405020304" pitchFamily="18" charset="0"/>
              </a:rPr>
              <a:t> и коммуникационными платформами. Это нужно для минимизации рисков негативного влияния на имидж компании и психическое здоровье </a:t>
            </a:r>
            <a:r>
              <a:rPr lang="ru-RU" altLang="ru-RU" sz="2800" b="1" i="1" dirty="0" smtClean="0">
                <a:solidFill>
                  <a:schemeClr val="tx2">
                    <a:lumMod val="95000"/>
                    <a:lumOff val="5000"/>
                  </a:schemeClr>
                </a:solidFill>
                <a:latin typeface="Times New Roman" panose="02020603050405020304" pitchFamily="18" charset="0"/>
              </a:rPr>
              <a:t>подростков.</a:t>
            </a:r>
            <a:endParaRPr lang="ru-RU" altLang="ru-RU" sz="2800"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Перечень рекомендуемых профессий и должностей с учетом ограничений для этой категории персонала теперь состоит из 90 позиций. В предыдущем списке их было 59. Добавили, например, помощника эколога, рабочего земельного хозяйства и уборщика служебных </a:t>
            </a:r>
            <a:r>
              <a:rPr lang="ru-RU" altLang="ru-RU" sz="2800" b="1" i="1" dirty="0" smtClean="0">
                <a:solidFill>
                  <a:schemeClr val="tx2">
                    <a:lumMod val="95000"/>
                    <a:lumOff val="5000"/>
                  </a:schemeClr>
                </a:solidFill>
                <a:latin typeface="Times New Roman" panose="02020603050405020304" pitchFamily="18" charset="0"/>
              </a:rPr>
              <a:t>помещений.</a:t>
            </a:r>
            <a:endParaRPr lang="ru-RU" altLang="ru-RU" sz="2800"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Напомним, с 1 сентября 2025 года работодателям разрешат привлекать к труду в выходные и праздники лиц от 14 до 18 лет на летних каникулах.</a:t>
            </a:r>
          </a:p>
          <a:p>
            <a:pPr marL="0" indent="447675" algn="just">
              <a:spcBef>
                <a:spcPct val="0"/>
              </a:spcBef>
              <a:spcAft>
                <a:spcPct val="0"/>
              </a:spcAft>
              <a:buNone/>
            </a:pPr>
            <a:endParaRPr lang="ru-RU" altLang="ru-RU" sz="2900" b="1" i="1" dirty="0" smtClean="0">
              <a:solidFill>
                <a:srgbClr val="0070C0"/>
              </a:solidFill>
              <a:latin typeface="Times New Roman" panose="02020603050405020304" pitchFamily="18" charset="0"/>
            </a:endParaRPr>
          </a:p>
          <a:p>
            <a:pPr marL="0" indent="447675" algn="just">
              <a:spcBef>
                <a:spcPct val="0"/>
              </a:spcBef>
              <a:spcAft>
                <a:spcPct val="0"/>
              </a:spcAft>
              <a:buNone/>
            </a:pPr>
            <a:r>
              <a:rPr lang="ru-RU" altLang="ru-RU" sz="2900" b="1" i="1" dirty="0" smtClean="0">
                <a:solidFill>
                  <a:srgbClr val="0070C0"/>
                </a:solidFill>
                <a:latin typeface="Times New Roman" panose="02020603050405020304" pitchFamily="18" charset="0"/>
              </a:rPr>
              <a:t>Письмо </a:t>
            </a:r>
            <a:r>
              <a:rPr lang="ru-RU" altLang="ru-RU" sz="2900" b="1" i="1" dirty="0">
                <a:solidFill>
                  <a:srgbClr val="0070C0"/>
                </a:solidFill>
                <a:latin typeface="Times New Roman" panose="02020603050405020304" pitchFamily="18" charset="0"/>
              </a:rPr>
              <a:t>Минтруда России от 22.05.2025 N </a:t>
            </a:r>
            <a:r>
              <a:rPr lang="ru-RU" altLang="ru-RU" sz="2900" b="1" i="1" dirty="0" smtClean="0">
                <a:solidFill>
                  <a:srgbClr val="0070C0"/>
                </a:solidFill>
                <a:latin typeface="Times New Roman" panose="02020603050405020304" pitchFamily="18" charset="0"/>
              </a:rPr>
              <a:t>14-6/10/В-8758</a:t>
            </a:r>
            <a:endParaRPr lang="ru-RU" altLang="ru-RU" b="1" i="1" dirty="0">
              <a:solidFill>
                <a:srgbClr val="0070C0"/>
              </a:solidFill>
              <a:latin typeface="Times New Roman" panose="02020603050405020304" pitchFamily="18" charset="0"/>
            </a:endParaRPr>
          </a:p>
        </p:txBody>
      </p:sp>
      <p:sp>
        <p:nvSpPr>
          <p:cNvPr id="4" name="Прямоугольник 3"/>
          <p:cNvSpPr/>
          <p:nvPr/>
        </p:nvSpPr>
        <p:spPr>
          <a:xfrm>
            <a:off x="5974813" y="3244334"/>
            <a:ext cx="242374" cy="369332"/>
          </a:xfrm>
          <a:prstGeom prst="rect">
            <a:avLst/>
          </a:prstGeom>
        </p:spPr>
        <p:txBody>
          <a:bodyPr wrap="none">
            <a:spAutoFit/>
          </a:bodyPr>
          <a:lstStyle/>
          <a:p>
            <a:r>
              <a:rPr lang="ru-RU" altLang="ru-RU" b="1" i="1" dirty="0">
                <a:solidFill>
                  <a:srgbClr val="0070C0"/>
                </a:solidFill>
                <a:latin typeface="Times New Roman" panose="02020603050405020304" pitchFamily="18" charset="0"/>
              </a:rPr>
              <a:t> </a:t>
            </a:r>
            <a:endParaRPr lang="ru-RU" dirty="0"/>
          </a:p>
        </p:txBody>
      </p:sp>
    </p:spTree>
    <p:extLst>
      <p:ext uri="{BB962C8B-B14F-4D97-AF65-F5344CB8AC3E}">
        <p14:creationId xmlns:p14="http://schemas.microsoft.com/office/powerpoint/2010/main" val="3199004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170688" y="1566154"/>
            <a:ext cx="11850624" cy="5291846"/>
          </a:xfrm>
        </p:spPr>
        <p:txBody>
          <a:bodyPr rtlCol="0">
            <a:normAutofit/>
          </a:bodyPr>
          <a:lstStyle/>
          <a:p>
            <a:pPr marL="0" indent="447675"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err="1">
                <a:solidFill>
                  <a:schemeClr val="tx2">
                    <a:lumMod val="95000"/>
                    <a:lumOff val="5000"/>
                  </a:schemeClr>
                </a:solidFill>
                <a:latin typeface="Times New Roman" panose="02020603050405020304" pitchFamily="18" charset="0"/>
              </a:rPr>
              <a:t>Роструд</a:t>
            </a:r>
            <a:r>
              <a:rPr lang="ru-RU" altLang="ru-RU" sz="2800" b="1" i="1" dirty="0">
                <a:solidFill>
                  <a:schemeClr val="tx2">
                    <a:lumMod val="95000"/>
                    <a:lumOff val="5000"/>
                  </a:schemeClr>
                </a:solidFill>
                <a:latin typeface="Times New Roman" panose="02020603050405020304" pitchFamily="18" charset="0"/>
              </a:rPr>
              <a:t> разъяснил, когда оформлять наставничество не нужно</a:t>
            </a:r>
          </a:p>
          <a:p>
            <a:pPr marL="0" indent="447675" algn="just">
              <a:spcBef>
                <a:spcPct val="0"/>
              </a:spcBef>
              <a:spcAft>
                <a:spcPct val="0"/>
              </a:spcAft>
              <a:buNone/>
            </a:pPr>
            <a:endParaRPr lang="ru-RU" altLang="ru-RU" sz="2800"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В трудовую функцию специалиста, например руководителя, может входить помощь новым работникам на постоянной основе. Зарплату он должен получать с учетом выполнения таких обязанностей. Ведомство отметило, что в этом случае на работника не распространяются особенности регулирования труда наставников.</a:t>
            </a:r>
          </a:p>
          <a:p>
            <a:pPr marL="0" indent="447675" algn="just">
              <a:spcBef>
                <a:spcPct val="0"/>
              </a:spcBef>
              <a:spcAft>
                <a:spcPct val="0"/>
              </a:spcAft>
              <a:buNone/>
            </a:pPr>
            <a:endParaRPr lang="ru-RU" altLang="ru-RU" sz="2800"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endParaRPr lang="ru-RU" altLang="ru-RU" sz="2900" b="1" i="1" dirty="0" smtClean="0">
              <a:solidFill>
                <a:srgbClr val="0070C0"/>
              </a:solidFill>
              <a:latin typeface="Times New Roman" panose="02020603050405020304" pitchFamily="18" charset="0"/>
            </a:endParaRPr>
          </a:p>
          <a:p>
            <a:pPr marL="0" indent="447675" algn="just">
              <a:spcBef>
                <a:spcPct val="0"/>
              </a:spcBef>
              <a:spcAft>
                <a:spcPct val="0"/>
              </a:spcAft>
              <a:buNone/>
            </a:pPr>
            <a:r>
              <a:rPr lang="ru-RU" altLang="ru-RU" sz="2900" b="1" i="1" dirty="0" smtClean="0">
                <a:solidFill>
                  <a:srgbClr val="0070C0"/>
                </a:solidFill>
                <a:latin typeface="Times New Roman" panose="02020603050405020304" pitchFamily="18" charset="0"/>
              </a:rPr>
              <a:t>Письмо </a:t>
            </a:r>
            <a:r>
              <a:rPr lang="ru-RU" altLang="ru-RU" sz="2900" b="1" i="1" dirty="0" err="1">
                <a:solidFill>
                  <a:srgbClr val="0070C0"/>
                </a:solidFill>
                <a:latin typeface="Times New Roman" panose="02020603050405020304" pitchFamily="18" charset="0"/>
              </a:rPr>
              <a:t>Роструда</a:t>
            </a:r>
            <a:r>
              <a:rPr lang="ru-RU" altLang="ru-RU" sz="2900" b="1" i="1" dirty="0">
                <a:solidFill>
                  <a:srgbClr val="0070C0"/>
                </a:solidFill>
                <a:latin typeface="Times New Roman" panose="02020603050405020304" pitchFamily="18" charset="0"/>
              </a:rPr>
              <a:t> от 07.05.2025 N </a:t>
            </a:r>
            <a:r>
              <a:rPr lang="ru-RU" altLang="ru-RU" sz="2900" b="1" i="1" dirty="0" smtClean="0">
                <a:solidFill>
                  <a:srgbClr val="0070C0"/>
                </a:solidFill>
                <a:latin typeface="Times New Roman" panose="02020603050405020304" pitchFamily="18" charset="0"/>
              </a:rPr>
              <a:t>ПГ/08381-6-1</a:t>
            </a:r>
            <a:endParaRPr lang="ru-RU" altLang="ru-RU" b="1" i="1" dirty="0">
              <a:solidFill>
                <a:srgbClr val="0070C0"/>
              </a:solidFill>
              <a:latin typeface="Times New Roman" panose="02020603050405020304" pitchFamily="18" charset="0"/>
            </a:endParaRPr>
          </a:p>
        </p:txBody>
      </p:sp>
      <p:sp>
        <p:nvSpPr>
          <p:cNvPr id="4" name="Прямоугольник 3"/>
          <p:cNvSpPr/>
          <p:nvPr/>
        </p:nvSpPr>
        <p:spPr>
          <a:xfrm>
            <a:off x="5974813" y="3244334"/>
            <a:ext cx="242374" cy="369332"/>
          </a:xfrm>
          <a:prstGeom prst="rect">
            <a:avLst/>
          </a:prstGeom>
        </p:spPr>
        <p:txBody>
          <a:bodyPr wrap="none">
            <a:spAutoFit/>
          </a:bodyPr>
          <a:lstStyle/>
          <a:p>
            <a:r>
              <a:rPr lang="ru-RU" altLang="ru-RU" b="1" i="1" dirty="0">
                <a:solidFill>
                  <a:srgbClr val="0070C0"/>
                </a:solidFill>
                <a:latin typeface="Times New Roman" panose="02020603050405020304" pitchFamily="18" charset="0"/>
              </a:rPr>
              <a:t> </a:t>
            </a:r>
            <a:endParaRPr lang="ru-RU" dirty="0"/>
          </a:p>
        </p:txBody>
      </p:sp>
    </p:spTree>
    <p:extLst>
      <p:ext uri="{BB962C8B-B14F-4D97-AF65-F5344CB8AC3E}">
        <p14:creationId xmlns:p14="http://schemas.microsoft.com/office/powerpoint/2010/main" val="4293560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170688" y="1566154"/>
            <a:ext cx="11850624" cy="5291846"/>
          </a:xfrm>
        </p:spPr>
        <p:txBody>
          <a:bodyPr rtlCol="0">
            <a:normAutofit fontScale="92500" lnSpcReduction="10000"/>
          </a:bodyPr>
          <a:lstStyle/>
          <a:p>
            <a:pPr marL="0" indent="447675"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Согласие работника на наставничество и отказ от </a:t>
            </a:r>
            <a:r>
              <a:rPr lang="ru-RU" altLang="ru-RU" sz="2800" b="1" i="1" dirty="0" smtClean="0">
                <a:solidFill>
                  <a:schemeClr val="tx2">
                    <a:lumMod val="95000"/>
                    <a:lumOff val="5000"/>
                  </a:schemeClr>
                </a:solidFill>
                <a:latin typeface="Times New Roman" panose="02020603050405020304" pitchFamily="18" charset="0"/>
              </a:rPr>
              <a:t>него</a:t>
            </a:r>
          </a:p>
          <a:p>
            <a:pPr marL="0" indent="447675" algn="just">
              <a:spcBef>
                <a:spcPct val="0"/>
              </a:spcBef>
              <a:spcAft>
                <a:spcPct val="0"/>
              </a:spcAft>
              <a:buNone/>
            </a:pPr>
            <a:endParaRPr lang="ru-RU" altLang="ru-RU" sz="2800"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Чтобы выполнять функции наставника, работник должен дать письменное согласие. Ведомство указало, что зафиксировать его можно в любой форме. Достаточно, если сотрудник сделает надпись в приказе о поручении наставничества или в предложении такой работы. Он также выражает согласие, когда подписывает трудовой договор либо </a:t>
            </a:r>
            <a:r>
              <a:rPr lang="ru-RU" altLang="ru-RU" sz="2800" b="1" i="1" dirty="0" err="1">
                <a:solidFill>
                  <a:schemeClr val="tx2">
                    <a:lumMod val="95000"/>
                    <a:lumOff val="5000"/>
                  </a:schemeClr>
                </a:solidFill>
                <a:latin typeface="Times New Roman" panose="02020603050405020304" pitchFamily="18" charset="0"/>
              </a:rPr>
              <a:t>допсоглашение</a:t>
            </a:r>
            <a:r>
              <a:rPr lang="ru-RU" altLang="ru-RU" sz="2800" b="1" i="1" dirty="0">
                <a:solidFill>
                  <a:schemeClr val="tx2">
                    <a:lumMod val="95000"/>
                    <a:lumOff val="5000"/>
                  </a:schemeClr>
                </a:solidFill>
                <a:latin typeface="Times New Roman" panose="02020603050405020304" pitchFamily="18" charset="0"/>
              </a:rPr>
              <a:t> с условием о наставничестве.</a:t>
            </a: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Работник вправе отказаться от выполнения функций наставника в любое время. Срока предупреждения об этом в законе нет. Ведомство считает, что его можно установить по соглашению сторон.</a:t>
            </a: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Напомним, поправки к ТК РФ о наставничестве действуют с 1 марта 2025 года. За выполнение таких функций положена доплата.</a:t>
            </a:r>
          </a:p>
          <a:p>
            <a:pPr marL="0" indent="447675" algn="just">
              <a:spcBef>
                <a:spcPct val="0"/>
              </a:spcBef>
              <a:spcAft>
                <a:spcPct val="0"/>
              </a:spcAft>
              <a:buNone/>
            </a:pPr>
            <a:endParaRPr lang="ru-RU" altLang="ru-RU" sz="2900" b="1" i="1" dirty="0" smtClean="0">
              <a:solidFill>
                <a:srgbClr val="0070C0"/>
              </a:solidFill>
              <a:latin typeface="Times New Roman" panose="02020603050405020304" pitchFamily="18" charset="0"/>
            </a:endParaRPr>
          </a:p>
          <a:p>
            <a:pPr marL="0" indent="447675" algn="just">
              <a:spcBef>
                <a:spcPct val="0"/>
              </a:spcBef>
              <a:spcAft>
                <a:spcPct val="0"/>
              </a:spcAft>
              <a:buNone/>
            </a:pPr>
            <a:r>
              <a:rPr lang="ru-RU" altLang="ru-RU" sz="2900" b="1" i="1" dirty="0" smtClean="0">
                <a:solidFill>
                  <a:srgbClr val="0070C0"/>
                </a:solidFill>
                <a:latin typeface="Times New Roman" panose="02020603050405020304" pitchFamily="18" charset="0"/>
              </a:rPr>
              <a:t>Письмо </a:t>
            </a:r>
            <a:r>
              <a:rPr lang="ru-RU" altLang="ru-RU" sz="2900" b="1" i="1" dirty="0" err="1">
                <a:solidFill>
                  <a:srgbClr val="0070C0"/>
                </a:solidFill>
                <a:latin typeface="Times New Roman" panose="02020603050405020304" pitchFamily="18" charset="0"/>
              </a:rPr>
              <a:t>Роструда</a:t>
            </a:r>
            <a:r>
              <a:rPr lang="ru-RU" altLang="ru-RU" sz="2900" b="1" i="1" dirty="0">
                <a:solidFill>
                  <a:srgbClr val="0070C0"/>
                </a:solidFill>
                <a:latin typeface="Times New Roman" panose="02020603050405020304" pitchFamily="18" charset="0"/>
              </a:rPr>
              <a:t> от 06.05.2025 N </a:t>
            </a:r>
            <a:r>
              <a:rPr lang="ru-RU" altLang="ru-RU" sz="2900" b="1" i="1" dirty="0" smtClean="0">
                <a:solidFill>
                  <a:srgbClr val="0070C0"/>
                </a:solidFill>
                <a:latin typeface="Times New Roman" panose="02020603050405020304" pitchFamily="18" charset="0"/>
              </a:rPr>
              <a:t>ПГ/08518-6-1</a:t>
            </a:r>
            <a:endParaRPr lang="ru-RU" altLang="ru-RU" b="1" i="1" dirty="0">
              <a:solidFill>
                <a:srgbClr val="0070C0"/>
              </a:solidFill>
              <a:latin typeface="Times New Roman" panose="02020603050405020304" pitchFamily="18" charset="0"/>
            </a:endParaRPr>
          </a:p>
        </p:txBody>
      </p:sp>
      <p:sp>
        <p:nvSpPr>
          <p:cNvPr id="4" name="Прямоугольник 3"/>
          <p:cNvSpPr/>
          <p:nvPr/>
        </p:nvSpPr>
        <p:spPr>
          <a:xfrm>
            <a:off x="5974813" y="3244334"/>
            <a:ext cx="242374" cy="369332"/>
          </a:xfrm>
          <a:prstGeom prst="rect">
            <a:avLst/>
          </a:prstGeom>
        </p:spPr>
        <p:txBody>
          <a:bodyPr wrap="none">
            <a:spAutoFit/>
          </a:bodyPr>
          <a:lstStyle/>
          <a:p>
            <a:r>
              <a:rPr lang="ru-RU" altLang="ru-RU" b="1" i="1" dirty="0">
                <a:solidFill>
                  <a:srgbClr val="0070C0"/>
                </a:solidFill>
                <a:latin typeface="Times New Roman" panose="02020603050405020304" pitchFamily="18" charset="0"/>
              </a:rPr>
              <a:t> </a:t>
            </a:r>
            <a:endParaRPr lang="ru-RU" dirty="0"/>
          </a:p>
        </p:txBody>
      </p:sp>
    </p:spTree>
    <p:extLst>
      <p:ext uri="{BB962C8B-B14F-4D97-AF65-F5344CB8AC3E}">
        <p14:creationId xmlns:p14="http://schemas.microsoft.com/office/powerpoint/2010/main" val="2505754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170688" y="1566154"/>
            <a:ext cx="11850624" cy="5291846"/>
          </a:xfrm>
        </p:spPr>
        <p:txBody>
          <a:bodyPr rtlCol="0">
            <a:normAutofit/>
          </a:bodyPr>
          <a:lstStyle/>
          <a:p>
            <a:pPr marL="0" indent="447675"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smtClean="0">
                <a:solidFill>
                  <a:schemeClr val="tx2">
                    <a:lumMod val="95000"/>
                    <a:lumOff val="5000"/>
                  </a:schemeClr>
                </a:solidFill>
                <a:latin typeface="Times New Roman" panose="02020603050405020304" pitchFamily="18" charset="0"/>
              </a:rPr>
              <a:t>Оплата </a:t>
            </a:r>
            <a:r>
              <a:rPr lang="ru-RU" altLang="ru-RU" sz="2800" b="1" i="1" dirty="0">
                <a:solidFill>
                  <a:schemeClr val="tx2">
                    <a:lumMod val="95000"/>
                    <a:lumOff val="5000"/>
                  </a:schemeClr>
                </a:solidFill>
                <a:latin typeface="Times New Roman" panose="02020603050405020304" pitchFamily="18" charset="0"/>
              </a:rPr>
              <a:t>наставничества: </a:t>
            </a:r>
            <a:r>
              <a:rPr lang="ru-RU" altLang="ru-RU" sz="2800" b="1" i="1" dirty="0" err="1">
                <a:solidFill>
                  <a:schemeClr val="tx2">
                    <a:lumMod val="95000"/>
                    <a:lumOff val="5000"/>
                  </a:schemeClr>
                </a:solidFill>
                <a:latin typeface="Times New Roman" panose="02020603050405020304" pitchFamily="18" charset="0"/>
              </a:rPr>
              <a:t>Роструд</a:t>
            </a:r>
            <a:r>
              <a:rPr lang="ru-RU" altLang="ru-RU" sz="2800" b="1" i="1" dirty="0">
                <a:solidFill>
                  <a:schemeClr val="tx2">
                    <a:lumMod val="95000"/>
                    <a:lumOff val="5000"/>
                  </a:schemeClr>
                </a:solidFill>
                <a:latin typeface="Times New Roman" panose="02020603050405020304" pitchFamily="18" charset="0"/>
              </a:rPr>
              <a:t> разъяснил, стимулирующая это выплата или </a:t>
            </a:r>
            <a:r>
              <a:rPr lang="ru-RU" altLang="ru-RU" sz="2800" b="1" i="1" dirty="0" smtClean="0">
                <a:solidFill>
                  <a:schemeClr val="tx2">
                    <a:lumMod val="95000"/>
                    <a:lumOff val="5000"/>
                  </a:schemeClr>
                </a:solidFill>
                <a:latin typeface="Times New Roman" panose="02020603050405020304" pitchFamily="18" charset="0"/>
              </a:rPr>
              <a:t>компенсационная</a:t>
            </a:r>
          </a:p>
          <a:p>
            <a:pPr marL="0" indent="447675" algn="just">
              <a:spcBef>
                <a:spcPct val="0"/>
              </a:spcBef>
              <a:spcAft>
                <a:spcPct val="0"/>
              </a:spcAft>
              <a:buNone/>
            </a:pPr>
            <a:endParaRPr lang="ru-RU" altLang="ru-RU" sz="2800"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smtClean="0">
                <a:solidFill>
                  <a:schemeClr val="tx2">
                    <a:lumMod val="95000"/>
                    <a:lumOff val="5000"/>
                  </a:schemeClr>
                </a:solidFill>
                <a:latin typeface="Times New Roman" panose="02020603050405020304" pitchFamily="18" charset="0"/>
              </a:rPr>
              <a:t>Выплата </a:t>
            </a:r>
            <a:r>
              <a:rPr lang="ru-RU" altLang="ru-RU" sz="2800" b="1" i="1" dirty="0">
                <a:solidFill>
                  <a:schemeClr val="tx2">
                    <a:lumMod val="95000"/>
                    <a:lumOff val="5000"/>
                  </a:schemeClr>
                </a:solidFill>
                <a:latin typeface="Times New Roman" panose="02020603050405020304" pitchFamily="18" charset="0"/>
              </a:rPr>
              <a:t>за наставничество - стимулирующая. Ее устанавливают, чтобы материально поощрить работника выполнять дополнительные функции: помощь другому сотруднику в профессиональном развитии</a:t>
            </a:r>
            <a:r>
              <a:rPr lang="ru-RU" altLang="ru-RU" sz="2800" b="1" i="1">
                <a:solidFill>
                  <a:schemeClr val="tx2">
                    <a:lumMod val="95000"/>
                    <a:lumOff val="5000"/>
                  </a:schemeClr>
                </a:solidFill>
                <a:latin typeface="Times New Roman" panose="02020603050405020304" pitchFamily="18" charset="0"/>
              </a:rPr>
              <a:t>. </a:t>
            </a:r>
            <a:endParaRPr lang="ru-RU" altLang="ru-RU" sz="2800" b="1" i="1" smtClean="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endParaRPr lang="ru-RU" altLang="ru-RU" sz="2900" b="1" i="1" dirty="0" smtClean="0">
              <a:solidFill>
                <a:srgbClr val="0070C0"/>
              </a:solidFill>
              <a:latin typeface="Times New Roman" panose="02020603050405020304" pitchFamily="18" charset="0"/>
            </a:endParaRPr>
          </a:p>
          <a:p>
            <a:pPr marL="0" indent="447675" algn="just">
              <a:spcBef>
                <a:spcPct val="0"/>
              </a:spcBef>
              <a:spcAft>
                <a:spcPct val="0"/>
              </a:spcAft>
              <a:buNone/>
            </a:pPr>
            <a:r>
              <a:rPr lang="ru-RU" altLang="ru-RU" sz="2900" b="1" i="1" dirty="0" smtClean="0">
                <a:solidFill>
                  <a:srgbClr val="0070C0"/>
                </a:solidFill>
                <a:latin typeface="Times New Roman" panose="02020603050405020304" pitchFamily="18" charset="0"/>
              </a:rPr>
              <a:t>Письмо </a:t>
            </a:r>
            <a:r>
              <a:rPr lang="ru-RU" altLang="ru-RU" sz="2900" b="1" i="1" dirty="0" err="1">
                <a:solidFill>
                  <a:srgbClr val="0070C0"/>
                </a:solidFill>
                <a:latin typeface="Times New Roman" panose="02020603050405020304" pitchFamily="18" charset="0"/>
              </a:rPr>
              <a:t>Роструда</a:t>
            </a:r>
            <a:r>
              <a:rPr lang="ru-RU" altLang="ru-RU" sz="2900" b="1" i="1" dirty="0">
                <a:solidFill>
                  <a:srgbClr val="0070C0"/>
                </a:solidFill>
                <a:latin typeface="Times New Roman" panose="02020603050405020304" pitchFamily="18" charset="0"/>
              </a:rPr>
              <a:t> от 06.05.2025 N </a:t>
            </a:r>
            <a:r>
              <a:rPr lang="ru-RU" altLang="ru-RU" sz="2900" b="1" i="1" dirty="0" smtClean="0">
                <a:solidFill>
                  <a:srgbClr val="0070C0"/>
                </a:solidFill>
                <a:latin typeface="Times New Roman" panose="02020603050405020304" pitchFamily="18" charset="0"/>
              </a:rPr>
              <a:t>ПГ/08383-6-1</a:t>
            </a:r>
            <a:endParaRPr lang="ru-RU" altLang="ru-RU" b="1" i="1" dirty="0">
              <a:solidFill>
                <a:srgbClr val="0070C0"/>
              </a:solidFill>
              <a:latin typeface="Times New Roman" panose="02020603050405020304" pitchFamily="18" charset="0"/>
            </a:endParaRPr>
          </a:p>
        </p:txBody>
      </p:sp>
      <p:sp>
        <p:nvSpPr>
          <p:cNvPr id="4" name="Прямоугольник 3"/>
          <p:cNvSpPr/>
          <p:nvPr/>
        </p:nvSpPr>
        <p:spPr>
          <a:xfrm>
            <a:off x="5974813" y="3244334"/>
            <a:ext cx="242374" cy="369332"/>
          </a:xfrm>
          <a:prstGeom prst="rect">
            <a:avLst/>
          </a:prstGeom>
        </p:spPr>
        <p:txBody>
          <a:bodyPr wrap="none">
            <a:spAutoFit/>
          </a:bodyPr>
          <a:lstStyle/>
          <a:p>
            <a:r>
              <a:rPr lang="ru-RU" altLang="ru-RU" b="1" i="1" dirty="0">
                <a:solidFill>
                  <a:srgbClr val="0070C0"/>
                </a:solidFill>
                <a:latin typeface="Times New Roman" panose="02020603050405020304" pitchFamily="18" charset="0"/>
              </a:rPr>
              <a:t> </a:t>
            </a:r>
            <a:endParaRPr lang="ru-RU" dirty="0"/>
          </a:p>
        </p:txBody>
      </p:sp>
    </p:spTree>
    <p:extLst>
      <p:ext uri="{BB962C8B-B14F-4D97-AF65-F5344CB8AC3E}">
        <p14:creationId xmlns:p14="http://schemas.microsoft.com/office/powerpoint/2010/main" val="2678714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170688" y="1566154"/>
            <a:ext cx="11850624" cy="5291846"/>
          </a:xfrm>
        </p:spPr>
        <p:txBody>
          <a:bodyPr rtlCol="0">
            <a:normAutofit/>
          </a:bodyPr>
          <a:lstStyle/>
          <a:p>
            <a:pPr marL="0" indent="447675"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Замечание или выговор: последовательность взысканий может быть </a:t>
            </a:r>
            <a:r>
              <a:rPr lang="ru-RU" altLang="ru-RU" sz="2800" b="1" i="1" dirty="0" smtClean="0">
                <a:solidFill>
                  <a:schemeClr val="tx2">
                    <a:lumMod val="95000"/>
                    <a:lumOff val="5000"/>
                  </a:schemeClr>
                </a:solidFill>
                <a:latin typeface="Times New Roman" panose="02020603050405020304" pitchFamily="18" charset="0"/>
              </a:rPr>
              <a:t>любой</a:t>
            </a:r>
          </a:p>
          <a:p>
            <a:pPr marL="0" indent="447675" algn="just">
              <a:spcBef>
                <a:spcPct val="0"/>
              </a:spcBef>
              <a:spcAft>
                <a:spcPct val="0"/>
              </a:spcAft>
              <a:buNone/>
            </a:pPr>
            <a:endParaRPr lang="ru-RU" altLang="ru-RU" sz="2800"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smtClean="0">
                <a:solidFill>
                  <a:schemeClr val="tx2">
                    <a:lumMod val="95000"/>
                    <a:lumOff val="5000"/>
                  </a:schemeClr>
                </a:solidFill>
                <a:latin typeface="Times New Roman" panose="02020603050405020304" pitchFamily="18" charset="0"/>
              </a:rPr>
              <a:t>Работодатель </a:t>
            </a:r>
            <a:r>
              <a:rPr lang="ru-RU" altLang="ru-RU" sz="2800" b="1" i="1" dirty="0">
                <a:solidFill>
                  <a:schemeClr val="tx2">
                    <a:lumMod val="95000"/>
                    <a:lumOff val="5000"/>
                  </a:schemeClr>
                </a:solidFill>
                <a:latin typeface="Times New Roman" panose="02020603050405020304" pitchFamily="18" charset="0"/>
              </a:rPr>
              <a:t>вправе применять дисциплинарные взыскания в виде замечания и выговора в любой очередности, указало ведомство. При этом важно учитывать тяжесть проступка и обстоятельства его совершения.</a:t>
            </a: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Отметим, аналогичную позицию </a:t>
            </a:r>
            <a:r>
              <a:rPr lang="ru-RU" altLang="ru-RU" sz="2800" b="1" i="1" dirty="0" err="1">
                <a:solidFill>
                  <a:schemeClr val="tx2">
                    <a:lumMod val="95000"/>
                    <a:lumOff val="5000"/>
                  </a:schemeClr>
                </a:solidFill>
                <a:latin typeface="Times New Roman" panose="02020603050405020304" pitchFamily="18" charset="0"/>
              </a:rPr>
              <a:t>Роструд</a:t>
            </a:r>
            <a:r>
              <a:rPr lang="ru-RU" altLang="ru-RU" sz="2800" b="1" i="1" dirty="0">
                <a:solidFill>
                  <a:schemeClr val="tx2">
                    <a:lumMod val="95000"/>
                    <a:lumOff val="5000"/>
                  </a:schemeClr>
                </a:solidFill>
                <a:latin typeface="Times New Roman" panose="02020603050405020304" pitchFamily="18" charset="0"/>
              </a:rPr>
              <a:t> уже высказывал.</a:t>
            </a:r>
          </a:p>
          <a:p>
            <a:pPr marL="0" indent="447675" algn="just">
              <a:spcBef>
                <a:spcPct val="0"/>
              </a:spcBef>
              <a:spcAft>
                <a:spcPct val="0"/>
              </a:spcAft>
              <a:buNone/>
            </a:pPr>
            <a:endParaRPr lang="ru-RU" altLang="ru-RU" sz="2900" b="1" i="1" dirty="0" smtClean="0">
              <a:solidFill>
                <a:srgbClr val="0070C0"/>
              </a:solidFill>
              <a:latin typeface="Times New Roman" panose="02020603050405020304" pitchFamily="18" charset="0"/>
            </a:endParaRPr>
          </a:p>
          <a:p>
            <a:pPr marL="0" indent="447675" algn="just">
              <a:spcBef>
                <a:spcPct val="0"/>
              </a:spcBef>
              <a:spcAft>
                <a:spcPct val="0"/>
              </a:spcAft>
              <a:buNone/>
            </a:pPr>
            <a:r>
              <a:rPr lang="ru-RU" altLang="ru-RU" sz="2900" b="1" i="1" dirty="0" smtClean="0">
                <a:solidFill>
                  <a:srgbClr val="0070C0"/>
                </a:solidFill>
                <a:latin typeface="Times New Roman" panose="02020603050405020304" pitchFamily="18" charset="0"/>
              </a:rPr>
              <a:t>Письмо </a:t>
            </a:r>
            <a:r>
              <a:rPr lang="ru-RU" altLang="ru-RU" sz="2900" b="1" i="1" dirty="0" err="1">
                <a:solidFill>
                  <a:srgbClr val="0070C0"/>
                </a:solidFill>
                <a:latin typeface="Times New Roman" panose="02020603050405020304" pitchFamily="18" charset="0"/>
              </a:rPr>
              <a:t>Роструда</a:t>
            </a:r>
            <a:r>
              <a:rPr lang="ru-RU" altLang="ru-RU" sz="2900" b="1" i="1" dirty="0">
                <a:solidFill>
                  <a:srgbClr val="0070C0"/>
                </a:solidFill>
                <a:latin typeface="Times New Roman" panose="02020603050405020304" pitchFamily="18" charset="0"/>
              </a:rPr>
              <a:t> от 12.03.2025 N </a:t>
            </a:r>
            <a:r>
              <a:rPr lang="ru-RU" altLang="ru-RU" sz="2900" b="1" i="1" dirty="0" smtClean="0">
                <a:solidFill>
                  <a:srgbClr val="0070C0"/>
                </a:solidFill>
                <a:latin typeface="Times New Roman" panose="02020603050405020304" pitchFamily="18" charset="0"/>
              </a:rPr>
              <a:t>ПГ/03374-6-1</a:t>
            </a:r>
            <a:endParaRPr lang="ru-RU" altLang="ru-RU" b="1" i="1" dirty="0">
              <a:solidFill>
                <a:srgbClr val="0070C0"/>
              </a:solidFill>
              <a:latin typeface="Times New Roman" panose="02020603050405020304" pitchFamily="18" charset="0"/>
            </a:endParaRPr>
          </a:p>
        </p:txBody>
      </p:sp>
      <p:sp>
        <p:nvSpPr>
          <p:cNvPr id="4" name="Прямоугольник 3"/>
          <p:cNvSpPr/>
          <p:nvPr/>
        </p:nvSpPr>
        <p:spPr>
          <a:xfrm>
            <a:off x="5974813" y="3244334"/>
            <a:ext cx="242374" cy="369332"/>
          </a:xfrm>
          <a:prstGeom prst="rect">
            <a:avLst/>
          </a:prstGeom>
        </p:spPr>
        <p:txBody>
          <a:bodyPr wrap="none">
            <a:spAutoFit/>
          </a:bodyPr>
          <a:lstStyle/>
          <a:p>
            <a:r>
              <a:rPr lang="ru-RU" altLang="ru-RU" b="1" i="1" dirty="0">
                <a:solidFill>
                  <a:srgbClr val="0070C0"/>
                </a:solidFill>
                <a:latin typeface="Times New Roman" panose="02020603050405020304" pitchFamily="18" charset="0"/>
              </a:rPr>
              <a:t> </a:t>
            </a:r>
            <a:endParaRPr lang="ru-RU" dirty="0"/>
          </a:p>
        </p:txBody>
      </p:sp>
    </p:spTree>
    <p:extLst>
      <p:ext uri="{BB962C8B-B14F-4D97-AF65-F5344CB8AC3E}">
        <p14:creationId xmlns:p14="http://schemas.microsoft.com/office/powerpoint/2010/main" val="1431233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170688" y="1566154"/>
            <a:ext cx="11850624" cy="5291846"/>
          </a:xfrm>
        </p:spPr>
        <p:txBody>
          <a:bodyPr rtlCol="0">
            <a:normAutofit fontScale="92500" lnSpcReduction="10000"/>
          </a:bodyPr>
          <a:lstStyle/>
          <a:p>
            <a:pPr marL="0" indent="447675"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Минтруд напомнил, что в трудовой книжке не отражают премии, которые входят в систему оплаты труда </a:t>
            </a:r>
            <a:endParaRPr lang="ru-RU" altLang="ru-RU" sz="2800" b="1" i="1" dirty="0" smtClean="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endParaRPr lang="ru-RU" altLang="ru-RU" sz="2800"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smtClean="0">
                <a:solidFill>
                  <a:schemeClr val="tx2">
                    <a:lumMod val="95000"/>
                    <a:lumOff val="5000"/>
                  </a:schemeClr>
                </a:solidFill>
                <a:latin typeface="Times New Roman" panose="02020603050405020304" pitchFamily="18" charset="0"/>
              </a:rPr>
              <a:t>Трудовые </a:t>
            </a:r>
            <a:r>
              <a:rPr lang="ru-RU" altLang="ru-RU" sz="2800" b="1" i="1" dirty="0">
                <a:solidFill>
                  <a:schemeClr val="tx2">
                    <a:lumMod val="95000"/>
                    <a:lumOff val="5000"/>
                  </a:schemeClr>
                </a:solidFill>
                <a:latin typeface="Times New Roman" panose="02020603050405020304" pitchFamily="18" charset="0"/>
              </a:rPr>
              <a:t>книжки заполняют согласно порядку. В нем нет обязанности вносить в документ информацию о премиях, предусмотренных системой оплаты труда. Так ведомство ответило на вопрос о том, нужно ли делать записи о выплатах за большой вклад в работу и по итогам 9 месяцев сотрудничества.</a:t>
            </a: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Отметим, в прежних правилах ведения трудовых книжек было закреплено, что регулярные премии, а также те, которые входят в систему оплаты труда, не надо отражать в книжках. В действующем порядке этого нет, однако </a:t>
            </a:r>
            <a:r>
              <a:rPr lang="ru-RU" altLang="ru-RU" sz="2800" b="1" i="1" dirty="0" err="1">
                <a:solidFill>
                  <a:schemeClr val="tx2">
                    <a:lumMod val="95000"/>
                    <a:lumOff val="5000"/>
                  </a:schemeClr>
                </a:solidFill>
                <a:latin typeface="Times New Roman" panose="02020603050405020304" pitchFamily="18" charset="0"/>
              </a:rPr>
              <a:t>Роструд</a:t>
            </a:r>
            <a:r>
              <a:rPr lang="ru-RU" altLang="ru-RU" sz="2800" b="1" i="1" dirty="0">
                <a:solidFill>
                  <a:schemeClr val="tx2">
                    <a:lumMod val="95000"/>
                    <a:lumOff val="5000"/>
                  </a:schemeClr>
                </a:solidFill>
                <a:latin typeface="Times New Roman" panose="02020603050405020304" pitchFamily="18" charset="0"/>
              </a:rPr>
              <a:t> отмечал, что подход следует применять и сейчас.</a:t>
            </a:r>
          </a:p>
          <a:p>
            <a:pPr marL="0" indent="447675" algn="just">
              <a:spcBef>
                <a:spcPct val="0"/>
              </a:spcBef>
              <a:spcAft>
                <a:spcPct val="0"/>
              </a:spcAft>
              <a:buNone/>
            </a:pPr>
            <a:endParaRPr lang="ru-RU" altLang="ru-RU" sz="2900" b="1" i="1" dirty="0" smtClean="0">
              <a:solidFill>
                <a:srgbClr val="0070C0"/>
              </a:solidFill>
              <a:latin typeface="Times New Roman" panose="02020603050405020304" pitchFamily="18" charset="0"/>
            </a:endParaRPr>
          </a:p>
          <a:p>
            <a:pPr marL="0" indent="447675" algn="just">
              <a:spcBef>
                <a:spcPct val="0"/>
              </a:spcBef>
              <a:spcAft>
                <a:spcPct val="0"/>
              </a:spcAft>
              <a:buNone/>
            </a:pPr>
            <a:r>
              <a:rPr lang="ru-RU" altLang="ru-RU" sz="2900" b="1" i="1" dirty="0" smtClean="0">
                <a:solidFill>
                  <a:srgbClr val="0070C0"/>
                </a:solidFill>
                <a:latin typeface="Times New Roman" panose="02020603050405020304" pitchFamily="18" charset="0"/>
              </a:rPr>
              <a:t>Письмо </a:t>
            </a:r>
            <a:r>
              <a:rPr lang="ru-RU" altLang="ru-RU" sz="2900" b="1" i="1" dirty="0">
                <a:solidFill>
                  <a:srgbClr val="0070C0"/>
                </a:solidFill>
                <a:latin typeface="Times New Roman" panose="02020603050405020304" pitchFamily="18" charset="0"/>
              </a:rPr>
              <a:t>Минтруда России от 24.04.2025 N </a:t>
            </a:r>
            <a:r>
              <a:rPr lang="ru-RU" altLang="ru-RU" sz="2900" b="1" i="1" dirty="0" smtClean="0">
                <a:solidFill>
                  <a:srgbClr val="0070C0"/>
                </a:solidFill>
                <a:latin typeface="Times New Roman" panose="02020603050405020304" pitchFamily="18" charset="0"/>
              </a:rPr>
              <a:t>14-6/ООГ-2109</a:t>
            </a:r>
            <a:endParaRPr lang="ru-RU" altLang="ru-RU" b="1" i="1" dirty="0">
              <a:solidFill>
                <a:srgbClr val="0070C0"/>
              </a:solidFill>
              <a:latin typeface="Times New Roman" panose="02020603050405020304" pitchFamily="18" charset="0"/>
            </a:endParaRPr>
          </a:p>
        </p:txBody>
      </p:sp>
      <p:sp>
        <p:nvSpPr>
          <p:cNvPr id="4" name="Прямоугольник 3"/>
          <p:cNvSpPr/>
          <p:nvPr/>
        </p:nvSpPr>
        <p:spPr>
          <a:xfrm>
            <a:off x="5974813" y="3244334"/>
            <a:ext cx="242374" cy="369332"/>
          </a:xfrm>
          <a:prstGeom prst="rect">
            <a:avLst/>
          </a:prstGeom>
        </p:spPr>
        <p:txBody>
          <a:bodyPr wrap="none">
            <a:spAutoFit/>
          </a:bodyPr>
          <a:lstStyle/>
          <a:p>
            <a:r>
              <a:rPr lang="ru-RU" altLang="ru-RU" b="1" i="1" dirty="0">
                <a:solidFill>
                  <a:srgbClr val="0070C0"/>
                </a:solidFill>
                <a:latin typeface="Times New Roman" panose="02020603050405020304" pitchFamily="18" charset="0"/>
              </a:rPr>
              <a:t> </a:t>
            </a:r>
            <a:endParaRPr lang="ru-RU" dirty="0"/>
          </a:p>
        </p:txBody>
      </p:sp>
    </p:spTree>
    <p:extLst>
      <p:ext uri="{BB962C8B-B14F-4D97-AF65-F5344CB8AC3E}">
        <p14:creationId xmlns:p14="http://schemas.microsoft.com/office/powerpoint/2010/main" val="3337173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170688" y="1566154"/>
            <a:ext cx="11850624" cy="5291846"/>
          </a:xfrm>
        </p:spPr>
        <p:txBody>
          <a:bodyPr rtlCol="0">
            <a:normAutofit lnSpcReduction="10000"/>
          </a:bodyPr>
          <a:lstStyle/>
          <a:p>
            <a:pPr marL="0" indent="447675"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Минтруд пояснил, что донорские дни положены даже тем, кто сдал кровь на работе </a:t>
            </a:r>
            <a:endParaRPr lang="ru-RU" altLang="ru-RU" sz="2800" b="1" i="1" dirty="0" smtClean="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endParaRPr lang="ru-RU" altLang="ru-RU" sz="2800"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smtClean="0">
                <a:solidFill>
                  <a:schemeClr val="tx2">
                    <a:lumMod val="95000"/>
                    <a:lumOff val="5000"/>
                  </a:schemeClr>
                </a:solidFill>
                <a:latin typeface="Times New Roman" panose="02020603050405020304" pitchFamily="18" charset="0"/>
              </a:rPr>
              <a:t>Сотрудник </a:t>
            </a:r>
            <a:r>
              <a:rPr lang="ru-RU" altLang="ru-RU" sz="2800" b="1" i="1" dirty="0">
                <a:solidFill>
                  <a:schemeClr val="tx2">
                    <a:lumMod val="95000"/>
                    <a:lumOff val="5000"/>
                  </a:schemeClr>
                </a:solidFill>
                <a:latin typeface="Times New Roman" panose="02020603050405020304" pitchFamily="18" charset="0"/>
              </a:rPr>
              <a:t>имеет право на дни отдыха и в том случае, если он сдал кровь на территории предприятия в день донора и не отпрашивался с работы. </a:t>
            </a:r>
            <a:endParaRPr lang="ru-RU" altLang="ru-RU" sz="2800" b="1" i="1" dirty="0" smtClean="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smtClean="0">
                <a:solidFill>
                  <a:schemeClr val="tx2">
                    <a:lumMod val="95000"/>
                    <a:lumOff val="5000"/>
                  </a:schemeClr>
                </a:solidFill>
                <a:latin typeface="Times New Roman" panose="02020603050405020304" pitchFamily="18" charset="0"/>
              </a:rPr>
              <a:t>Ведомство </a:t>
            </a:r>
            <a:r>
              <a:rPr lang="ru-RU" altLang="ru-RU" sz="2800" b="1" i="1" dirty="0">
                <a:solidFill>
                  <a:schemeClr val="tx2">
                    <a:lumMod val="95000"/>
                    <a:lumOff val="5000"/>
                  </a:schemeClr>
                </a:solidFill>
                <a:latin typeface="Times New Roman" panose="02020603050405020304" pitchFamily="18" charset="0"/>
              </a:rPr>
              <a:t>уточнило: продолжить трудиться после процедуры можно по согласованию с руководством. Тогда донор получит 2 дополнительных оплачиваемых выходных: один - за день сдачи крови, второй - в любую другую дату по выбору работника.</a:t>
            </a: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На производстве с вредными или опасными условиями труда продолжать работать в день сдачи крови нельзя.</a:t>
            </a:r>
          </a:p>
          <a:p>
            <a:pPr marL="0" indent="447675" algn="just">
              <a:spcBef>
                <a:spcPct val="0"/>
              </a:spcBef>
              <a:spcAft>
                <a:spcPct val="0"/>
              </a:spcAft>
              <a:buNone/>
            </a:pPr>
            <a:r>
              <a:rPr lang="ru-RU" altLang="ru-RU" sz="2900" b="1" i="1" dirty="0" smtClean="0">
                <a:solidFill>
                  <a:srgbClr val="0070C0"/>
                </a:solidFill>
                <a:latin typeface="Times New Roman" panose="02020603050405020304" pitchFamily="18" charset="0"/>
              </a:rPr>
              <a:t>Информация </a:t>
            </a:r>
            <a:r>
              <a:rPr lang="ru-RU" altLang="ru-RU" sz="2900" b="1" i="1" dirty="0">
                <a:solidFill>
                  <a:srgbClr val="0070C0"/>
                </a:solidFill>
                <a:latin typeface="Times New Roman" panose="02020603050405020304" pitchFamily="18" charset="0"/>
              </a:rPr>
              <a:t>Минтруда России от 09.06.2025 </a:t>
            </a:r>
            <a:endParaRPr lang="ru-RU" altLang="ru-RU" sz="2900" b="1" i="1" dirty="0" smtClean="0">
              <a:solidFill>
                <a:srgbClr val="0070C0"/>
              </a:solidFill>
              <a:latin typeface="Times New Roman" panose="02020603050405020304" pitchFamily="18" charset="0"/>
            </a:endParaRPr>
          </a:p>
          <a:p>
            <a:pPr marL="0" indent="447675" algn="just">
              <a:spcBef>
                <a:spcPct val="0"/>
              </a:spcBef>
              <a:spcAft>
                <a:spcPct val="0"/>
              </a:spcAft>
              <a:buNone/>
            </a:pPr>
            <a:r>
              <a:rPr lang="ru-RU" altLang="ru-RU" sz="2900" b="1" i="1" dirty="0" smtClean="0">
                <a:solidFill>
                  <a:srgbClr val="0070C0"/>
                </a:solidFill>
                <a:latin typeface="Times New Roman" panose="02020603050405020304" pitchFamily="18" charset="0"/>
              </a:rPr>
              <a:t>https</a:t>
            </a:r>
            <a:r>
              <a:rPr lang="ru-RU" altLang="ru-RU" sz="2900" b="1" i="1" dirty="0">
                <a:solidFill>
                  <a:srgbClr val="0070C0"/>
                </a:solidFill>
                <a:latin typeface="Times New Roman" panose="02020603050405020304" pitchFamily="18" charset="0"/>
              </a:rPr>
              <a:t>://</a:t>
            </a:r>
            <a:r>
              <a:rPr lang="ru-RU" altLang="ru-RU" sz="2900" b="1" i="1" dirty="0" smtClean="0">
                <a:solidFill>
                  <a:srgbClr val="0070C0"/>
                </a:solidFill>
                <a:latin typeface="Times New Roman" panose="02020603050405020304" pitchFamily="18" charset="0"/>
              </a:rPr>
              <a:t>t.me/mintrudrf/2600</a:t>
            </a:r>
            <a:endParaRPr lang="ru-RU" altLang="ru-RU" b="1" i="1" dirty="0">
              <a:solidFill>
                <a:srgbClr val="0070C0"/>
              </a:solidFill>
              <a:latin typeface="Times New Roman" panose="02020603050405020304" pitchFamily="18" charset="0"/>
            </a:endParaRPr>
          </a:p>
        </p:txBody>
      </p:sp>
      <p:sp>
        <p:nvSpPr>
          <p:cNvPr id="4" name="Прямоугольник 3"/>
          <p:cNvSpPr/>
          <p:nvPr/>
        </p:nvSpPr>
        <p:spPr>
          <a:xfrm>
            <a:off x="5974813" y="3244334"/>
            <a:ext cx="242374" cy="369332"/>
          </a:xfrm>
          <a:prstGeom prst="rect">
            <a:avLst/>
          </a:prstGeom>
        </p:spPr>
        <p:txBody>
          <a:bodyPr wrap="none">
            <a:spAutoFit/>
          </a:bodyPr>
          <a:lstStyle/>
          <a:p>
            <a:r>
              <a:rPr lang="ru-RU" altLang="ru-RU" b="1" i="1" dirty="0">
                <a:solidFill>
                  <a:srgbClr val="0070C0"/>
                </a:solidFill>
                <a:latin typeface="Times New Roman" panose="02020603050405020304" pitchFamily="18" charset="0"/>
              </a:rPr>
              <a:t> </a:t>
            </a:r>
            <a:endParaRPr lang="ru-RU" dirty="0"/>
          </a:p>
        </p:txBody>
      </p:sp>
    </p:spTree>
    <p:extLst>
      <p:ext uri="{BB962C8B-B14F-4D97-AF65-F5344CB8AC3E}">
        <p14:creationId xmlns:p14="http://schemas.microsoft.com/office/powerpoint/2010/main" val="1347983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170688" y="1566154"/>
            <a:ext cx="11850624" cy="5291846"/>
          </a:xfrm>
        </p:spPr>
        <p:txBody>
          <a:bodyPr rtlCol="0">
            <a:normAutofit/>
          </a:bodyPr>
          <a:lstStyle/>
          <a:p>
            <a:pPr marL="0" indent="447675"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smtClean="0">
                <a:solidFill>
                  <a:schemeClr val="tx2">
                    <a:lumMod val="95000"/>
                    <a:lumOff val="5000"/>
                  </a:schemeClr>
                </a:solidFill>
                <a:latin typeface="Times New Roman" panose="02020603050405020304" pitchFamily="18" charset="0"/>
              </a:rPr>
              <a:t>Сроки </a:t>
            </a:r>
            <a:r>
              <a:rPr lang="ru-RU" altLang="ru-RU" sz="2800" b="1" i="1" dirty="0">
                <a:solidFill>
                  <a:schemeClr val="tx2">
                    <a:lumMod val="95000"/>
                    <a:lumOff val="5000"/>
                  </a:schemeClr>
                </a:solidFill>
                <a:latin typeface="Times New Roman" panose="02020603050405020304" pitchFamily="18" charset="0"/>
              </a:rPr>
              <a:t>в рабочих днях считают по производственному календарю </a:t>
            </a:r>
          </a:p>
          <a:p>
            <a:pPr marL="0" indent="447675" algn="just">
              <a:spcBef>
                <a:spcPct val="0"/>
              </a:spcBef>
              <a:spcAft>
                <a:spcPct val="0"/>
              </a:spcAft>
              <a:buNone/>
            </a:pPr>
            <a:endParaRPr lang="ru-RU" altLang="ru-RU" sz="2800" b="1" i="1" dirty="0" smtClean="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smtClean="0">
                <a:solidFill>
                  <a:schemeClr val="tx2">
                    <a:lumMod val="95000"/>
                    <a:lumOff val="5000"/>
                  </a:schemeClr>
                </a:solidFill>
                <a:latin typeface="Times New Roman" panose="02020603050405020304" pitchFamily="18" charset="0"/>
              </a:rPr>
              <a:t>Сроки </a:t>
            </a:r>
            <a:r>
              <a:rPr lang="ru-RU" altLang="ru-RU" sz="2800" b="1" i="1" dirty="0">
                <a:solidFill>
                  <a:schemeClr val="tx2">
                    <a:lumMod val="95000"/>
                    <a:lumOff val="5000"/>
                  </a:schemeClr>
                </a:solidFill>
                <a:latin typeface="Times New Roman" panose="02020603050405020304" pitchFamily="18" charset="0"/>
              </a:rPr>
              <a:t>следует исчислять единообразно. Рабочие дни нужно определять по производственному календарю. График работы конкретного сотрудника или организации значения не имеет.</a:t>
            </a: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Речь идет, например, о сроках оформления трудового договора и выдачи документов, которые связаны с работой.</a:t>
            </a: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Отметим, аналогичную позицию уже высказывал </a:t>
            </a:r>
            <a:r>
              <a:rPr lang="ru-RU" altLang="ru-RU" sz="2800" b="1" i="1" dirty="0" smtClean="0">
                <a:solidFill>
                  <a:schemeClr val="tx2">
                    <a:lumMod val="95000"/>
                    <a:lumOff val="5000"/>
                  </a:schemeClr>
                </a:solidFill>
                <a:latin typeface="Times New Roman" panose="02020603050405020304" pitchFamily="18" charset="0"/>
              </a:rPr>
              <a:t>Минтруд (</a:t>
            </a:r>
            <a:r>
              <a:rPr lang="ru-RU" altLang="ru-RU" sz="2800" b="1" i="1" dirty="0">
                <a:solidFill>
                  <a:srgbClr val="0070C0"/>
                </a:solidFill>
                <a:latin typeface="Times New Roman" panose="02020603050405020304" pitchFamily="18" charset="0"/>
              </a:rPr>
              <a:t>Письмо Минтруда России от 25.03.2020 N 14-2/ООГ-2209</a:t>
            </a:r>
            <a:r>
              <a:rPr lang="ru-RU" altLang="ru-RU" sz="2800" b="1" i="1" dirty="0" smtClean="0">
                <a:solidFill>
                  <a:schemeClr val="tx2">
                    <a:lumMod val="95000"/>
                    <a:lumOff val="5000"/>
                  </a:schemeClr>
                </a:solidFill>
                <a:latin typeface="Times New Roman" panose="02020603050405020304" pitchFamily="18" charset="0"/>
              </a:rPr>
              <a:t>).</a:t>
            </a:r>
            <a:endParaRPr lang="ru-RU" altLang="ru-RU" sz="2800"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endParaRPr lang="ru-RU" altLang="ru-RU" sz="2800" b="1" i="1" dirty="0" smtClean="0">
              <a:solidFill>
                <a:srgbClr val="0070C0"/>
              </a:solidFill>
              <a:latin typeface="Times New Roman" panose="02020603050405020304" pitchFamily="18" charset="0"/>
            </a:endParaRPr>
          </a:p>
          <a:p>
            <a:pPr marL="0" indent="447675" algn="just">
              <a:spcBef>
                <a:spcPct val="0"/>
              </a:spcBef>
              <a:spcAft>
                <a:spcPct val="0"/>
              </a:spcAft>
              <a:buNone/>
            </a:pPr>
            <a:r>
              <a:rPr lang="ru-RU" altLang="ru-RU" sz="2800" b="1" i="1" dirty="0" smtClean="0">
                <a:solidFill>
                  <a:srgbClr val="0070C0"/>
                </a:solidFill>
                <a:latin typeface="Times New Roman" panose="02020603050405020304" pitchFamily="18" charset="0"/>
              </a:rPr>
              <a:t>Письмо </a:t>
            </a:r>
            <a:r>
              <a:rPr lang="ru-RU" altLang="ru-RU" sz="2800" b="1" i="1" dirty="0" err="1">
                <a:solidFill>
                  <a:srgbClr val="0070C0"/>
                </a:solidFill>
                <a:latin typeface="Times New Roman" panose="02020603050405020304" pitchFamily="18" charset="0"/>
              </a:rPr>
              <a:t>Роструда</a:t>
            </a:r>
            <a:r>
              <a:rPr lang="ru-RU" altLang="ru-RU" sz="2800" b="1" i="1" dirty="0">
                <a:solidFill>
                  <a:srgbClr val="0070C0"/>
                </a:solidFill>
                <a:latin typeface="Times New Roman" panose="02020603050405020304" pitchFamily="18" charset="0"/>
              </a:rPr>
              <a:t> от 23.01.2025 N </a:t>
            </a:r>
            <a:r>
              <a:rPr lang="ru-RU" altLang="ru-RU" sz="2800" b="1" i="1" dirty="0" smtClean="0">
                <a:solidFill>
                  <a:srgbClr val="0070C0"/>
                </a:solidFill>
                <a:latin typeface="Times New Roman" panose="02020603050405020304" pitchFamily="18" charset="0"/>
              </a:rPr>
              <a:t>ПГ/28880-6-1</a:t>
            </a:r>
            <a:endParaRPr lang="ru-RU" altLang="ru-RU" b="1" i="1" dirty="0">
              <a:solidFill>
                <a:srgbClr val="0070C0"/>
              </a:solidFill>
              <a:latin typeface="Times New Roman" panose="02020603050405020304" pitchFamily="18" charset="0"/>
            </a:endParaRPr>
          </a:p>
        </p:txBody>
      </p:sp>
      <p:sp>
        <p:nvSpPr>
          <p:cNvPr id="4" name="Прямоугольник 3"/>
          <p:cNvSpPr/>
          <p:nvPr/>
        </p:nvSpPr>
        <p:spPr>
          <a:xfrm>
            <a:off x="5974813" y="3244334"/>
            <a:ext cx="242374" cy="369332"/>
          </a:xfrm>
          <a:prstGeom prst="rect">
            <a:avLst/>
          </a:prstGeom>
        </p:spPr>
        <p:txBody>
          <a:bodyPr wrap="none">
            <a:spAutoFit/>
          </a:bodyPr>
          <a:lstStyle/>
          <a:p>
            <a:r>
              <a:rPr lang="ru-RU" altLang="ru-RU" b="1" i="1" dirty="0">
                <a:solidFill>
                  <a:srgbClr val="0070C0"/>
                </a:solidFill>
                <a:latin typeface="Times New Roman" panose="02020603050405020304" pitchFamily="18" charset="0"/>
              </a:rPr>
              <a:t> </a:t>
            </a:r>
            <a:endParaRPr lang="ru-RU" dirty="0"/>
          </a:p>
        </p:txBody>
      </p:sp>
    </p:spTree>
    <p:extLst>
      <p:ext uri="{BB962C8B-B14F-4D97-AF65-F5344CB8AC3E}">
        <p14:creationId xmlns:p14="http://schemas.microsoft.com/office/powerpoint/2010/main" val="1158908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170688" y="1566154"/>
            <a:ext cx="11850624" cy="5291846"/>
          </a:xfrm>
        </p:spPr>
        <p:txBody>
          <a:bodyPr rtlCol="0">
            <a:normAutofit/>
          </a:bodyPr>
          <a:lstStyle/>
          <a:p>
            <a:pPr marL="0" indent="447675"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Внутреннее и внешнее совместительство во время отпуска по уходу за ребенком </a:t>
            </a:r>
            <a:r>
              <a:rPr lang="ru-RU" altLang="ru-RU" sz="2800" b="1" i="1" dirty="0" smtClean="0">
                <a:solidFill>
                  <a:schemeClr val="tx2">
                    <a:lumMod val="95000"/>
                    <a:lumOff val="5000"/>
                  </a:schemeClr>
                </a:solidFill>
                <a:latin typeface="Times New Roman" panose="02020603050405020304" pitchFamily="18" charset="0"/>
              </a:rPr>
              <a:t>возможно</a:t>
            </a:r>
          </a:p>
          <a:p>
            <a:pPr marL="0" indent="447675" algn="just">
              <a:spcBef>
                <a:spcPct val="0"/>
              </a:spcBef>
              <a:spcAft>
                <a:spcPct val="0"/>
              </a:spcAft>
              <a:buNone/>
            </a:pPr>
            <a:endParaRPr lang="ru-RU" altLang="ru-RU" sz="2800"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smtClean="0">
                <a:solidFill>
                  <a:schemeClr val="tx2">
                    <a:lumMod val="95000"/>
                    <a:lumOff val="5000"/>
                  </a:schemeClr>
                </a:solidFill>
                <a:latin typeface="Times New Roman" panose="02020603050405020304" pitchFamily="18" charset="0"/>
              </a:rPr>
              <a:t>Сотрудница</a:t>
            </a:r>
            <a:r>
              <a:rPr lang="ru-RU" altLang="ru-RU" sz="2800" b="1" i="1" dirty="0">
                <a:solidFill>
                  <a:schemeClr val="tx2">
                    <a:lumMod val="95000"/>
                    <a:lumOff val="5000"/>
                  </a:schemeClr>
                </a:solidFill>
                <a:latin typeface="Times New Roman" panose="02020603050405020304" pitchFamily="18" charset="0"/>
              </a:rPr>
              <a:t>, у которой на основном месте предоставлен отпуск по уходу за ребенком, вправе работать неполный день по внутреннему или внешнему совместительству. Ведомство обратило внимание, что закон этого не запрещает.</a:t>
            </a: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Отметим, </a:t>
            </a:r>
            <a:r>
              <a:rPr lang="ru-RU" altLang="ru-RU" sz="2800" b="1" i="1" dirty="0" err="1">
                <a:solidFill>
                  <a:schemeClr val="tx2">
                    <a:lumMod val="95000"/>
                    <a:lumOff val="5000"/>
                  </a:schemeClr>
                </a:solidFill>
                <a:latin typeface="Times New Roman" panose="02020603050405020304" pitchFamily="18" charset="0"/>
              </a:rPr>
              <a:t>Роструд</a:t>
            </a:r>
            <a:r>
              <a:rPr lang="ru-RU" altLang="ru-RU" sz="2800" b="1" i="1" dirty="0">
                <a:solidFill>
                  <a:schemeClr val="tx2">
                    <a:lumMod val="95000"/>
                    <a:lumOff val="5000"/>
                  </a:schemeClr>
                </a:solidFill>
                <a:latin typeface="Times New Roman" panose="02020603050405020304" pitchFamily="18" charset="0"/>
              </a:rPr>
              <a:t> уже давал подобное разъяснение.</a:t>
            </a:r>
          </a:p>
          <a:p>
            <a:pPr marL="0" indent="447675" algn="just">
              <a:spcBef>
                <a:spcPct val="0"/>
              </a:spcBef>
              <a:spcAft>
                <a:spcPct val="0"/>
              </a:spcAft>
              <a:buNone/>
            </a:pPr>
            <a:endParaRPr lang="ru-RU" altLang="ru-RU" sz="2800" b="1" i="1" dirty="0" smtClean="0">
              <a:solidFill>
                <a:srgbClr val="0070C0"/>
              </a:solidFill>
              <a:latin typeface="Times New Roman" panose="02020603050405020304" pitchFamily="18" charset="0"/>
            </a:endParaRPr>
          </a:p>
          <a:p>
            <a:pPr marL="0" indent="447675" algn="just">
              <a:spcBef>
                <a:spcPct val="0"/>
              </a:spcBef>
              <a:spcAft>
                <a:spcPct val="0"/>
              </a:spcAft>
              <a:buNone/>
            </a:pPr>
            <a:r>
              <a:rPr lang="ru-RU" altLang="ru-RU" sz="2800" b="1" i="1" dirty="0" smtClean="0">
                <a:solidFill>
                  <a:srgbClr val="0070C0"/>
                </a:solidFill>
                <a:latin typeface="Times New Roman" panose="02020603050405020304" pitchFamily="18" charset="0"/>
              </a:rPr>
              <a:t>Информация </a:t>
            </a:r>
            <a:r>
              <a:rPr lang="ru-RU" altLang="ru-RU" sz="2800" b="1" i="1" dirty="0" err="1">
                <a:solidFill>
                  <a:srgbClr val="0070C0"/>
                </a:solidFill>
                <a:latin typeface="Times New Roman" panose="02020603050405020304" pitchFamily="18" charset="0"/>
              </a:rPr>
              <a:t>Роструда</a:t>
            </a:r>
            <a:r>
              <a:rPr lang="ru-RU" altLang="ru-RU" sz="2800" b="1" i="1" dirty="0">
                <a:solidFill>
                  <a:srgbClr val="0070C0"/>
                </a:solidFill>
                <a:latin typeface="Times New Roman" panose="02020603050405020304" pitchFamily="18" charset="0"/>
              </a:rPr>
              <a:t> от 18.03.2025 (https://</a:t>
            </a:r>
            <a:r>
              <a:rPr lang="ru-RU" altLang="ru-RU" sz="2800" b="1" i="1" dirty="0" smtClean="0">
                <a:solidFill>
                  <a:srgbClr val="0070C0"/>
                </a:solidFill>
                <a:latin typeface="Times New Roman" panose="02020603050405020304" pitchFamily="18" charset="0"/>
              </a:rPr>
              <a:t>t.me/rostrud_official/3460</a:t>
            </a:r>
            <a:endParaRPr lang="ru-RU" altLang="ru-RU" b="1" i="1" dirty="0">
              <a:solidFill>
                <a:srgbClr val="0070C0"/>
              </a:solidFill>
              <a:latin typeface="Times New Roman" panose="02020603050405020304" pitchFamily="18" charset="0"/>
            </a:endParaRPr>
          </a:p>
        </p:txBody>
      </p:sp>
      <p:sp>
        <p:nvSpPr>
          <p:cNvPr id="4" name="Прямоугольник 3"/>
          <p:cNvSpPr/>
          <p:nvPr/>
        </p:nvSpPr>
        <p:spPr>
          <a:xfrm>
            <a:off x="5974813" y="3244334"/>
            <a:ext cx="242374" cy="369332"/>
          </a:xfrm>
          <a:prstGeom prst="rect">
            <a:avLst/>
          </a:prstGeom>
        </p:spPr>
        <p:txBody>
          <a:bodyPr wrap="none">
            <a:spAutoFit/>
          </a:bodyPr>
          <a:lstStyle/>
          <a:p>
            <a:r>
              <a:rPr lang="ru-RU" altLang="ru-RU" b="1" i="1" dirty="0">
                <a:solidFill>
                  <a:srgbClr val="0070C0"/>
                </a:solidFill>
                <a:latin typeface="Times New Roman" panose="02020603050405020304" pitchFamily="18" charset="0"/>
              </a:rPr>
              <a:t> </a:t>
            </a:r>
            <a:endParaRPr lang="ru-RU" dirty="0"/>
          </a:p>
        </p:txBody>
      </p:sp>
    </p:spTree>
    <p:extLst>
      <p:ext uri="{BB962C8B-B14F-4D97-AF65-F5344CB8AC3E}">
        <p14:creationId xmlns:p14="http://schemas.microsoft.com/office/powerpoint/2010/main" val="863166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228600" y="1468877"/>
            <a:ext cx="11850624" cy="5291846"/>
          </a:xfrm>
        </p:spPr>
        <p:txBody>
          <a:bodyPr rtlCol="0">
            <a:normAutofit/>
          </a:bodyPr>
          <a:lstStyle/>
          <a:p>
            <a:pPr algn="just">
              <a:spcBef>
                <a:spcPct val="0"/>
              </a:spcBef>
              <a:spcAft>
                <a:spcPct val="0"/>
              </a:spcAft>
              <a:buNone/>
            </a:pPr>
            <a:r>
              <a:rPr lang="ru-RU" altLang="ru-RU" b="1" i="1" dirty="0">
                <a:solidFill>
                  <a:srgbClr val="0070C0"/>
                </a:solidFill>
                <a:latin typeface="Times New Roman" panose="02020603050405020304" pitchFamily="18" charset="0"/>
              </a:rPr>
              <a:t>Федеральный закон от 06.04.2024 N 70-ФЗ</a:t>
            </a:r>
          </a:p>
          <a:p>
            <a:pPr algn="just">
              <a:spcBef>
                <a:spcPct val="0"/>
              </a:spcBef>
              <a:spcAft>
                <a:spcPct val="0"/>
              </a:spcAft>
              <a:buNone/>
            </a:pPr>
            <a:endParaRPr lang="ru-RU" altLang="ru-RU" b="1" i="1" dirty="0">
              <a:solidFill>
                <a:srgbClr val="0070C0"/>
              </a:solidFill>
              <a:latin typeface="Times New Roman" panose="02020603050405020304" pitchFamily="18" charset="0"/>
            </a:endParaRPr>
          </a:p>
          <a:p>
            <a:pPr algn="just">
              <a:spcBef>
                <a:spcPct val="0"/>
              </a:spcBef>
              <a:spcAft>
                <a:spcPct val="0"/>
              </a:spcAft>
              <a:buNone/>
            </a:pPr>
            <a:endParaRPr lang="ru-RU" altLang="ru-RU" b="1" i="1" dirty="0">
              <a:solidFill>
                <a:srgbClr val="0070C0"/>
              </a:solidFill>
              <a:latin typeface="Times New Roman" panose="02020603050405020304" pitchFamily="18" charset="0"/>
            </a:endParaRP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Статья 264.1. Гарантии супруге (супругу) погибшего (умершего) ветерана боевых действий</a:t>
            </a:r>
          </a:p>
          <a:p>
            <a:pPr marL="273050" indent="266700"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 </a:t>
            </a:r>
          </a:p>
          <a:p>
            <a:pPr marL="273050" indent="266700"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Расторжение трудового договора с супругой (супругом) погибшего (умершего) ветерана боевых действий, не вступившей (не вступившим) в повторный брак, по инициативе работодателя не допускается в течение одного года с момента гибели (смерти) ветерана боевых действий (за исключением увольнения по основаниям, предусмотренным пунктами 1, 5 - 8, 10 или 11 части первой статьи 81 или пунктом 2 статьи 336 настоящего Кодекса).</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170688" y="1566154"/>
            <a:ext cx="11850624" cy="5291846"/>
          </a:xfrm>
        </p:spPr>
        <p:txBody>
          <a:bodyPr rtlCol="0">
            <a:normAutofit/>
          </a:bodyPr>
          <a:lstStyle/>
          <a:p>
            <a:pPr marL="0" indent="447675"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Нельзя включать в график сменности сверхурочную работу, напомнил </a:t>
            </a:r>
            <a:r>
              <a:rPr lang="ru-RU" altLang="ru-RU" sz="2800" b="1" i="1" dirty="0" err="1">
                <a:solidFill>
                  <a:schemeClr val="tx2">
                    <a:lumMod val="95000"/>
                    <a:lumOff val="5000"/>
                  </a:schemeClr>
                </a:solidFill>
                <a:latin typeface="Times New Roman" panose="02020603050405020304" pitchFamily="18" charset="0"/>
              </a:rPr>
              <a:t>Роструд</a:t>
            </a:r>
            <a:r>
              <a:rPr lang="ru-RU" altLang="ru-RU" sz="2800" b="1" i="1" dirty="0">
                <a:solidFill>
                  <a:schemeClr val="tx2">
                    <a:lumMod val="95000"/>
                    <a:lumOff val="5000"/>
                  </a:schemeClr>
                </a:solidFill>
                <a:latin typeface="Times New Roman" panose="02020603050405020304" pitchFamily="18" charset="0"/>
              </a:rPr>
              <a:t> </a:t>
            </a:r>
            <a:endParaRPr lang="ru-RU" altLang="ru-RU" sz="2800" b="1" i="1" dirty="0" smtClean="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endParaRPr lang="ru-RU" altLang="ru-RU" sz="2800"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smtClean="0">
                <a:solidFill>
                  <a:schemeClr val="tx2">
                    <a:lumMod val="95000"/>
                    <a:lumOff val="5000"/>
                  </a:schemeClr>
                </a:solidFill>
                <a:latin typeface="Times New Roman" panose="02020603050405020304" pitchFamily="18" charset="0"/>
              </a:rPr>
              <a:t>Графики </a:t>
            </a:r>
            <a:r>
              <a:rPr lang="ru-RU" altLang="ru-RU" sz="2800" b="1" i="1" dirty="0">
                <a:solidFill>
                  <a:schemeClr val="tx2">
                    <a:lumMod val="95000"/>
                    <a:lumOff val="5000"/>
                  </a:schemeClr>
                </a:solidFill>
                <a:latin typeface="Times New Roman" panose="02020603050405020304" pitchFamily="18" charset="0"/>
              </a:rPr>
              <a:t>сменности, как правило, применяют при суммированном учете рабочего времени. Нужно организовать процесс так, чтобы длительность работы не превышала норму за учетный период. Ведомство указало, что отражать в графике сверхурочную работу неправомерно.</a:t>
            </a: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Отметим, подобные разъяснения </a:t>
            </a:r>
            <a:r>
              <a:rPr lang="ru-RU" altLang="ru-RU" sz="2800" b="1" i="1" dirty="0" err="1">
                <a:solidFill>
                  <a:schemeClr val="tx2">
                    <a:lumMod val="95000"/>
                    <a:lumOff val="5000"/>
                  </a:schemeClr>
                </a:solidFill>
                <a:latin typeface="Times New Roman" panose="02020603050405020304" pitchFamily="18" charset="0"/>
              </a:rPr>
              <a:t>Роструд</a:t>
            </a:r>
            <a:r>
              <a:rPr lang="ru-RU" altLang="ru-RU" sz="2800" b="1" i="1" dirty="0">
                <a:solidFill>
                  <a:schemeClr val="tx2">
                    <a:lumMod val="95000"/>
                    <a:lumOff val="5000"/>
                  </a:schemeClr>
                </a:solidFill>
                <a:latin typeface="Times New Roman" panose="02020603050405020304" pitchFamily="18" charset="0"/>
              </a:rPr>
              <a:t> уже давал.</a:t>
            </a:r>
          </a:p>
          <a:p>
            <a:pPr marL="0" indent="447675" algn="just">
              <a:spcBef>
                <a:spcPct val="0"/>
              </a:spcBef>
              <a:spcAft>
                <a:spcPct val="0"/>
              </a:spcAft>
              <a:buNone/>
            </a:pPr>
            <a:endParaRPr lang="ru-RU" altLang="ru-RU" sz="2800" b="1" i="1" dirty="0" smtClean="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smtClean="0">
                <a:solidFill>
                  <a:srgbClr val="0070C0"/>
                </a:solidFill>
                <a:latin typeface="Times New Roman" panose="02020603050405020304" pitchFamily="18" charset="0"/>
              </a:rPr>
              <a:t>Письмо </a:t>
            </a:r>
            <a:r>
              <a:rPr lang="ru-RU" altLang="ru-RU" sz="2800" b="1" i="1" dirty="0" err="1">
                <a:solidFill>
                  <a:srgbClr val="0070C0"/>
                </a:solidFill>
                <a:latin typeface="Times New Roman" panose="02020603050405020304" pitchFamily="18" charset="0"/>
              </a:rPr>
              <a:t>Роструда</a:t>
            </a:r>
            <a:r>
              <a:rPr lang="ru-RU" altLang="ru-RU" sz="2800" b="1" i="1" dirty="0">
                <a:solidFill>
                  <a:srgbClr val="0070C0"/>
                </a:solidFill>
                <a:latin typeface="Times New Roman" panose="02020603050405020304" pitchFamily="18" charset="0"/>
              </a:rPr>
              <a:t> от 12.03.2025 N </a:t>
            </a:r>
            <a:r>
              <a:rPr lang="ru-RU" altLang="ru-RU" sz="2800" b="1" i="1" dirty="0" smtClean="0">
                <a:solidFill>
                  <a:srgbClr val="0070C0"/>
                </a:solidFill>
                <a:latin typeface="Times New Roman" panose="02020603050405020304" pitchFamily="18" charset="0"/>
              </a:rPr>
              <a:t>ПГ/03285-6-1</a:t>
            </a:r>
            <a:endParaRPr lang="ru-RU" altLang="ru-RU" b="1" i="1" dirty="0">
              <a:solidFill>
                <a:srgbClr val="0070C0"/>
              </a:solidFill>
              <a:latin typeface="Times New Roman" panose="02020603050405020304" pitchFamily="18" charset="0"/>
            </a:endParaRPr>
          </a:p>
        </p:txBody>
      </p:sp>
    </p:spTree>
    <p:extLst>
      <p:ext uri="{BB962C8B-B14F-4D97-AF65-F5344CB8AC3E}">
        <p14:creationId xmlns:p14="http://schemas.microsoft.com/office/powerpoint/2010/main" val="517280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170688" y="1566154"/>
            <a:ext cx="11850624" cy="5291846"/>
          </a:xfrm>
        </p:spPr>
        <p:txBody>
          <a:bodyPr rtlCol="0">
            <a:normAutofit lnSpcReduction="10000"/>
          </a:bodyPr>
          <a:lstStyle/>
          <a:p>
            <a:pPr marL="0" indent="447675"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Минтруд: уволить работника по его инициативе из-за выхода на пенсию можно только один раз </a:t>
            </a:r>
            <a:endParaRPr lang="ru-RU" altLang="ru-RU" sz="2800" b="1" i="1" dirty="0" smtClean="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smtClean="0">
                <a:solidFill>
                  <a:schemeClr val="tx2">
                    <a:lumMod val="95000"/>
                    <a:lumOff val="5000"/>
                  </a:schemeClr>
                </a:solidFill>
                <a:latin typeface="Times New Roman" panose="02020603050405020304" pitchFamily="18" charset="0"/>
              </a:rPr>
              <a:t>Если </a:t>
            </a:r>
            <a:r>
              <a:rPr lang="ru-RU" altLang="ru-RU" sz="2800" b="1" i="1" dirty="0">
                <a:solidFill>
                  <a:schemeClr val="tx2">
                    <a:lumMod val="95000"/>
                    <a:lumOff val="5000"/>
                  </a:schemeClr>
                </a:solidFill>
                <a:latin typeface="Times New Roman" panose="02020603050405020304" pitchFamily="18" charset="0"/>
              </a:rPr>
              <a:t>специалист хочет расторгнуть трудовой договор, так как не может продолжать работу, организация должна оформить увольнение в срок из заявления. Среди таких случаев - выход на пенсию. Ведомство пояснило, что сотрудник вправе уйти по этой причине без отработки лишь один раз.</a:t>
            </a: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Подобный вывод встречался у </a:t>
            </a:r>
            <a:r>
              <a:rPr lang="ru-RU" altLang="ru-RU" sz="2800" b="1" i="1" dirty="0" err="1">
                <a:solidFill>
                  <a:schemeClr val="tx2">
                    <a:lumMod val="95000"/>
                    <a:lumOff val="5000"/>
                  </a:schemeClr>
                </a:solidFill>
                <a:latin typeface="Times New Roman" panose="02020603050405020304" pitchFamily="18" charset="0"/>
              </a:rPr>
              <a:t>Роструда</a:t>
            </a:r>
            <a:r>
              <a:rPr lang="ru-RU" altLang="ru-RU" sz="2800" b="1" i="1" dirty="0">
                <a:solidFill>
                  <a:schemeClr val="tx2">
                    <a:lumMod val="95000"/>
                    <a:lumOff val="5000"/>
                  </a:schemeClr>
                </a:solidFill>
                <a:latin typeface="Times New Roman" panose="02020603050405020304" pitchFamily="18" charset="0"/>
              </a:rPr>
              <a:t> </a:t>
            </a:r>
            <a:r>
              <a:rPr lang="ru-RU" altLang="ru-RU" sz="2800" b="1" i="1" dirty="0" smtClean="0">
                <a:solidFill>
                  <a:schemeClr val="tx2">
                    <a:lumMod val="95000"/>
                    <a:lumOff val="5000"/>
                  </a:schemeClr>
                </a:solidFill>
                <a:latin typeface="Times New Roman" panose="02020603050405020304" pitchFamily="18" charset="0"/>
              </a:rPr>
              <a:t>(</a:t>
            </a:r>
            <a:r>
              <a:rPr lang="ru-RU" altLang="ru-RU" sz="2800" b="1" i="1" dirty="0">
                <a:solidFill>
                  <a:srgbClr val="0070C0"/>
                </a:solidFill>
                <a:latin typeface="Times New Roman" panose="02020603050405020304" pitchFamily="18" charset="0"/>
              </a:rPr>
              <a:t>Письмо </a:t>
            </a:r>
            <a:r>
              <a:rPr lang="ru-RU" altLang="ru-RU" sz="2800" b="1" i="1" dirty="0" err="1">
                <a:solidFill>
                  <a:srgbClr val="0070C0"/>
                </a:solidFill>
                <a:latin typeface="Times New Roman" panose="02020603050405020304" pitchFamily="18" charset="0"/>
              </a:rPr>
              <a:t>Роструда</a:t>
            </a:r>
            <a:r>
              <a:rPr lang="ru-RU" altLang="ru-RU" sz="2800" b="1" i="1" dirty="0">
                <a:solidFill>
                  <a:srgbClr val="0070C0"/>
                </a:solidFill>
                <a:latin typeface="Times New Roman" panose="02020603050405020304" pitchFamily="18" charset="0"/>
              </a:rPr>
              <a:t> от 01.06.2021 N ПГ/16760-6-1</a:t>
            </a:r>
            <a:r>
              <a:rPr lang="ru-RU" altLang="ru-RU" sz="2800" b="1" i="1" dirty="0" smtClean="0">
                <a:solidFill>
                  <a:schemeClr val="tx2">
                    <a:lumMod val="95000"/>
                    <a:lumOff val="5000"/>
                  </a:schemeClr>
                </a:solidFill>
                <a:latin typeface="Times New Roman" panose="02020603050405020304" pitchFamily="18" charset="0"/>
              </a:rPr>
              <a:t>) и </a:t>
            </a:r>
            <a:r>
              <a:rPr lang="ru-RU" altLang="ru-RU" sz="2800" b="1" i="1" dirty="0">
                <a:solidFill>
                  <a:schemeClr val="tx2">
                    <a:lumMod val="95000"/>
                    <a:lumOff val="5000"/>
                  </a:schemeClr>
                </a:solidFill>
                <a:latin typeface="Times New Roman" panose="02020603050405020304" pitchFamily="18" charset="0"/>
              </a:rPr>
              <a:t>в судебной </a:t>
            </a:r>
            <a:r>
              <a:rPr lang="ru-RU" altLang="ru-RU" sz="2800" b="1" i="1" dirty="0" smtClean="0">
                <a:solidFill>
                  <a:schemeClr val="tx2">
                    <a:lumMod val="95000"/>
                    <a:lumOff val="5000"/>
                  </a:schemeClr>
                </a:solidFill>
                <a:latin typeface="Times New Roman" panose="02020603050405020304" pitchFamily="18" charset="0"/>
              </a:rPr>
              <a:t>практике (</a:t>
            </a:r>
            <a:r>
              <a:rPr lang="ru-RU" altLang="ru-RU" sz="2800" b="1" i="1" dirty="0">
                <a:solidFill>
                  <a:srgbClr val="0070C0"/>
                </a:solidFill>
                <a:latin typeface="Times New Roman" panose="02020603050405020304" pitchFamily="18" charset="0"/>
              </a:rPr>
              <a:t>Апелляционное определение Мурманского областного суда от 11.04.2012 по делу N 33-842</a:t>
            </a:r>
            <a:r>
              <a:rPr lang="ru-RU" altLang="ru-RU" sz="2800" b="1" i="1" dirty="0" smtClean="0">
                <a:solidFill>
                  <a:schemeClr val="tx2">
                    <a:lumMod val="95000"/>
                    <a:lumOff val="5000"/>
                  </a:schemeClr>
                </a:solidFill>
                <a:latin typeface="Times New Roman" panose="02020603050405020304" pitchFamily="18" charset="0"/>
              </a:rPr>
              <a:t>).</a:t>
            </a:r>
            <a:endParaRPr lang="ru-RU" altLang="ru-RU" sz="2800"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endParaRPr lang="ru-RU" altLang="ru-RU" sz="2800" b="1" i="1" dirty="0" smtClean="0">
              <a:solidFill>
                <a:srgbClr val="0070C0"/>
              </a:solidFill>
              <a:latin typeface="Times New Roman" panose="02020603050405020304" pitchFamily="18" charset="0"/>
            </a:endParaRPr>
          </a:p>
          <a:p>
            <a:pPr marL="0" indent="447675" algn="just">
              <a:spcBef>
                <a:spcPct val="0"/>
              </a:spcBef>
              <a:spcAft>
                <a:spcPct val="0"/>
              </a:spcAft>
              <a:buNone/>
            </a:pPr>
            <a:r>
              <a:rPr lang="ru-RU" altLang="ru-RU" sz="2800" b="1" i="1" dirty="0" smtClean="0">
                <a:solidFill>
                  <a:srgbClr val="0070C0"/>
                </a:solidFill>
                <a:latin typeface="Times New Roman" panose="02020603050405020304" pitchFamily="18" charset="0"/>
              </a:rPr>
              <a:t>Письмо </a:t>
            </a:r>
            <a:r>
              <a:rPr lang="ru-RU" altLang="ru-RU" sz="2800" b="1" i="1" dirty="0">
                <a:solidFill>
                  <a:srgbClr val="0070C0"/>
                </a:solidFill>
                <a:latin typeface="Times New Roman" panose="02020603050405020304" pitchFamily="18" charset="0"/>
              </a:rPr>
              <a:t>Минтруда России от 24.03.2025 N </a:t>
            </a:r>
            <a:r>
              <a:rPr lang="ru-RU" altLang="ru-RU" sz="2800" b="1" i="1" dirty="0" smtClean="0">
                <a:solidFill>
                  <a:srgbClr val="0070C0"/>
                </a:solidFill>
                <a:latin typeface="Times New Roman" panose="02020603050405020304" pitchFamily="18" charset="0"/>
              </a:rPr>
              <a:t>14-6/ООГ-1502</a:t>
            </a:r>
          </a:p>
          <a:p>
            <a:pPr algn="just">
              <a:spcBef>
                <a:spcPct val="0"/>
              </a:spcBef>
              <a:spcAft>
                <a:spcPct val="0"/>
              </a:spcAft>
              <a:buNone/>
            </a:pPr>
            <a:endParaRPr lang="ru-RU" altLang="ru-RU" b="1" i="1" dirty="0">
              <a:solidFill>
                <a:srgbClr val="0070C0"/>
              </a:solidFill>
              <a:latin typeface="Times New Roman" panose="02020603050405020304" pitchFamily="18" charset="0"/>
            </a:endParaRPr>
          </a:p>
        </p:txBody>
      </p:sp>
    </p:spTree>
    <p:extLst>
      <p:ext uri="{BB962C8B-B14F-4D97-AF65-F5344CB8AC3E}">
        <p14:creationId xmlns:p14="http://schemas.microsoft.com/office/powerpoint/2010/main" val="348067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170688" y="1660901"/>
            <a:ext cx="11850624" cy="5291846"/>
          </a:xfrm>
        </p:spPr>
        <p:txBody>
          <a:bodyPr rtlCol="0">
            <a:normAutofit lnSpcReduction="10000"/>
          </a:bodyPr>
          <a:lstStyle/>
          <a:p>
            <a:pPr marL="0" indent="447675"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smtClean="0">
                <a:solidFill>
                  <a:schemeClr val="tx2">
                    <a:lumMod val="95000"/>
                    <a:lumOff val="5000"/>
                  </a:schemeClr>
                </a:solidFill>
                <a:latin typeface="Times New Roman" panose="02020603050405020304" pitchFamily="18" charset="0"/>
              </a:rPr>
              <a:t>Минтруд</a:t>
            </a:r>
            <a:r>
              <a:rPr lang="ru-RU" altLang="ru-RU" sz="2800" b="1" i="1" dirty="0">
                <a:solidFill>
                  <a:schemeClr val="tx2">
                    <a:lumMod val="95000"/>
                    <a:lumOff val="5000"/>
                  </a:schemeClr>
                </a:solidFill>
                <a:latin typeface="Times New Roman" panose="02020603050405020304" pitchFamily="18" charset="0"/>
              </a:rPr>
              <a:t>: при переводе на другую должность испытательный срок установить </a:t>
            </a:r>
            <a:r>
              <a:rPr lang="ru-RU" altLang="ru-RU" sz="2800" b="1" i="1" dirty="0" smtClean="0">
                <a:solidFill>
                  <a:schemeClr val="tx2">
                    <a:lumMod val="95000"/>
                    <a:lumOff val="5000"/>
                  </a:schemeClr>
                </a:solidFill>
                <a:latin typeface="Times New Roman" panose="02020603050405020304" pitchFamily="18" charset="0"/>
              </a:rPr>
              <a:t>нельзя</a:t>
            </a:r>
          </a:p>
          <a:p>
            <a:pPr marL="0" indent="447675" algn="just">
              <a:spcBef>
                <a:spcPct val="0"/>
              </a:spcBef>
              <a:spcAft>
                <a:spcPct val="0"/>
              </a:spcAft>
              <a:buNone/>
            </a:pPr>
            <a:endParaRPr lang="ru-RU" altLang="ru-RU" sz="2800"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Испытание можно предусмотреть только при приеме на работу. Когда специалиста </a:t>
            </a:r>
            <a:r>
              <a:rPr lang="ru-RU" altLang="ru-RU" sz="2800" b="1" i="1" dirty="0" err="1">
                <a:solidFill>
                  <a:schemeClr val="tx2">
                    <a:lumMod val="95000"/>
                    <a:lumOff val="5000"/>
                  </a:schemeClr>
                </a:solidFill>
                <a:latin typeface="Times New Roman" panose="02020603050405020304" pitchFamily="18" charset="0"/>
              </a:rPr>
              <a:t>допсоглашением</a:t>
            </a:r>
            <a:r>
              <a:rPr lang="ru-RU" altLang="ru-RU" sz="2800" b="1" i="1" dirty="0">
                <a:solidFill>
                  <a:schemeClr val="tx2">
                    <a:lumMod val="95000"/>
                    <a:lumOff val="5000"/>
                  </a:schemeClr>
                </a:solidFill>
                <a:latin typeface="Times New Roman" panose="02020603050405020304" pitchFamily="18" charset="0"/>
              </a:rPr>
              <a:t> переводят внутри организации, новый испытательный срок не устанавливают.</a:t>
            </a: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Ведомство обратило внимание: если работник уволился, а затем пришел в компанию на другую должность, испытание допустимо снова закрепить в трудовом договоре.</a:t>
            </a: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Отметим, аналогичную позицию высказывал и </a:t>
            </a:r>
            <a:r>
              <a:rPr lang="ru-RU" altLang="ru-RU" sz="2800" b="1" i="1" dirty="0" err="1">
                <a:solidFill>
                  <a:schemeClr val="tx2">
                    <a:lumMod val="95000"/>
                    <a:lumOff val="5000"/>
                  </a:schemeClr>
                </a:solidFill>
                <a:latin typeface="Times New Roman" panose="02020603050405020304" pitchFamily="18" charset="0"/>
              </a:rPr>
              <a:t>Роструд</a:t>
            </a:r>
            <a:r>
              <a:rPr lang="ru-RU" altLang="ru-RU" sz="2800" b="1" i="1" dirty="0">
                <a:solidFill>
                  <a:schemeClr val="tx2">
                    <a:lumMod val="95000"/>
                    <a:lumOff val="5000"/>
                  </a:schemeClr>
                </a:solidFill>
                <a:latin typeface="Times New Roman" panose="02020603050405020304" pitchFamily="18" charset="0"/>
              </a:rPr>
              <a:t>.</a:t>
            </a:r>
          </a:p>
          <a:p>
            <a:pPr marL="0" indent="447675" algn="just">
              <a:spcBef>
                <a:spcPct val="0"/>
              </a:spcBef>
              <a:spcAft>
                <a:spcPct val="0"/>
              </a:spcAft>
              <a:buNone/>
            </a:pPr>
            <a:endParaRPr lang="ru-RU" altLang="ru-RU" sz="2800" b="1" i="1" dirty="0" smtClean="0">
              <a:solidFill>
                <a:srgbClr val="0070C0"/>
              </a:solidFill>
              <a:latin typeface="Times New Roman" panose="02020603050405020304" pitchFamily="18" charset="0"/>
            </a:endParaRPr>
          </a:p>
          <a:p>
            <a:pPr marL="0" indent="447675" algn="just">
              <a:spcBef>
                <a:spcPct val="0"/>
              </a:spcBef>
              <a:spcAft>
                <a:spcPct val="0"/>
              </a:spcAft>
              <a:buNone/>
            </a:pPr>
            <a:r>
              <a:rPr lang="ru-RU" altLang="ru-RU" sz="2800" b="1" i="1" dirty="0" smtClean="0">
                <a:solidFill>
                  <a:srgbClr val="0070C0"/>
                </a:solidFill>
                <a:latin typeface="Times New Roman" panose="02020603050405020304" pitchFamily="18" charset="0"/>
              </a:rPr>
              <a:t>Информация </a:t>
            </a:r>
            <a:r>
              <a:rPr lang="ru-RU" altLang="ru-RU" sz="2800" b="1" i="1" dirty="0">
                <a:solidFill>
                  <a:srgbClr val="0070C0"/>
                </a:solidFill>
                <a:latin typeface="Times New Roman" panose="02020603050405020304" pitchFamily="18" charset="0"/>
              </a:rPr>
              <a:t>Минтруда России от 15.04.2025 (https://t.me/mintrudrf/2474)</a:t>
            </a:r>
          </a:p>
          <a:p>
            <a:pPr marL="0" indent="447675" algn="just">
              <a:spcBef>
                <a:spcPct val="0"/>
              </a:spcBef>
              <a:spcAft>
                <a:spcPct val="0"/>
              </a:spcAft>
              <a:buNone/>
            </a:pPr>
            <a:endParaRPr lang="ru-RU" altLang="ru-RU" sz="2800" b="1" i="1" dirty="0" smtClean="0">
              <a:solidFill>
                <a:srgbClr val="0070C0"/>
              </a:solidFill>
              <a:latin typeface="Times New Roman" panose="02020603050405020304" pitchFamily="18" charset="0"/>
            </a:endParaRPr>
          </a:p>
          <a:p>
            <a:pPr algn="just">
              <a:spcBef>
                <a:spcPct val="0"/>
              </a:spcBef>
              <a:spcAft>
                <a:spcPct val="0"/>
              </a:spcAft>
              <a:buNone/>
            </a:pPr>
            <a:endParaRPr lang="ru-RU" altLang="ru-RU" b="1" i="1" dirty="0">
              <a:solidFill>
                <a:srgbClr val="0070C0"/>
              </a:solidFill>
              <a:latin typeface="Times New Roman" panose="02020603050405020304" pitchFamily="18" charset="0"/>
            </a:endParaRPr>
          </a:p>
        </p:txBody>
      </p:sp>
    </p:spTree>
    <p:extLst>
      <p:ext uri="{BB962C8B-B14F-4D97-AF65-F5344CB8AC3E}">
        <p14:creationId xmlns:p14="http://schemas.microsoft.com/office/powerpoint/2010/main" val="2714890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170688" y="1660901"/>
            <a:ext cx="11850624" cy="5291846"/>
          </a:xfrm>
        </p:spPr>
        <p:txBody>
          <a:bodyPr rtlCol="0">
            <a:normAutofit/>
          </a:bodyPr>
          <a:lstStyle/>
          <a:p>
            <a:pPr marL="0" indent="447675"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err="1" smtClean="0">
                <a:solidFill>
                  <a:schemeClr val="tx2">
                    <a:lumMod val="95000"/>
                    <a:lumOff val="5000"/>
                  </a:schemeClr>
                </a:solidFill>
                <a:latin typeface="Times New Roman" panose="02020603050405020304" pitchFamily="18" charset="0"/>
              </a:rPr>
              <a:t>Роструд</a:t>
            </a:r>
            <a:r>
              <a:rPr lang="ru-RU" altLang="ru-RU" sz="2800" b="1" i="1" dirty="0" smtClean="0">
                <a:solidFill>
                  <a:schemeClr val="tx2">
                    <a:lumMod val="95000"/>
                    <a:lumOff val="5000"/>
                  </a:schemeClr>
                </a:solidFill>
                <a:latin typeface="Times New Roman" panose="02020603050405020304" pitchFamily="18" charset="0"/>
              </a:rPr>
              <a:t>: </a:t>
            </a:r>
            <a:r>
              <a:rPr lang="ru-RU" altLang="ru-RU" sz="2800" b="1" i="1" dirty="0">
                <a:solidFill>
                  <a:schemeClr val="tx2">
                    <a:lumMod val="95000"/>
                    <a:lumOff val="5000"/>
                  </a:schemeClr>
                </a:solidFill>
                <a:latin typeface="Times New Roman" panose="02020603050405020304" pitchFamily="18" charset="0"/>
              </a:rPr>
              <a:t>перед праздником рабочий день короче и у специалистов с неполной занятостью </a:t>
            </a:r>
            <a:endParaRPr lang="ru-RU" altLang="ru-RU" sz="2800" b="1" i="1" dirty="0" smtClean="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endParaRPr lang="ru-RU" altLang="ru-RU" sz="2800" b="1" i="1" dirty="0" smtClean="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smtClean="0">
                <a:solidFill>
                  <a:schemeClr val="tx2">
                    <a:lumMod val="95000"/>
                    <a:lumOff val="5000"/>
                  </a:schemeClr>
                </a:solidFill>
                <a:latin typeface="Times New Roman" panose="02020603050405020304" pitchFamily="18" charset="0"/>
              </a:rPr>
              <a:t>Продолжительность </a:t>
            </a:r>
            <a:r>
              <a:rPr lang="ru-RU" altLang="ru-RU" sz="2800" b="1" i="1" dirty="0">
                <a:solidFill>
                  <a:schemeClr val="tx2">
                    <a:lumMod val="95000"/>
                    <a:lumOff val="5000"/>
                  </a:schemeClr>
                </a:solidFill>
                <a:latin typeface="Times New Roman" panose="02020603050405020304" pitchFamily="18" charset="0"/>
              </a:rPr>
              <a:t>рабочего дня или смены в предпраздничный день сокращается на час. Это касается в том числе тех, кто трудится неполное время или по совместительству. Если продолжительность работы такого специалиста - 1 час или меньше, то перед праздником к обязанностям он не приступает.</a:t>
            </a:r>
          </a:p>
          <a:p>
            <a:pPr marL="0" indent="447675" algn="just">
              <a:spcBef>
                <a:spcPct val="0"/>
              </a:spcBef>
              <a:spcAft>
                <a:spcPct val="0"/>
              </a:spcAft>
              <a:buNone/>
            </a:pPr>
            <a:endParaRPr lang="ru-RU" altLang="ru-RU" sz="2800" b="1" i="1" dirty="0" smtClean="0">
              <a:solidFill>
                <a:srgbClr val="0070C0"/>
              </a:solidFill>
              <a:latin typeface="Times New Roman" panose="02020603050405020304" pitchFamily="18" charset="0"/>
            </a:endParaRPr>
          </a:p>
          <a:p>
            <a:pPr marL="0" indent="447675" algn="just">
              <a:spcBef>
                <a:spcPct val="0"/>
              </a:spcBef>
              <a:spcAft>
                <a:spcPct val="0"/>
              </a:spcAft>
              <a:buNone/>
            </a:pPr>
            <a:r>
              <a:rPr lang="ru-RU" altLang="ru-RU" sz="2800" b="1" i="1" dirty="0" smtClean="0">
                <a:solidFill>
                  <a:srgbClr val="0070C0"/>
                </a:solidFill>
                <a:latin typeface="Times New Roman" panose="02020603050405020304" pitchFamily="18" charset="0"/>
              </a:rPr>
              <a:t>Письмо </a:t>
            </a:r>
            <a:r>
              <a:rPr lang="ru-RU" altLang="ru-RU" sz="2800" b="1" i="1" dirty="0" err="1">
                <a:solidFill>
                  <a:srgbClr val="0070C0"/>
                </a:solidFill>
                <a:latin typeface="Times New Roman" panose="02020603050405020304" pitchFamily="18" charset="0"/>
              </a:rPr>
              <a:t>Роструда</a:t>
            </a:r>
            <a:r>
              <a:rPr lang="ru-RU" altLang="ru-RU" sz="2800" b="1" i="1" dirty="0">
                <a:solidFill>
                  <a:srgbClr val="0070C0"/>
                </a:solidFill>
                <a:latin typeface="Times New Roman" panose="02020603050405020304" pitchFamily="18" charset="0"/>
              </a:rPr>
              <a:t> от 02.04.2025 N </a:t>
            </a:r>
            <a:r>
              <a:rPr lang="ru-RU" altLang="ru-RU" sz="2800" b="1" i="1" dirty="0" smtClean="0">
                <a:solidFill>
                  <a:srgbClr val="0070C0"/>
                </a:solidFill>
                <a:latin typeface="Times New Roman" panose="02020603050405020304" pitchFamily="18" charset="0"/>
              </a:rPr>
              <a:t>ПГ/05231-6-1</a:t>
            </a:r>
            <a:endParaRPr lang="ru-RU" altLang="ru-RU" b="1" i="1" dirty="0">
              <a:solidFill>
                <a:srgbClr val="0070C0"/>
              </a:solidFill>
              <a:latin typeface="Times New Roman" panose="02020603050405020304" pitchFamily="18" charset="0"/>
            </a:endParaRPr>
          </a:p>
          <a:p>
            <a:pPr algn="just">
              <a:spcBef>
                <a:spcPct val="0"/>
              </a:spcBef>
              <a:spcAft>
                <a:spcPct val="0"/>
              </a:spcAft>
              <a:buNone/>
            </a:pPr>
            <a:endParaRPr lang="ru-RU" altLang="ru-RU" b="1" i="1" dirty="0">
              <a:solidFill>
                <a:srgbClr val="0070C0"/>
              </a:solidFill>
              <a:latin typeface="Times New Roman" panose="02020603050405020304" pitchFamily="18" charset="0"/>
            </a:endParaRPr>
          </a:p>
        </p:txBody>
      </p:sp>
    </p:spTree>
    <p:extLst>
      <p:ext uri="{BB962C8B-B14F-4D97-AF65-F5344CB8AC3E}">
        <p14:creationId xmlns:p14="http://schemas.microsoft.com/office/powerpoint/2010/main" val="157117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170688" y="1660901"/>
            <a:ext cx="11850624" cy="5291846"/>
          </a:xfrm>
        </p:spPr>
        <p:txBody>
          <a:bodyPr rtlCol="0">
            <a:normAutofit/>
          </a:bodyPr>
          <a:lstStyle/>
          <a:p>
            <a:pPr marL="0" indent="447675" algn="just">
              <a:spcBef>
                <a:spcPct val="0"/>
              </a:spcBef>
              <a:spcAft>
                <a:spcPct val="0"/>
              </a:spcAft>
              <a:buNone/>
            </a:pPr>
            <a:r>
              <a:rPr lang="ru-RU" altLang="ru-RU" sz="2800" b="1" i="1" dirty="0" smtClean="0">
                <a:solidFill>
                  <a:schemeClr val="tx2">
                    <a:lumMod val="95000"/>
                    <a:lumOff val="5000"/>
                  </a:schemeClr>
                </a:solidFill>
                <a:latin typeface="Times New Roman" panose="02020603050405020304" pitchFamily="18" charset="0"/>
              </a:rPr>
              <a:t>Даже </a:t>
            </a:r>
            <a:r>
              <a:rPr lang="ru-RU" altLang="ru-RU" sz="2800" b="1" i="1" dirty="0">
                <a:solidFill>
                  <a:schemeClr val="tx2">
                    <a:lumMod val="95000"/>
                    <a:lumOff val="5000"/>
                  </a:schemeClr>
                </a:solidFill>
                <a:latin typeface="Times New Roman" panose="02020603050405020304" pitchFamily="18" charset="0"/>
              </a:rPr>
              <a:t>при неполной ставке рабочее время в предпраздничный день надо сокращать, пояснил </a:t>
            </a:r>
            <a:r>
              <a:rPr lang="ru-RU" altLang="ru-RU" sz="2800" b="1" i="1" dirty="0" smtClean="0">
                <a:solidFill>
                  <a:schemeClr val="tx2">
                    <a:lumMod val="95000"/>
                    <a:lumOff val="5000"/>
                  </a:schemeClr>
                </a:solidFill>
                <a:latin typeface="Times New Roman" panose="02020603050405020304" pitchFamily="18" charset="0"/>
              </a:rPr>
              <a:t>Минтруд</a:t>
            </a:r>
          </a:p>
          <a:p>
            <a:pPr marL="0" indent="447675" algn="just">
              <a:spcBef>
                <a:spcPct val="0"/>
              </a:spcBef>
              <a:spcAft>
                <a:spcPct val="0"/>
              </a:spcAft>
              <a:buNone/>
            </a:pPr>
            <a:endParaRPr lang="ru-RU" altLang="ru-RU" sz="2800"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В предпраздничный день работников следует отпускать на час раньше независимо от того, сколько часов они работают по графику. Например, если специалист трудится на полставки по 4 ч в день, перед праздником он отработает 3 ч.</a:t>
            </a: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Ведомство также напомнило: если сократить смену нельзя (в непрерывно действующих организациях), переработку нужно компенсировать.</a:t>
            </a:r>
          </a:p>
          <a:p>
            <a:pPr marL="0" indent="447675" algn="just">
              <a:spcBef>
                <a:spcPct val="0"/>
              </a:spcBef>
              <a:spcAft>
                <a:spcPct val="0"/>
              </a:spcAft>
              <a:buNone/>
            </a:pPr>
            <a:endParaRPr lang="ru-RU" altLang="ru-RU" sz="2800" b="1" i="1" dirty="0" smtClean="0">
              <a:solidFill>
                <a:srgbClr val="0070C0"/>
              </a:solidFill>
              <a:latin typeface="Times New Roman" panose="02020603050405020304" pitchFamily="18" charset="0"/>
            </a:endParaRPr>
          </a:p>
          <a:p>
            <a:pPr marL="0" indent="447675" algn="just">
              <a:spcBef>
                <a:spcPct val="0"/>
              </a:spcBef>
              <a:spcAft>
                <a:spcPct val="0"/>
              </a:spcAft>
              <a:buNone/>
            </a:pPr>
            <a:r>
              <a:rPr lang="ru-RU" altLang="ru-RU" sz="2800" b="1" i="1" dirty="0" smtClean="0">
                <a:solidFill>
                  <a:srgbClr val="0070C0"/>
                </a:solidFill>
                <a:latin typeface="Times New Roman" panose="02020603050405020304" pitchFamily="18" charset="0"/>
              </a:rPr>
              <a:t>Информация </a:t>
            </a:r>
            <a:r>
              <a:rPr lang="ru-RU" altLang="ru-RU" sz="2800" b="1" i="1" dirty="0">
                <a:solidFill>
                  <a:srgbClr val="0070C0"/>
                </a:solidFill>
                <a:latin typeface="Times New Roman" panose="02020603050405020304" pitchFamily="18" charset="0"/>
              </a:rPr>
              <a:t>Минтруда России от 14.08.2025 (https://t.me/mintrudrf/2799</a:t>
            </a:r>
            <a:r>
              <a:rPr lang="ru-RU" altLang="ru-RU" sz="2800" b="1" i="1" dirty="0" smtClean="0">
                <a:solidFill>
                  <a:srgbClr val="0070C0"/>
                </a:solidFill>
                <a:latin typeface="Times New Roman" panose="02020603050405020304" pitchFamily="18" charset="0"/>
              </a:rPr>
              <a:t>)</a:t>
            </a:r>
            <a:endParaRPr lang="ru-RU" altLang="ru-RU" b="1" i="1" dirty="0">
              <a:solidFill>
                <a:srgbClr val="0070C0"/>
              </a:solidFill>
              <a:latin typeface="Times New Roman" panose="02020603050405020304" pitchFamily="18" charset="0"/>
            </a:endParaRPr>
          </a:p>
        </p:txBody>
      </p:sp>
    </p:spTree>
    <p:extLst>
      <p:ext uri="{BB962C8B-B14F-4D97-AF65-F5344CB8AC3E}">
        <p14:creationId xmlns:p14="http://schemas.microsoft.com/office/powerpoint/2010/main" val="3262542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170688" y="1660901"/>
            <a:ext cx="11850624" cy="5291846"/>
          </a:xfrm>
        </p:spPr>
        <p:txBody>
          <a:bodyPr rtlCol="0">
            <a:normAutofit/>
          </a:bodyPr>
          <a:lstStyle/>
          <a:p>
            <a:pPr marL="0" indent="447675"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Работа по срочному договору не повод лишать сотрудника выплаты при рождении </a:t>
            </a:r>
            <a:r>
              <a:rPr lang="ru-RU" altLang="ru-RU" sz="2800" b="1" i="1" dirty="0" smtClean="0">
                <a:solidFill>
                  <a:schemeClr val="tx2">
                    <a:lumMod val="95000"/>
                    <a:lumOff val="5000"/>
                  </a:schemeClr>
                </a:solidFill>
                <a:latin typeface="Times New Roman" panose="02020603050405020304" pitchFamily="18" charset="0"/>
              </a:rPr>
              <a:t>ребенка</a:t>
            </a:r>
          </a:p>
          <a:p>
            <a:pPr marL="0" indent="447675" algn="just">
              <a:spcBef>
                <a:spcPct val="0"/>
              </a:spcBef>
              <a:spcAft>
                <a:spcPct val="0"/>
              </a:spcAft>
              <a:buNone/>
            </a:pPr>
            <a:endParaRPr lang="ru-RU" altLang="ru-RU" sz="2800"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smtClean="0">
                <a:solidFill>
                  <a:schemeClr val="tx2">
                    <a:lumMod val="95000"/>
                    <a:lumOff val="5000"/>
                  </a:schemeClr>
                </a:solidFill>
                <a:latin typeface="Times New Roman" panose="02020603050405020304" pitchFamily="18" charset="0"/>
              </a:rPr>
              <a:t>Если </a:t>
            </a:r>
            <a:r>
              <a:rPr lang="ru-RU" altLang="ru-RU" sz="2800" b="1" i="1" dirty="0">
                <a:solidFill>
                  <a:schemeClr val="tx2">
                    <a:lumMod val="95000"/>
                    <a:lumOff val="5000"/>
                  </a:schemeClr>
                </a:solidFill>
                <a:latin typeface="Times New Roman" panose="02020603050405020304" pitchFamily="18" charset="0"/>
              </a:rPr>
              <a:t>в локальном акте закреплена единовременная выплата при рождении ребенка, нельзя отказать в ней работнику из-за того, что с ним заключен срочный трудовой договор. Дискриминация при установлении и изменении условий оплаты запрещена, напомнило </a:t>
            </a:r>
            <a:r>
              <a:rPr lang="ru-RU" altLang="ru-RU" sz="2800" b="1" i="1" dirty="0" smtClean="0">
                <a:solidFill>
                  <a:schemeClr val="tx2">
                    <a:lumMod val="95000"/>
                    <a:lumOff val="5000"/>
                  </a:schemeClr>
                </a:solidFill>
                <a:latin typeface="Times New Roman" panose="02020603050405020304" pitchFamily="18" charset="0"/>
              </a:rPr>
              <a:t>ведомство.</a:t>
            </a:r>
            <a:endParaRPr lang="ru-RU" altLang="ru-RU" sz="2800"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Отметим, </a:t>
            </a:r>
            <a:r>
              <a:rPr lang="ru-RU" altLang="ru-RU" sz="2800" b="1" i="1" dirty="0" err="1">
                <a:solidFill>
                  <a:schemeClr val="tx2">
                    <a:lumMod val="95000"/>
                    <a:lumOff val="5000"/>
                  </a:schemeClr>
                </a:solidFill>
                <a:latin typeface="Times New Roman" panose="02020603050405020304" pitchFamily="18" charset="0"/>
              </a:rPr>
              <a:t>Роструд</a:t>
            </a:r>
            <a:r>
              <a:rPr lang="ru-RU" altLang="ru-RU" sz="2800" b="1" i="1" dirty="0">
                <a:solidFill>
                  <a:schemeClr val="tx2">
                    <a:lumMod val="95000"/>
                    <a:lumOff val="5000"/>
                  </a:schemeClr>
                </a:solidFill>
                <a:latin typeface="Times New Roman" panose="02020603050405020304" pitchFamily="18" charset="0"/>
              </a:rPr>
              <a:t> высказывал подобную позицию и для других выплат, например за качество работ.</a:t>
            </a:r>
          </a:p>
          <a:p>
            <a:pPr marL="0" indent="447675" algn="just">
              <a:spcBef>
                <a:spcPct val="0"/>
              </a:spcBef>
              <a:spcAft>
                <a:spcPct val="0"/>
              </a:spcAft>
              <a:buNone/>
            </a:pPr>
            <a:r>
              <a:rPr lang="ru-RU" altLang="ru-RU" sz="2800" b="1" i="1" dirty="0" smtClean="0">
                <a:solidFill>
                  <a:srgbClr val="0070C0"/>
                </a:solidFill>
                <a:latin typeface="Times New Roman" panose="02020603050405020304" pitchFamily="18" charset="0"/>
              </a:rPr>
              <a:t>Письмо </a:t>
            </a:r>
            <a:r>
              <a:rPr lang="ru-RU" altLang="ru-RU" sz="2800" b="1" i="1" dirty="0" err="1">
                <a:solidFill>
                  <a:srgbClr val="0070C0"/>
                </a:solidFill>
                <a:latin typeface="Times New Roman" panose="02020603050405020304" pitchFamily="18" charset="0"/>
              </a:rPr>
              <a:t>Роструда</a:t>
            </a:r>
            <a:r>
              <a:rPr lang="ru-RU" altLang="ru-RU" sz="2800" b="1" i="1" dirty="0">
                <a:solidFill>
                  <a:srgbClr val="0070C0"/>
                </a:solidFill>
                <a:latin typeface="Times New Roman" panose="02020603050405020304" pitchFamily="18" charset="0"/>
              </a:rPr>
              <a:t> от 27.03.2025 N </a:t>
            </a:r>
            <a:r>
              <a:rPr lang="ru-RU" altLang="ru-RU" sz="2800" b="1" i="1" dirty="0" smtClean="0">
                <a:solidFill>
                  <a:srgbClr val="0070C0"/>
                </a:solidFill>
                <a:latin typeface="Times New Roman" panose="02020603050405020304" pitchFamily="18" charset="0"/>
              </a:rPr>
              <a:t>ПГ/05116-6-1</a:t>
            </a:r>
            <a:endParaRPr lang="ru-RU" altLang="ru-RU" b="1" i="1" dirty="0">
              <a:solidFill>
                <a:srgbClr val="0070C0"/>
              </a:solidFill>
              <a:latin typeface="Times New Roman" panose="02020603050405020304" pitchFamily="18" charset="0"/>
            </a:endParaRPr>
          </a:p>
        </p:txBody>
      </p:sp>
    </p:spTree>
    <p:extLst>
      <p:ext uri="{BB962C8B-B14F-4D97-AF65-F5344CB8AC3E}">
        <p14:creationId xmlns:p14="http://schemas.microsoft.com/office/powerpoint/2010/main" val="1632471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170688" y="1660901"/>
            <a:ext cx="11850624" cy="5291846"/>
          </a:xfrm>
        </p:spPr>
        <p:txBody>
          <a:bodyPr rtlCol="0">
            <a:normAutofit/>
          </a:bodyPr>
          <a:lstStyle/>
          <a:p>
            <a:pPr marL="0" indent="447675" algn="just">
              <a:spcBef>
                <a:spcPct val="0"/>
              </a:spcBef>
              <a:spcAft>
                <a:spcPct val="0"/>
              </a:spcAft>
              <a:buNone/>
            </a:pPr>
            <a:r>
              <a:rPr lang="ru-RU" altLang="ru-RU" sz="2800" b="1" i="1" dirty="0" err="1" smtClean="0">
                <a:solidFill>
                  <a:schemeClr val="tx2">
                    <a:lumMod val="95000"/>
                    <a:lumOff val="5000"/>
                  </a:schemeClr>
                </a:solidFill>
                <a:latin typeface="Times New Roman" panose="02020603050405020304" pitchFamily="18" charset="0"/>
              </a:rPr>
              <a:t>Роструд</a:t>
            </a:r>
            <a:r>
              <a:rPr lang="ru-RU" altLang="ru-RU" sz="2800" b="1" i="1" dirty="0">
                <a:solidFill>
                  <a:schemeClr val="tx2">
                    <a:lumMod val="95000"/>
                    <a:lumOff val="5000"/>
                  </a:schemeClr>
                </a:solidFill>
                <a:latin typeface="Times New Roman" panose="02020603050405020304" pitchFamily="18" charset="0"/>
              </a:rPr>
              <a:t>: при приеме совместитель не обязан заявлять, что не работает совместителем в другом месте </a:t>
            </a:r>
            <a:endParaRPr lang="ru-RU" altLang="ru-RU" sz="2800" b="1" i="1" dirty="0" smtClean="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smtClean="0">
                <a:solidFill>
                  <a:schemeClr val="tx2">
                    <a:lumMod val="95000"/>
                    <a:lumOff val="5000"/>
                  </a:schemeClr>
                </a:solidFill>
                <a:latin typeface="Times New Roman" panose="02020603050405020304" pitchFamily="18" charset="0"/>
              </a:rPr>
              <a:t>Ведомство </a:t>
            </a:r>
            <a:r>
              <a:rPr lang="ru-RU" altLang="ru-RU" sz="2800" b="1" i="1" dirty="0">
                <a:solidFill>
                  <a:schemeClr val="tx2">
                    <a:lumMod val="95000"/>
                    <a:lumOff val="5000"/>
                  </a:schemeClr>
                </a:solidFill>
                <a:latin typeface="Times New Roman" panose="02020603050405020304" pitchFamily="18" charset="0"/>
              </a:rPr>
              <a:t>считает: внешний совместитель не должен писать заявление о том, что у него нет иной работы по совместительству. Такой документ не предусмотрен ТК РФ для трудоустройства.</a:t>
            </a: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Вопрос возник у организации, которая хотела запросить заявление, чтобы соблюсти ограничения длительности рабочего времени для совместителей.</a:t>
            </a: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Отметим, закон не уточняет, применять их к каждому трудовому договору отдельно или суммарно. Минтруд, к примеру, выступает за первый </a:t>
            </a:r>
            <a:r>
              <a:rPr lang="ru-RU" altLang="ru-RU" sz="2800" b="1" i="1" dirty="0" smtClean="0">
                <a:solidFill>
                  <a:schemeClr val="tx2">
                    <a:lumMod val="95000"/>
                    <a:lumOff val="5000"/>
                  </a:schemeClr>
                </a:solidFill>
                <a:latin typeface="Times New Roman" panose="02020603050405020304" pitchFamily="18" charset="0"/>
              </a:rPr>
              <a:t>вариант (</a:t>
            </a:r>
            <a:r>
              <a:rPr lang="ru-RU" altLang="ru-RU" sz="2800" b="1" i="1" dirty="0">
                <a:solidFill>
                  <a:srgbClr val="0070C0"/>
                </a:solidFill>
                <a:latin typeface="Times New Roman" panose="02020603050405020304" pitchFamily="18" charset="0"/>
              </a:rPr>
              <a:t>Письмо Минтруда России от 10.03.2023 N 14-6/В-245</a:t>
            </a:r>
            <a:r>
              <a:rPr lang="ru-RU" altLang="ru-RU" sz="2800" b="1" i="1" dirty="0" smtClean="0">
                <a:solidFill>
                  <a:schemeClr val="tx2">
                    <a:lumMod val="95000"/>
                    <a:lumOff val="5000"/>
                  </a:schemeClr>
                </a:solidFill>
                <a:latin typeface="Times New Roman" panose="02020603050405020304" pitchFamily="18" charset="0"/>
              </a:rPr>
              <a:t>).</a:t>
            </a:r>
            <a:endParaRPr lang="ru-RU" altLang="ru-RU" sz="2800"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smtClean="0">
                <a:solidFill>
                  <a:srgbClr val="0070C0"/>
                </a:solidFill>
                <a:latin typeface="Times New Roman" panose="02020603050405020304" pitchFamily="18" charset="0"/>
              </a:rPr>
              <a:t>Письмо </a:t>
            </a:r>
            <a:r>
              <a:rPr lang="ru-RU" altLang="ru-RU" sz="2800" b="1" i="1" dirty="0" err="1">
                <a:solidFill>
                  <a:srgbClr val="0070C0"/>
                </a:solidFill>
                <a:latin typeface="Times New Roman" panose="02020603050405020304" pitchFamily="18" charset="0"/>
              </a:rPr>
              <a:t>Роструда</a:t>
            </a:r>
            <a:r>
              <a:rPr lang="ru-RU" altLang="ru-RU" sz="2800" b="1" i="1" dirty="0">
                <a:solidFill>
                  <a:srgbClr val="0070C0"/>
                </a:solidFill>
                <a:latin typeface="Times New Roman" panose="02020603050405020304" pitchFamily="18" charset="0"/>
              </a:rPr>
              <a:t> от 20.03.2025 N </a:t>
            </a:r>
            <a:r>
              <a:rPr lang="ru-RU" altLang="ru-RU" sz="2800" b="1" i="1" dirty="0" smtClean="0">
                <a:solidFill>
                  <a:srgbClr val="0070C0"/>
                </a:solidFill>
                <a:latin typeface="Times New Roman" panose="02020603050405020304" pitchFamily="18" charset="0"/>
              </a:rPr>
              <a:t>ПГ/03962-6-1</a:t>
            </a:r>
            <a:endParaRPr lang="ru-RU" altLang="ru-RU" b="1" i="1" dirty="0">
              <a:solidFill>
                <a:srgbClr val="0070C0"/>
              </a:solidFill>
              <a:latin typeface="Times New Roman" panose="02020603050405020304" pitchFamily="18" charset="0"/>
            </a:endParaRPr>
          </a:p>
        </p:txBody>
      </p:sp>
    </p:spTree>
    <p:extLst>
      <p:ext uri="{BB962C8B-B14F-4D97-AF65-F5344CB8AC3E}">
        <p14:creationId xmlns:p14="http://schemas.microsoft.com/office/powerpoint/2010/main" val="640600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170688" y="1660901"/>
            <a:ext cx="11850624" cy="5291846"/>
          </a:xfrm>
        </p:spPr>
        <p:txBody>
          <a:bodyPr rtlCol="0">
            <a:normAutofit/>
          </a:bodyPr>
          <a:lstStyle/>
          <a:p>
            <a:pPr marL="0" indent="447675"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smtClean="0">
                <a:solidFill>
                  <a:schemeClr val="tx2">
                    <a:lumMod val="95000"/>
                    <a:lumOff val="5000"/>
                  </a:schemeClr>
                </a:solidFill>
                <a:latin typeface="Times New Roman" panose="02020603050405020304" pitchFamily="18" charset="0"/>
              </a:rPr>
              <a:t>Расчетный </a:t>
            </a:r>
            <a:r>
              <a:rPr lang="ru-RU" altLang="ru-RU" sz="2800" b="1" i="1" dirty="0">
                <a:solidFill>
                  <a:schemeClr val="tx2">
                    <a:lumMod val="95000"/>
                    <a:lumOff val="5000"/>
                  </a:schemeClr>
                </a:solidFill>
                <a:latin typeface="Times New Roman" panose="02020603050405020304" pitchFamily="18" charset="0"/>
              </a:rPr>
              <a:t>лист работнику нужно выдать в день увольнения, напомнил </a:t>
            </a:r>
            <a:r>
              <a:rPr lang="ru-RU" altLang="ru-RU" sz="2800" b="1" i="1" dirty="0" err="1">
                <a:solidFill>
                  <a:schemeClr val="tx2">
                    <a:lumMod val="95000"/>
                    <a:lumOff val="5000"/>
                  </a:schemeClr>
                </a:solidFill>
                <a:latin typeface="Times New Roman" panose="02020603050405020304" pitchFamily="18" charset="0"/>
              </a:rPr>
              <a:t>Роструд</a:t>
            </a:r>
            <a:r>
              <a:rPr lang="ru-RU" altLang="ru-RU" sz="2800" b="1" i="1" dirty="0">
                <a:solidFill>
                  <a:schemeClr val="tx2">
                    <a:lumMod val="95000"/>
                    <a:lumOff val="5000"/>
                  </a:schemeClr>
                </a:solidFill>
                <a:latin typeface="Times New Roman" panose="02020603050405020304" pitchFamily="18" charset="0"/>
              </a:rPr>
              <a:t> </a:t>
            </a:r>
            <a:endParaRPr lang="ru-RU" altLang="ru-RU" sz="2800" b="1" i="1" dirty="0" smtClean="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endParaRPr lang="ru-RU" altLang="ru-RU" sz="2800"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smtClean="0">
                <a:solidFill>
                  <a:schemeClr val="tx2">
                    <a:lumMod val="95000"/>
                    <a:lumOff val="5000"/>
                  </a:schemeClr>
                </a:solidFill>
                <a:latin typeface="Times New Roman" panose="02020603050405020304" pitchFamily="18" charset="0"/>
              </a:rPr>
              <a:t>По </a:t>
            </a:r>
            <a:r>
              <a:rPr lang="ru-RU" altLang="ru-RU" sz="2800" b="1" i="1" dirty="0">
                <a:solidFill>
                  <a:schemeClr val="tx2">
                    <a:lumMod val="95000"/>
                    <a:lumOff val="5000"/>
                  </a:schemeClr>
                </a:solidFill>
                <a:latin typeface="Times New Roman" panose="02020603050405020304" pitchFamily="18" charset="0"/>
              </a:rPr>
              <a:t>общему правилу в день увольнения сотруднику выплачивают все суммы. В этот же день ему нужно выдать расчетный лист, в котором надо указать такие выплаты.</a:t>
            </a:r>
          </a:p>
          <a:p>
            <a:pPr marL="0" indent="447675" algn="just">
              <a:spcBef>
                <a:spcPct val="0"/>
              </a:spcBef>
              <a:spcAft>
                <a:spcPct val="0"/>
              </a:spcAft>
              <a:buNone/>
            </a:pPr>
            <a:endParaRPr lang="ru-RU" altLang="ru-RU" sz="2800" b="1" i="1" dirty="0" smtClean="0">
              <a:solidFill>
                <a:srgbClr val="0070C0"/>
              </a:solidFill>
              <a:latin typeface="Times New Roman" panose="02020603050405020304" pitchFamily="18" charset="0"/>
            </a:endParaRPr>
          </a:p>
          <a:p>
            <a:pPr marL="0" indent="447675" algn="just">
              <a:spcBef>
                <a:spcPct val="0"/>
              </a:spcBef>
              <a:spcAft>
                <a:spcPct val="0"/>
              </a:spcAft>
              <a:buNone/>
            </a:pPr>
            <a:r>
              <a:rPr lang="ru-RU" altLang="ru-RU" sz="2800" b="1" i="1" dirty="0" smtClean="0">
                <a:solidFill>
                  <a:srgbClr val="0070C0"/>
                </a:solidFill>
                <a:latin typeface="Times New Roman" panose="02020603050405020304" pitchFamily="18" charset="0"/>
              </a:rPr>
              <a:t>Письмо </a:t>
            </a:r>
            <a:r>
              <a:rPr lang="ru-RU" altLang="ru-RU" sz="2800" b="1" i="1" dirty="0" err="1">
                <a:solidFill>
                  <a:srgbClr val="0070C0"/>
                </a:solidFill>
                <a:latin typeface="Times New Roman" panose="02020603050405020304" pitchFamily="18" charset="0"/>
              </a:rPr>
              <a:t>Роструда</a:t>
            </a:r>
            <a:r>
              <a:rPr lang="ru-RU" altLang="ru-RU" sz="2800" b="1" i="1" dirty="0">
                <a:solidFill>
                  <a:srgbClr val="0070C0"/>
                </a:solidFill>
                <a:latin typeface="Times New Roman" panose="02020603050405020304" pitchFamily="18" charset="0"/>
              </a:rPr>
              <a:t> от 26.03.2025 N </a:t>
            </a:r>
            <a:r>
              <a:rPr lang="ru-RU" altLang="ru-RU" sz="2800" b="1" i="1" dirty="0" smtClean="0">
                <a:solidFill>
                  <a:srgbClr val="0070C0"/>
                </a:solidFill>
                <a:latin typeface="Times New Roman" panose="02020603050405020304" pitchFamily="18" charset="0"/>
              </a:rPr>
              <a:t>ПГ/04545-6-1</a:t>
            </a:r>
            <a:endParaRPr lang="ru-RU" altLang="ru-RU" b="1" i="1" dirty="0">
              <a:solidFill>
                <a:srgbClr val="0070C0"/>
              </a:solidFill>
              <a:latin typeface="Times New Roman" panose="02020603050405020304" pitchFamily="18" charset="0"/>
            </a:endParaRPr>
          </a:p>
        </p:txBody>
      </p:sp>
    </p:spTree>
    <p:extLst>
      <p:ext uri="{BB962C8B-B14F-4D97-AF65-F5344CB8AC3E}">
        <p14:creationId xmlns:p14="http://schemas.microsoft.com/office/powerpoint/2010/main" val="2948772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170688" y="1660901"/>
            <a:ext cx="11850624" cy="5291846"/>
          </a:xfrm>
        </p:spPr>
        <p:txBody>
          <a:bodyPr rtlCol="0">
            <a:normAutofit fontScale="92500" lnSpcReduction="10000"/>
          </a:bodyPr>
          <a:lstStyle/>
          <a:p>
            <a:pPr marL="0" indent="447675"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Доплата за вредные условия труда: Минтруд указал на нюанс расчета </a:t>
            </a:r>
          </a:p>
          <a:p>
            <a:pPr marL="0" indent="447675" algn="just">
              <a:spcBef>
                <a:spcPct val="0"/>
              </a:spcBef>
              <a:spcAft>
                <a:spcPct val="0"/>
              </a:spcAft>
              <a:buNone/>
            </a:pPr>
            <a:endParaRPr lang="ru-RU" altLang="ru-RU" sz="2800" b="1" i="1" dirty="0" smtClean="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smtClean="0">
                <a:solidFill>
                  <a:schemeClr val="tx2">
                    <a:lumMod val="95000"/>
                    <a:lumOff val="5000"/>
                  </a:schemeClr>
                </a:solidFill>
                <a:latin typeface="Times New Roman" panose="02020603050405020304" pitchFamily="18" charset="0"/>
              </a:rPr>
              <a:t>Ведомство </a:t>
            </a:r>
            <a:r>
              <a:rPr lang="ru-RU" altLang="ru-RU" sz="2800" b="1" i="1" dirty="0">
                <a:solidFill>
                  <a:schemeClr val="tx2">
                    <a:lumMod val="95000"/>
                    <a:lumOff val="5000"/>
                  </a:schemeClr>
                </a:solidFill>
                <a:latin typeface="Times New Roman" panose="02020603050405020304" pitchFamily="18" charset="0"/>
              </a:rPr>
              <a:t>рассмотрело ситуацию, когда работодатель установил сотрудникам класс вредности и надбавку за вредные условия труда. Такая работа занимала не более половины смены. Организация не могла определить, как рассчитывать доплату. Она не понимала, нужно ли учитывать надбавку ко всей смене или только к фактически отработанному времени во вредной среде.</a:t>
            </a: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Минтруд отметил, что в этом случае надбавку за вредную работу надо применять при расчете ежемесячной зарплаты. Итоговый вредный класс условий труда на рабочем месте был определен из нормальной длительности смены - 8 ч.</a:t>
            </a:r>
          </a:p>
          <a:p>
            <a:pPr marL="0" indent="447675" algn="just">
              <a:spcBef>
                <a:spcPct val="0"/>
              </a:spcBef>
              <a:spcAft>
                <a:spcPct val="0"/>
              </a:spcAft>
              <a:buNone/>
            </a:pPr>
            <a:endParaRPr lang="ru-RU" altLang="ru-RU" sz="2800" b="1" i="1" dirty="0" smtClean="0">
              <a:solidFill>
                <a:srgbClr val="0070C0"/>
              </a:solidFill>
              <a:latin typeface="Times New Roman" panose="02020603050405020304" pitchFamily="18" charset="0"/>
            </a:endParaRPr>
          </a:p>
          <a:p>
            <a:pPr marL="0" indent="447675" algn="just">
              <a:spcBef>
                <a:spcPct val="0"/>
              </a:spcBef>
              <a:spcAft>
                <a:spcPct val="0"/>
              </a:spcAft>
              <a:buNone/>
            </a:pPr>
            <a:r>
              <a:rPr lang="ru-RU" altLang="ru-RU" sz="2800" b="1" i="1" dirty="0" smtClean="0">
                <a:solidFill>
                  <a:srgbClr val="0070C0"/>
                </a:solidFill>
                <a:latin typeface="Times New Roman" panose="02020603050405020304" pitchFamily="18" charset="0"/>
              </a:rPr>
              <a:t>Письмо </a:t>
            </a:r>
            <a:r>
              <a:rPr lang="ru-RU" altLang="ru-RU" sz="2800" b="1" i="1" dirty="0">
                <a:solidFill>
                  <a:srgbClr val="0070C0"/>
                </a:solidFill>
                <a:latin typeface="Times New Roman" panose="02020603050405020304" pitchFamily="18" charset="0"/>
              </a:rPr>
              <a:t>Минтруда России от 01.04.2025 N </a:t>
            </a:r>
            <a:r>
              <a:rPr lang="ru-RU" altLang="ru-RU" sz="2800" b="1" i="1" dirty="0" smtClean="0">
                <a:solidFill>
                  <a:srgbClr val="0070C0"/>
                </a:solidFill>
                <a:latin typeface="Times New Roman" panose="02020603050405020304" pitchFamily="18" charset="0"/>
              </a:rPr>
              <a:t>15-1/ООГ-753</a:t>
            </a:r>
            <a:endParaRPr lang="ru-RU" altLang="ru-RU" b="1" i="1" dirty="0">
              <a:solidFill>
                <a:srgbClr val="0070C0"/>
              </a:solidFill>
              <a:latin typeface="Times New Roman" panose="02020603050405020304" pitchFamily="18" charset="0"/>
            </a:endParaRPr>
          </a:p>
        </p:txBody>
      </p:sp>
    </p:spTree>
    <p:extLst>
      <p:ext uri="{BB962C8B-B14F-4D97-AF65-F5344CB8AC3E}">
        <p14:creationId xmlns:p14="http://schemas.microsoft.com/office/powerpoint/2010/main" val="188506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170688" y="1660901"/>
            <a:ext cx="11850624" cy="5291846"/>
          </a:xfrm>
        </p:spPr>
        <p:txBody>
          <a:bodyPr rtlCol="0">
            <a:normAutofit/>
          </a:bodyPr>
          <a:lstStyle/>
          <a:p>
            <a:pPr marL="0" indent="447675"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err="1" smtClean="0">
                <a:solidFill>
                  <a:schemeClr val="tx2">
                    <a:lumMod val="95000"/>
                    <a:lumOff val="5000"/>
                  </a:schemeClr>
                </a:solidFill>
                <a:latin typeface="Times New Roman" panose="02020603050405020304" pitchFamily="18" charset="0"/>
              </a:rPr>
              <a:t>Роструд</a:t>
            </a:r>
            <a:r>
              <a:rPr lang="ru-RU" altLang="ru-RU" sz="2800" b="1" i="1" dirty="0" smtClean="0">
                <a:solidFill>
                  <a:schemeClr val="tx2">
                    <a:lumMod val="95000"/>
                    <a:lumOff val="5000"/>
                  </a:schemeClr>
                </a:solidFill>
                <a:latin typeface="Times New Roman" panose="02020603050405020304" pitchFamily="18" charset="0"/>
              </a:rPr>
              <a:t> </a:t>
            </a:r>
            <a:r>
              <a:rPr lang="ru-RU" altLang="ru-RU" sz="2800" b="1" i="1" dirty="0">
                <a:solidFill>
                  <a:schemeClr val="tx2">
                    <a:lumMod val="95000"/>
                    <a:lumOff val="5000"/>
                  </a:schemeClr>
                </a:solidFill>
                <a:latin typeface="Times New Roman" panose="02020603050405020304" pitchFamily="18" charset="0"/>
              </a:rPr>
              <a:t>пояснил, когда внешний совместитель должен работать во время отпуска по основному </a:t>
            </a:r>
            <a:r>
              <a:rPr lang="ru-RU" altLang="ru-RU" sz="2800" b="1" i="1" dirty="0" smtClean="0">
                <a:solidFill>
                  <a:schemeClr val="tx2">
                    <a:lumMod val="95000"/>
                    <a:lumOff val="5000"/>
                  </a:schemeClr>
                </a:solidFill>
                <a:latin typeface="Times New Roman" panose="02020603050405020304" pitchFamily="18" charset="0"/>
              </a:rPr>
              <a:t>месту</a:t>
            </a:r>
            <a:endParaRPr lang="ru-RU" altLang="ru-RU" sz="2800"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Если на работе по совместительству отпуск у сотрудника короче, чем по основному месту, то по его просьбе предоставляют отдых за свой счет. Однако, когда он не хочет брать дни без сохранения зарплаты, работодатель не может дать их по своей инициативе.</a:t>
            </a: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Ведомство отметило, что в такой ситуации специалисту придется трудиться по внешнему совместительству во время отпуска на основной работе.</a:t>
            </a:r>
          </a:p>
          <a:p>
            <a:pPr marL="0" indent="447675" algn="just">
              <a:spcBef>
                <a:spcPct val="0"/>
              </a:spcBef>
              <a:spcAft>
                <a:spcPct val="0"/>
              </a:spcAft>
              <a:buNone/>
            </a:pPr>
            <a:endParaRPr lang="ru-RU" altLang="ru-RU" sz="2800" b="1" i="1" dirty="0" smtClean="0">
              <a:solidFill>
                <a:srgbClr val="0070C0"/>
              </a:solidFill>
              <a:latin typeface="Times New Roman" panose="02020603050405020304" pitchFamily="18" charset="0"/>
            </a:endParaRPr>
          </a:p>
          <a:p>
            <a:pPr marL="0" indent="447675" algn="just">
              <a:spcBef>
                <a:spcPct val="0"/>
              </a:spcBef>
              <a:spcAft>
                <a:spcPct val="0"/>
              </a:spcAft>
              <a:buNone/>
            </a:pPr>
            <a:r>
              <a:rPr lang="ru-RU" altLang="ru-RU" sz="2800" b="1" i="1" dirty="0" smtClean="0">
                <a:solidFill>
                  <a:srgbClr val="0070C0"/>
                </a:solidFill>
                <a:latin typeface="Times New Roman" panose="02020603050405020304" pitchFamily="18" charset="0"/>
              </a:rPr>
              <a:t>Письмо </a:t>
            </a:r>
            <a:r>
              <a:rPr lang="ru-RU" altLang="ru-RU" sz="2800" b="1" i="1" dirty="0" err="1">
                <a:solidFill>
                  <a:srgbClr val="0070C0"/>
                </a:solidFill>
                <a:latin typeface="Times New Roman" panose="02020603050405020304" pitchFamily="18" charset="0"/>
              </a:rPr>
              <a:t>Роструда</a:t>
            </a:r>
            <a:r>
              <a:rPr lang="ru-RU" altLang="ru-RU" sz="2800" b="1" i="1" dirty="0">
                <a:solidFill>
                  <a:srgbClr val="0070C0"/>
                </a:solidFill>
                <a:latin typeface="Times New Roman" panose="02020603050405020304" pitchFamily="18" charset="0"/>
              </a:rPr>
              <a:t> от 27.12.2024 N </a:t>
            </a:r>
            <a:r>
              <a:rPr lang="ru-RU" altLang="ru-RU" sz="2800" b="1" i="1" dirty="0" smtClean="0">
                <a:solidFill>
                  <a:srgbClr val="0070C0"/>
                </a:solidFill>
                <a:latin typeface="Times New Roman" panose="02020603050405020304" pitchFamily="18" charset="0"/>
              </a:rPr>
              <a:t>ПГ/26749-6-1</a:t>
            </a:r>
            <a:endParaRPr lang="ru-RU" altLang="ru-RU" b="1" i="1" dirty="0">
              <a:solidFill>
                <a:schemeClr val="tx2">
                  <a:lumMod val="95000"/>
                  <a:lumOff val="5000"/>
                </a:schemeClr>
              </a:solidFill>
              <a:latin typeface="Times New Roman" panose="02020603050405020304" pitchFamily="18" charset="0"/>
            </a:endParaRPr>
          </a:p>
          <a:p>
            <a:pPr algn="just">
              <a:spcBef>
                <a:spcPct val="0"/>
              </a:spcBef>
              <a:spcAft>
                <a:spcPct val="0"/>
              </a:spcAft>
              <a:buNone/>
            </a:pPr>
            <a:endParaRPr lang="ru-RU" altLang="ru-RU" b="1" i="1" dirty="0">
              <a:solidFill>
                <a:srgbClr val="0070C0"/>
              </a:solidFill>
              <a:latin typeface="Times New Roman" panose="02020603050405020304" pitchFamily="18" charset="0"/>
            </a:endParaRPr>
          </a:p>
          <a:p>
            <a:pPr algn="just">
              <a:spcBef>
                <a:spcPct val="0"/>
              </a:spcBef>
              <a:spcAft>
                <a:spcPct val="0"/>
              </a:spcAft>
              <a:buNone/>
            </a:pPr>
            <a:endParaRPr lang="ru-RU" altLang="ru-RU" b="1" i="1" dirty="0">
              <a:solidFill>
                <a:srgbClr val="0070C0"/>
              </a:solidFill>
              <a:latin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a:t>ИЗМЕНЕНИЯ В </a:t>
            </a:r>
            <a:r>
              <a:rPr lang="ru-RU" b="1" dirty="0" smtClean="0"/>
              <a:t>ЗАКОНОДАТЕЛЬСТВЕ</a:t>
            </a:r>
            <a:endParaRPr lang="ru-RU" b="1" dirty="0"/>
          </a:p>
        </p:txBody>
      </p:sp>
      <p:sp>
        <p:nvSpPr>
          <p:cNvPr id="3" name="Объект 2"/>
          <p:cNvSpPr>
            <a:spLocks noGrp="1"/>
          </p:cNvSpPr>
          <p:nvPr>
            <p:ph idx="1"/>
          </p:nvPr>
        </p:nvSpPr>
        <p:spPr>
          <a:xfrm>
            <a:off x="188781" y="1657010"/>
            <a:ext cx="11814437" cy="5200990"/>
          </a:xfrm>
        </p:spPr>
        <p:txBody>
          <a:bodyPr rtlCol="0">
            <a:normAutofit/>
          </a:bodyPr>
          <a:lstStyle/>
          <a:p>
            <a:pPr algn="just">
              <a:spcBef>
                <a:spcPct val="0"/>
              </a:spcBef>
              <a:spcAft>
                <a:spcPct val="0"/>
              </a:spcAft>
              <a:buNone/>
            </a:pPr>
            <a:r>
              <a:rPr lang="ru-RU" altLang="ru-RU" b="1" i="1" dirty="0">
                <a:solidFill>
                  <a:srgbClr val="0070C0"/>
                </a:solidFill>
                <a:latin typeface="Times New Roman" panose="02020603050405020304" pitchFamily="18" charset="0"/>
              </a:rPr>
              <a:t>Федеральный закон от 14.02.2024 N 12-ФЗ</a:t>
            </a:r>
          </a:p>
          <a:p>
            <a:pPr algn="just">
              <a:spcBef>
                <a:spcPct val="0"/>
              </a:spcBef>
              <a:spcAft>
                <a:spcPct val="0"/>
              </a:spcAft>
              <a:buNone/>
            </a:pPr>
            <a:endParaRPr lang="ru-RU" altLang="ru-RU" b="1" i="1" dirty="0">
              <a:solidFill>
                <a:srgbClr val="0070C0"/>
              </a:solidFill>
              <a:latin typeface="Times New Roman" panose="02020603050405020304" pitchFamily="18" charset="0"/>
            </a:endParaRPr>
          </a:p>
          <a:p>
            <a:pPr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algn="just">
              <a:spcBef>
                <a:spcPct val="0"/>
              </a:spcBef>
              <a:spcAft>
                <a:spcPct val="0"/>
              </a:spcAft>
              <a:buNone/>
            </a:pPr>
            <a:r>
              <a:rPr lang="ru-RU" altLang="ru-RU" b="1" i="1" dirty="0">
                <a:solidFill>
                  <a:schemeClr val="tx2">
                    <a:lumMod val="95000"/>
                    <a:lumOff val="5000"/>
                  </a:schemeClr>
                </a:solidFill>
                <a:latin typeface="Times New Roman" panose="02020603050405020304" pitchFamily="18" charset="0"/>
              </a:rPr>
              <a:t>в </a:t>
            </a:r>
            <a:r>
              <a:rPr lang="ru-RU" altLang="ru-RU" b="1" i="1" dirty="0" smtClean="0">
                <a:solidFill>
                  <a:schemeClr val="tx2">
                    <a:lumMod val="95000"/>
                    <a:lumOff val="5000"/>
                  </a:schemeClr>
                </a:solidFill>
                <a:latin typeface="Times New Roman" panose="02020603050405020304" pitchFamily="18" charset="0"/>
              </a:rPr>
              <a:t>ч. 4 ст. </a:t>
            </a:r>
            <a:r>
              <a:rPr lang="ru-RU" altLang="ru-RU" b="1" i="1" dirty="0">
                <a:solidFill>
                  <a:schemeClr val="tx2">
                    <a:lumMod val="95000"/>
                    <a:lumOff val="5000"/>
                  </a:schemeClr>
                </a:solidFill>
                <a:latin typeface="Times New Roman" panose="02020603050405020304" pitchFamily="18" charset="0"/>
              </a:rPr>
              <a:t>261 </a:t>
            </a:r>
            <a:r>
              <a:rPr lang="ru-RU" altLang="ru-RU" b="1" i="1" dirty="0" smtClean="0">
                <a:solidFill>
                  <a:schemeClr val="tx2">
                    <a:lumMod val="95000"/>
                    <a:lumOff val="5000"/>
                  </a:schemeClr>
                </a:solidFill>
                <a:latin typeface="Times New Roman" panose="02020603050405020304" pitchFamily="18" charset="0"/>
              </a:rPr>
              <a:t>ТК РФ слова </a:t>
            </a:r>
            <a:r>
              <a:rPr lang="ru-RU" altLang="ru-RU" b="1" i="1" dirty="0">
                <a:solidFill>
                  <a:schemeClr val="tx2">
                    <a:lumMod val="95000"/>
                    <a:lumOff val="5000"/>
                  </a:schemeClr>
                </a:solidFill>
                <a:latin typeface="Times New Roman" panose="02020603050405020304" pitchFamily="18" charset="0"/>
              </a:rPr>
              <a:t>"малолетнего ребенка - ребенка в возрасте до четырнадцати лет" заменить словами "ребенка в возрасте до </a:t>
            </a:r>
            <a:r>
              <a:rPr lang="ru-RU" altLang="ru-RU" b="1" i="1" dirty="0" smtClean="0">
                <a:solidFill>
                  <a:schemeClr val="tx2">
                    <a:lumMod val="95000"/>
                    <a:lumOff val="5000"/>
                  </a:schemeClr>
                </a:solidFill>
                <a:latin typeface="Times New Roman" panose="02020603050405020304" pitchFamily="18" charset="0"/>
              </a:rPr>
              <a:t>шестнадцати </a:t>
            </a:r>
            <a:r>
              <a:rPr lang="ru-RU" altLang="ru-RU" b="1" i="1" dirty="0">
                <a:solidFill>
                  <a:schemeClr val="tx2">
                    <a:lumMod val="95000"/>
                    <a:lumOff val="5000"/>
                  </a:schemeClr>
                </a:solidFill>
                <a:latin typeface="Times New Roman" panose="02020603050405020304" pitchFamily="18" charset="0"/>
              </a:rPr>
              <a:t>лет"</a:t>
            </a:r>
          </a:p>
          <a:p>
            <a:pPr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170688" y="1660901"/>
            <a:ext cx="11850624" cy="5291846"/>
          </a:xfrm>
        </p:spPr>
        <p:txBody>
          <a:bodyPr rtlCol="0">
            <a:normAutofit/>
          </a:bodyPr>
          <a:lstStyle/>
          <a:p>
            <a:pPr marL="0" indent="447675"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err="1" smtClean="0">
                <a:solidFill>
                  <a:schemeClr val="tx2">
                    <a:lumMod val="95000"/>
                    <a:lumOff val="5000"/>
                  </a:schemeClr>
                </a:solidFill>
                <a:latin typeface="Times New Roman" panose="02020603050405020304" pitchFamily="18" charset="0"/>
              </a:rPr>
              <a:t>Роструд</a:t>
            </a:r>
            <a:r>
              <a:rPr lang="ru-RU" altLang="ru-RU" sz="2800" b="1" i="1" dirty="0" smtClean="0">
                <a:solidFill>
                  <a:schemeClr val="tx2">
                    <a:lumMod val="95000"/>
                    <a:lumOff val="5000"/>
                  </a:schemeClr>
                </a:solidFill>
                <a:latin typeface="Times New Roman" panose="02020603050405020304" pitchFamily="18" charset="0"/>
              </a:rPr>
              <a:t> </a:t>
            </a:r>
            <a:r>
              <a:rPr lang="ru-RU" altLang="ru-RU" sz="2800" b="1" i="1" dirty="0">
                <a:solidFill>
                  <a:schemeClr val="tx2">
                    <a:lumMod val="95000"/>
                    <a:lumOff val="5000"/>
                  </a:schemeClr>
                </a:solidFill>
                <a:latin typeface="Times New Roman" panose="02020603050405020304" pitchFamily="18" charset="0"/>
              </a:rPr>
              <a:t>указал, что можно изменить срок командировки или отменить ее </a:t>
            </a:r>
            <a:endParaRPr lang="ru-RU" altLang="ru-RU" sz="2800" b="1" i="1" dirty="0" smtClean="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smtClean="0">
                <a:solidFill>
                  <a:schemeClr val="tx2">
                    <a:lumMod val="95000"/>
                    <a:lumOff val="5000"/>
                  </a:schemeClr>
                </a:solidFill>
                <a:latin typeface="Times New Roman" panose="02020603050405020304" pitchFamily="18" charset="0"/>
              </a:rPr>
              <a:t>Работодатель </a:t>
            </a:r>
            <a:r>
              <a:rPr lang="ru-RU" altLang="ru-RU" sz="2800" b="1" i="1" dirty="0">
                <a:solidFill>
                  <a:schemeClr val="tx2">
                    <a:lumMod val="95000"/>
                    <a:lumOff val="5000"/>
                  </a:schemeClr>
                </a:solidFill>
                <a:latin typeface="Times New Roman" panose="02020603050405020304" pitchFamily="18" charset="0"/>
              </a:rPr>
              <a:t>вправе как сократить, так и продлить срок деловой поездки, а также вовсе отменить ее. Ведомство напомнило: именно он определяет даты командировки с учетом объема, сложности и других особенностей служебного поручения.</a:t>
            </a: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Отметим, </a:t>
            </a:r>
            <a:r>
              <a:rPr lang="ru-RU" altLang="ru-RU" sz="2800" b="1" i="1" dirty="0" err="1">
                <a:solidFill>
                  <a:schemeClr val="tx2">
                    <a:lumMod val="95000"/>
                    <a:lumOff val="5000"/>
                  </a:schemeClr>
                </a:solidFill>
                <a:latin typeface="Times New Roman" panose="02020603050405020304" pitchFamily="18" charset="0"/>
              </a:rPr>
              <a:t>Роструд</a:t>
            </a:r>
            <a:r>
              <a:rPr lang="ru-RU" altLang="ru-RU" sz="2800" b="1" i="1" dirty="0">
                <a:solidFill>
                  <a:schemeClr val="tx2">
                    <a:lumMod val="95000"/>
                    <a:lumOff val="5000"/>
                  </a:schemeClr>
                </a:solidFill>
                <a:latin typeface="Times New Roman" panose="02020603050405020304" pitchFamily="18" charset="0"/>
              </a:rPr>
              <a:t> прежде обращал внимание на то, что ограничений периодичности таких поездок и их длительности в законе нет. Их можно установить локальным нормативным актом, коллективным или трудовым договором.</a:t>
            </a:r>
          </a:p>
          <a:p>
            <a:pPr marL="0" indent="447675" algn="just">
              <a:spcBef>
                <a:spcPct val="0"/>
              </a:spcBef>
              <a:spcAft>
                <a:spcPct val="0"/>
              </a:spcAft>
              <a:buNone/>
            </a:pPr>
            <a:endParaRPr lang="ru-RU" altLang="ru-RU" sz="2800" b="1" i="1" smtClean="0">
              <a:solidFill>
                <a:srgbClr val="0070C0"/>
              </a:solidFill>
              <a:latin typeface="Times New Roman" panose="02020603050405020304" pitchFamily="18" charset="0"/>
            </a:endParaRPr>
          </a:p>
          <a:p>
            <a:pPr marL="0" indent="447675" algn="just">
              <a:spcBef>
                <a:spcPct val="0"/>
              </a:spcBef>
              <a:spcAft>
                <a:spcPct val="0"/>
              </a:spcAft>
              <a:buNone/>
            </a:pPr>
            <a:r>
              <a:rPr lang="ru-RU" altLang="ru-RU" sz="2800" b="1" i="1" smtClean="0">
                <a:solidFill>
                  <a:srgbClr val="0070C0"/>
                </a:solidFill>
                <a:latin typeface="Times New Roman" panose="02020603050405020304" pitchFamily="18" charset="0"/>
              </a:rPr>
              <a:t>Письмо </a:t>
            </a:r>
            <a:r>
              <a:rPr lang="ru-RU" altLang="ru-RU" sz="2800" b="1" i="1" dirty="0" err="1">
                <a:solidFill>
                  <a:srgbClr val="0070C0"/>
                </a:solidFill>
                <a:latin typeface="Times New Roman" panose="02020603050405020304" pitchFamily="18" charset="0"/>
              </a:rPr>
              <a:t>Роструда</a:t>
            </a:r>
            <a:r>
              <a:rPr lang="ru-RU" altLang="ru-RU" sz="2800" b="1" i="1" dirty="0">
                <a:solidFill>
                  <a:srgbClr val="0070C0"/>
                </a:solidFill>
                <a:latin typeface="Times New Roman" panose="02020603050405020304" pitchFamily="18" charset="0"/>
              </a:rPr>
              <a:t> от 12.11.2024 N </a:t>
            </a:r>
            <a:r>
              <a:rPr lang="ru-RU" altLang="ru-RU" sz="2800" b="1" i="1" dirty="0" smtClean="0">
                <a:solidFill>
                  <a:srgbClr val="0070C0"/>
                </a:solidFill>
                <a:latin typeface="Times New Roman" panose="02020603050405020304" pitchFamily="18" charset="0"/>
              </a:rPr>
              <a:t>ПГ/22028-6-1</a:t>
            </a:r>
            <a:endParaRPr lang="ru-RU" altLang="ru-RU" b="1" i="1" dirty="0">
              <a:solidFill>
                <a:srgbClr val="0070C0"/>
              </a:solidFill>
              <a:latin typeface="Times New Roman" panose="02020603050405020304" pitchFamily="18" charset="0"/>
            </a:endParaRPr>
          </a:p>
          <a:p>
            <a:pPr algn="just">
              <a:spcBef>
                <a:spcPct val="0"/>
              </a:spcBef>
              <a:spcAft>
                <a:spcPct val="0"/>
              </a:spcAft>
              <a:buNone/>
            </a:pPr>
            <a:endParaRPr lang="ru-RU" altLang="ru-RU" b="1" i="1" dirty="0">
              <a:solidFill>
                <a:srgbClr val="0070C0"/>
              </a:solidFill>
              <a:latin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170688" y="1660901"/>
            <a:ext cx="11850624" cy="5291846"/>
          </a:xfrm>
        </p:spPr>
        <p:txBody>
          <a:bodyPr rtlCol="0">
            <a:normAutofit/>
          </a:bodyPr>
          <a:lstStyle/>
          <a:p>
            <a:pPr marL="0" indent="447675"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smtClean="0">
                <a:solidFill>
                  <a:schemeClr val="tx2">
                    <a:lumMod val="95000"/>
                    <a:lumOff val="5000"/>
                  </a:schemeClr>
                </a:solidFill>
                <a:latin typeface="Times New Roman" panose="02020603050405020304" pitchFamily="18" charset="0"/>
              </a:rPr>
              <a:t>Нельзя </a:t>
            </a:r>
            <a:r>
              <a:rPr lang="ru-RU" altLang="ru-RU" sz="2800" b="1" i="1" dirty="0">
                <a:solidFill>
                  <a:schemeClr val="tx2">
                    <a:lumMod val="95000"/>
                    <a:lumOff val="5000"/>
                  </a:schemeClr>
                </a:solidFill>
                <a:latin typeface="Times New Roman" panose="02020603050405020304" pitchFamily="18" charset="0"/>
              </a:rPr>
              <a:t>применить взыскание за отказ от проверки на полиграфе, считает Минтруд </a:t>
            </a:r>
            <a:endParaRPr lang="ru-RU" altLang="ru-RU" sz="2800" b="1" i="1" dirty="0" smtClean="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endParaRPr lang="ru-RU" altLang="ru-RU" sz="2800"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smtClean="0">
                <a:solidFill>
                  <a:schemeClr val="tx2">
                    <a:lumMod val="95000"/>
                    <a:lumOff val="5000"/>
                  </a:schemeClr>
                </a:solidFill>
                <a:latin typeface="Times New Roman" panose="02020603050405020304" pitchFamily="18" charset="0"/>
              </a:rPr>
              <a:t>Закон </a:t>
            </a:r>
            <a:r>
              <a:rPr lang="ru-RU" altLang="ru-RU" sz="2800" b="1" i="1" dirty="0">
                <a:solidFill>
                  <a:schemeClr val="tx2">
                    <a:lumMod val="95000"/>
                    <a:lumOff val="5000"/>
                  </a:schemeClr>
                </a:solidFill>
                <a:latin typeface="Times New Roman" panose="02020603050405020304" pitchFamily="18" charset="0"/>
              </a:rPr>
              <a:t>не регламентирует использование полиграфа работодателями. Отказ от проверки на нем не может повлечь последствий для сотрудника. Это не повод, чтобы объявить ему дисциплинарное взыскание.</a:t>
            </a: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Отметим, проверить работника на полиграфе можно только с его согласия. На это указывал в том числе </a:t>
            </a:r>
            <a:r>
              <a:rPr lang="ru-RU" altLang="ru-RU" sz="2800" b="1" i="1" dirty="0">
                <a:solidFill>
                  <a:srgbClr val="0070C0"/>
                </a:solidFill>
                <a:latin typeface="Times New Roman" panose="02020603050405020304" pitchFamily="18" charset="0"/>
              </a:rPr>
              <a:t>6-й КСОЮ  от 12.11.2020 </a:t>
            </a:r>
            <a:r>
              <a:rPr lang="en-US" altLang="ru-RU" sz="2800" b="1" i="1" dirty="0">
                <a:solidFill>
                  <a:srgbClr val="0070C0"/>
                </a:solidFill>
                <a:latin typeface="Times New Roman" panose="02020603050405020304" pitchFamily="18" charset="0"/>
              </a:rPr>
              <a:t>N 88-22308/2020</a:t>
            </a:r>
            <a:r>
              <a:rPr lang="ru-RU" altLang="ru-RU" sz="2800" b="1" i="1" dirty="0">
                <a:solidFill>
                  <a:srgbClr val="0070C0"/>
                </a:solidFill>
                <a:latin typeface="Times New Roman" panose="02020603050405020304" pitchFamily="18" charset="0"/>
              </a:rPr>
              <a:t>.</a:t>
            </a:r>
          </a:p>
          <a:p>
            <a:pPr marL="0" indent="447675" algn="just">
              <a:spcBef>
                <a:spcPct val="0"/>
              </a:spcBef>
              <a:spcAft>
                <a:spcPct val="0"/>
              </a:spcAft>
              <a:buNone/>
            </a:pPr>
            <a:endParaRPr lang="ru-RU" altLang="ru-RU" sz="2800" b="1" i="1" dirty="0" smtClean="0">
              <a:solidFill>
                <a:srgbClr val="0070C0"/>
              </a:solidFill>
              <a:latin typeface="Times New Roman" panose="02020603050405020304" pitchFamily="18" charset="0"/>
            </a:endParaRPr>
          </a:p>
          <a:p>
            <a:pPr marL="0" indent="447675" algn="just">
              <a:spcBef>
                <a:spcPct val="0"/>
              </a:spcBef>
              <a:spcAft>
                <a:spcPct val="0"/>
              </a:spcAft>
              <a:buNone/>
            </a:pPr>
            <a:r>
              <a:rPr lang="ru-RU" altLang="ru-RU" sz="2800" b="1" i="1" dirty="0" smtClean="0">
                <a:solidFill>
                  <a:srgbClr val="0070C0"/>
                </a:solidFill>
                <a:latin typeface="Times New Roman" panose="02020603050405020304" pitchFamily="18" charset="0"/>
              </a:rPr>
              <a:t>Письмо </a:t>
            </a:r>
            <a:r>
              <a:rPr lang="ru-RU" altLang="ru-RU" sz="2800" b="1" i="1" dirty="0">
                <a:solidFill>
                  <a:srgbClr val="0070C0"/>
                </a:solidFill>
                <a:latin typeface="Times New Roman" panose="02020603050405020304" pitchFamily="18" charset="0"/>
              </a:rPr>
              <a:t>Минтруда России от 11.12.2024 N </a:t>
            </a:r>
            <a:r>
              <a:rPr lang="ru-RU" altLang="ru-RU" sz="2800" b="1" i="1" dirty="0" smtClean="0">
                <a:solidFill>
                  <a:srgbClr val="0070C0"/>
                </a:solidFill>
                <a:latin typeface="Times New Roman" panose="02020603050405020304" pitchFamily="18" charset="0"/>
              </a:rPr>
              <a:t>14-6/ООГ-7120</a:t>
            </a:r>
            <a:endParaRPr lang="ru-RU" altLang="ru-RU" b="1" i="1" dirty="0">
              <a:solidFill>
                <a:srgbClr val="0070C0"/>
              </a:solidFill>
              <a:latin typeface="Times New Roman" panose="02020603050405020304" pitchFamily="18" charset="0"/>
            </a:endParaRPr>
          </a:p>
          <a:p>
            <a:pPr algn="just">
              <a:spcBef>
                <a:spcPct val="0"/>
              </a:spcBef>
              <a:spcAft>
                <a:spcPct val="0"/>
              </a:spcAft>
              <a:buNone/>
            </a:pPr>
            <a:endParaRPr lang="ru-RU" altLang="ru-RU" b="1" i="1" dirty="0">
              <a:solidFill>
                <a:srgbClr val="0070C0"/>
              </a:solidFill>
              <a:latin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170688" y="1660901"/>
            <a:ext cx="11850624" cy="5291846"/>
          </a:xfrm>
        </p:spPr>
        <p:txBody>
          <a:bodyPr rtlCol="0">
            <a:normAutofit/>
          </a:bodyPr>
          <a:lstStyle/>
          <a:p>
            <a:pPr marL="0" indent="447675"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err="1">
                <a:solidFill>
                  <a:schemeClr val="tx2">
                    <a:lumMod val="95000"/>
                    <a:lumOff val="5000"/>
                  </a:schemeClr>
                </a:solidFill>
                <a:latin typeface="Times New Roman" panose="02020603050405020304" pitchFamily="18" charset="0"/>
              </a:rPr>
              <a:t>Роструд</a:t>
            </a:r>
            <a:r>
              <a:rPr lang="ru-RU" altLang="ru-RU" sz="2800" b="1" i="1" dirty="0">
                <a:solidFill>
                  <a:schemeClr val="tx2">
                    <a:lumMod val="95000"/>
                    <a:lumOff val="5000"/>
                  </a:schemeClr>
                </a:solidFill>
                <a:latin typeface="Times New Roman" panose="02020603050405020304" pitchFamily="18" charset="0"/>
              </a:rPr>
              <a:t> указал, что доплату за увеличение объема работы нельзя заменить </a:t>
            </a:r>
            <a:r>
              <a:rPr lang="ru-RU" altLang="ru-RU" sz="2800" b="1" i="1" dirty="0" smtClean="0">
                <a:solidFill>
                  <a:schemeClr val="tx2">
                    <a:lumMod val="95000"/>
                    <a:lumOff val="5000"/>
                  </a:schemeClr>
                </a:solidFill>
                <a:latin typeface="Times New Roman" panose="02020603050405020304" pitchFamily="18" charset="0"/>
              </a:rPr>
              <a:t>премией</a:t>
            </a:r>
          </a:p>
          <a:p>
            <a:pPr marL="0" indent="447675" algn="just">
              <a:spcBef>
                <a:spcPct val="0"/>
              </a:spcBef>
              <a:spcAft>
                <a:spcPct val="0"/>
              </a:spcAft>
              <a:buNone/>
            </a:pPr>
            <a:endParaRPr lang="ru-RU" altLang="ru-RU" sz="2800" b="1" i="1" dirty="0">
              <a:solidFill>
                <a:schemeClr val="tx2">
                  <a:lumMod val="95000"/>
                  <a:lumOff val="5000"/>
                </a:schemeClr>
              </a:solidFill>
              <a:latin typeface="Times New Roman" panose="02020603050405020304" pitchFamily="18" charset="0"/>
            </a:endParaRP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Если из-за нехватки кадров сотрудник выполняет дополнительную работу, ему положена доплата. Заменить ее единовременной премией не получится. Ведомство считает: выбор такого вознаграждения не основан на нормах трудового права.</a:t>
            </a:r>
          </a:p>
          <a:p>
            <a:pPr marL="0" indent="447675" algn="just">
              <a:spcBef>
                <a:spcPct val="0"/>
              </a:spcBef>
              <a:spcAft>
                <a:spcPct val="0"/>
              </a:spcAft>
              <a:buNone/>
            </a:pPr>
            <a:r>
              <a:rPr lang="ru-RU" altLang="ru-RU" sz="2800" b="1" i="1" dirty="0">
                <a:solidFill>
                  <a:schemeClr val="tx2">
                    <a:lumMod val="95000"/>
                    <a:lumOff val="5000"/>
                  </a:schemeClr>
                </a:solidFill>
                <a:latin typeface="Times New Roman" panose="02020603050405020304" pitchFamily="18" charset="0"/>
              </a:rPr>
              <a:t>Отметим, мнение разделяют и суды, например </a:t>
            </a:r>
            <a:r>
              <a:rPr lang="ru-RU" altLang="ru-RU" sz="2800" b="1" i="1" dirty="0">
                <a:solidFill>
                  <a:srgbClr val="0070C0"/>
                </a:solidFill>
                <a:latin typeface="Times New Roman" panose="02020603050405020304" pitchFamily="18" charset="0"/>
              </a:rPr>
              <a:t>6-й КСОЮ Определении от 15.02.2024 N 88-3202/2024.</a:t>
            </a:r>
          </a:p>
          <a:p>
            <a:pPr marL="0" indent="447675" algn="just">
              <a:spcBef>
                <a:spcPct val="0"/>
              </a:spcBef>
              <a:spcAft>
                <a:spcPct val="0"/>
              </a:spcAft>
              <a:buNone/>
            </a:pPr>
            <a:endParaRPr lang="ru-RU" altLang="ru-RU" sz="2800" b="1" i="1" dirty="0" smtClean="0">
              <a:solidFill>
                <a:srgbClr val="0070C0"/>
              </a:solidFill>
              <a:latin typeface="Times New Roman" panose="02020603050405020304" pitchFamily="18" charset="0"/>
            </a:endParaRPr>
          </a:p>
          <a:p>
            <a:pPr marL="0" indent="447675" algn="just">
              <a:spcBef>
                <a:spcPct val="0"/>
              </a:spcBef>
              <a:spcAft>
                <a:spcPct val="0"/>
              </a:spcAft>
              <a:buNone/>
            </a:pPr>
            <a:r>
              <a:rPr lang="ru-RU" altLang="ru-RU" sz="2800" b="1" i="1" dirty="0" smtClean="0">
                <a:solidFill>
                  <a:srgbClr val="0070C0"/>
                </a:solidFill>
                <a:latin typeface="Times New Roman" panose="02020603050405020304" pitchFamily="18" charset="0"/>
              </a:rPr>
              <a:t>Письмо </a:t>
            </a:r>
            <a:r>
              <a:rPr lang="ru-RU" altLang="ru-RU" sz="2800" b="1" i="1" dirty="0" err="1">
                <a:solidFill>
                  <a:srgbClr val="0070C0"/>
                </a:solidFill>
                <a:latin typeface="Times New Roman" panose="02020603050405020304" pitchFamily="18" charset="0"/>
              </a:rPr>
              <a:t>Роструда</a:t>
            </a:r>
            <a:r>
              <a:rPr lang="ru-RU" altLang="ru-RU" sz="2800" b="1" i="1" dirty="0">
                <a:solidFill>
                  <a:srgbClr val="0070C0"/>
                </a:solidFill>
                <a:latin typeface="Times New Roman" panose="02020603050405020304" pitchFamily="18" charset="0"/>
              </a:rPr>
              <a:t> от 27.12.2024 N ПГ/26659-6-1</a:t>
            </a:r>
          </a:p>
          <a:p>
            <a:pPr algn="just">
              <a:spcBef>
                <a:spcPct val="0"/>
              </a:spcBef>
              <a:spcAft>
                <a:spcPct val="0"/>
              </a:spcAft>
              <a:buNone/>
            </a:pPr>
            <a:endParaRPr lang="ru-RU" altLang="ru-RU" b="1" i="1" dirty="0">
              <a:solidFill>
                <a:schemeClr val="tx2">
                  <a:lumMod val="95000"/>
                  <a:lumOff val="5000"/>
                </a:schemeClr>
              </a:solidFill>
              <a:latin typeface="Times New Roman" panose="02020603050405020304" pitchFamily="18" charset="0"/>
            </a:endParaRPr>
          </a:p>
          <a:p>
            <a:pPr algn="just">
              <a:spcBef>
                <a:spcPct val="0"/>
              </a:spcBef>
              <a:spcAft>
                <a:spcPct val="0"/>
              </a:spcAft>
              <a:buNone/>
            </a:pPr>
            <a:endParaRPr lang="ru-RU" altLang="ru-RU" b="1" i="1" dirty="0">
              <a:solidFill>
                <a:srgbClr val="0070C0"/>
              </a:solidFill>
              <a:latin typeface="Times New Roman" panose="02020603050405020304" pitchFamily="18" charset="0"/>
            </a:endParaRPr>
          </a:p>
          <a:p>
            <a:pPr algn="just">
              <a:spcBef>
                <a:spcPct val="0"/>
              </a:spcBef>
              <a:spcAft>
                <a:spcPct val="0"/>
              </a:spcAft>
              <a:buNone/>
            </a:pPr>
            <a:endParaRPr lang="ru-RU" altLang="ru-RU" b="1" i="1" dirty="0">
              <a:solidFill>
                <a:srgbClr val="0070C0"/>
              </a:solidFill>
              <a:latin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365760" y="1618488"/>
            <a:ext cx="11594592" cy="4965192"/>
          </a:xfrm>
        </p:spPr>
        <p:txBody>
          <a:bodyPr rtlCol="0">
            <a:normAutofit fontScale="92500" lnSpcReduction="10000"/>
          </a:bodyPr>
          <a:lstStyle/>
          <a:p>
            <a:pPr marL="44450" indent="403225" algn="just">
              <a:buNone/>
            </a:pPr>
            <a:r>
              <a:rPr lang="ru-RU" altLang="ru-RU" sz="2800" b="1" i="1" dirty="0" err="1">
                <a:solidFill>
                  <a:schemeClr val="tx2">
                    <a:lumMod val="95000"/>
                    <a:lumOff val="5000"/>
                  </a:schemeClr>
                </a:solidFill>
                <a:latin typeface="Times New Roman" panose="02020603050405020304" pitchFamily="18" charset="0"/>
              </a:rPr>
              <a:t>Роструд</a:t>
            </a:r>
            <a:r>
              <a:rPr lang="ru-RU" altLang="ru-RU" sz="2800" b="1" i="1" dirty="0">
                <a:solidFill>
                  <a:schemeClr val="tx2">
                    <a:lumMod val="95000"/>
                    <a:lumOff val="5000"/>
                  </a:schemeClr>
                </a:solidFill>
                <a:latin typeface="Times New Roman" panose="02020603050405020304" pitchFamily="18" charset="0"/>
              </a:rPr>
              <a:t>: нельзя перевести на нижестоящую должность работника, который не справляется с обязанностями </a:t>
            </a:r>
            <a:endParaRPr lang="ru-RU" altLang="ru-RU" sz="2800" b="1" i="1" dirty="0" smtClean="0">
              <a:solidFill>
                <a:schemeClr val="tx2">
                  <a:lumMod val="95000"/>
                  <a:lumOff val="5000"/>
                </a:schemeClr>
              </a:solidFill>
              <a:latin typeface="Times New Roman" panose="02020603050405020304" pitchFamily="18" charset="0"/>
            </a:endParaRPr>
          </a:p>
          <a:p>
            <a:pPr marL="44450" indent="403225" algn="just">
              <a:buNone/>
            </a:pPr>
            <a:r>
              <a:rPr lang="ru-RU" altLang="ru-RU" sz="2800" b="1" i="1" dirty="0" smtClean="0">
                <a:solidFill>
                  <a:schemeClr val="tx2">
                    <a:lumMod val="95000"/>
                    <a:lumOff val="5000"/>
                  </a:schemeClr>
                </a:solidFill>
                <a:latin typeface="Times New Roman" panose="02020603050405020304" pitchFamily="18" charset="0"/>
              </a:rPr>
              <a:t>Сотрудника</a:t>
            </a:r>
            <a:r>
              <a:rPr lang="ru-RU" altLang="ru-RU" sz="2800" b="1" i="1" dirty="0">
                <a:solidFill>
                  <a:schemeClr val="tx2">
                    <a:lumMod val="95000"/>
                    <a:lumOff val="5000"/>
                  </a:schemeClr>
                </a:solidFill>
                <a:latin typeface="Times New Roman" panose="02020603050405020304" pitchFamily="18" charset="0"/>
              </a:rPr>
              <a:t>, </a:t>
            </a:r>
            <a:r>
              <a:rPr lang="ru-RU" altLang="ru-RU" sz="2800" b="1" i="1" dirty="0" smtClean="0">
                <a:solidFill>
                  <a:schemeClr val="tx2">
                    <a:lumMod val="95000"/>
                    <a:lumOff val="5000"/>
                  </a:schemeClr>
                </a:solidFill>
                <a:latin typeface="Times New Roman" panose="02020603050405020304" pitchFamily="18" charset="0"/>
              </a:rPr>
              <a:t>можно </a:t>
            </a:r>
            <a:r>
              <a:rPr lang="ru-RU" altLang="ru-RU" sz="2800" b="1" i="1" dirty="0">
                <a:solidFill>
                  <a:schemeClr val="tx2">
                    <a:lumMod val="95000"/>
                    <a:lumOff val="5000"/>
                  </a:schemeClr>
                </a:solidFill>
                <a:latin typeface="Times New Roman" panose="02020603050405020304" pitchFamily="18" charset="0"/>
              </a:rPr>
              <a:t>перевести на другую работу, в </a:t>
            </a:r>
            <a:r>
              <a:rPr lang="ru-RU" altLang="ru-RU" sz="2800" b="1" i="1" dirty="0" err="1">
                <a:solidFill>
                  <a:schemeClr val="tx2">
                    <a:lumMod val="95000"/>
                    <a:lumOff val="5000"/>
                  </a:schemeClr>
                </a:solidFill>
                <a:latin typeface="Times New Roman" panose="02020603050405020304" pitchFamily="18" charset="0"/>
              </a:rPr>
              <a:t>т.ч</a:t>
            </a:r>
            <a:r>
              <a:rPr lang="ru-RU" altLang="ru-RU" sz="2800" b="1" i="1" dirty="0">
                <a:solidFill>
                  <a:schemeClr val="tx2">
                    <a:lumMod val="95000"/>
                    <a:lumOff val="5000"/>
                  </a:schemeClr>
                </a:solidFill>
                <a:latin typeface="Times New Roman" panose="02020603050405020304" pitchFamily="18" charset="0"/>
              </a:rPr>
              <a:t>. понизить в должности, только с его письменного согласия, напомнило ведомство. </a:t>
            </a:r>
            <a:endParaRPr lang="ru-RU" altLang="ru-RU" sz="2800" b="1" i="1" dirty="0" smtClean="0">
              <a:solidFill>
                <a:schemeClr val="tx2">
                  <a:lumMod val="95000"/>
                  <a:lumOff val="5000"/>
                </a:schemeClr>
              </a:solidFill>
              <a:latin typeface="Times New Roman" panose="02020603050405020304" pitchFamily="18" charset="0"/>
            </a:endParaRPr>
          </a:p>
          <a:p>
            <a:pPr marL="44450" indent="403225" algn="just">
              <a:buNone/>
            </a:pPr>
            <a:r>
              <a:rPr lang="ru-RU" altLang="ru-RU" sz="2800" b="1" i="1" dirty="0" smtClean="0">
                <a:solidFill>
                  <a:schemeClr val="tx2">
                    <a:lumMod val="95000"/>
                    <a:lumOff val="5000"/>
                  </a:schemeClr>
                </a:solidFill>
                <a:latin typeface="Times New Roman" panose="02020603050405020304" pitchFamily="18" charset="0"/>
              </a:rPr>
              <a:t>Это </a:t>
            </a:r>
            <a:r>
              <a:rPr lang="ru-RU" altLang="ru-RU" sz="2800" b="1" i="1" dirty="0">
                <a:solidFill>
                  <a:schemeClr val="tx2">
                    <a:lumMod val="95000"/>
                    <a:lumOff val="5000"/>
                  </a:schemeClr>
                </a:solidFill>
                <a:latin typeface="Times New Roman" panose="02020603050405020304" pitchFamily="18" charset="0"/>
              </a:rPr>
              <a:t>касается как временного, так и постоянного перевода.</a:t>
            </a:r>
          </a:p>
          <a:p>
            <a:pPr marL="44450" indent="403225" algn="just">
              <a:buNone/>
            </a:pPr>
            <a:r>
              <a:rPr lang="ru-RU" altLang="ru-RU" sz="2800" b="1" i="1" dirty="0">
                <a:solidFill>
                  <a:schemeClr val="tx2">
                    <a:lumMod val="95000"/>
                    <a:lumOff val="5000"/>
                  </a:schemeClr>
                </a:solidFill>
                <a:latin typeface="Times New Roman" panose="02020603050405020304" pitchFamily="18" charset="0"/>
              </a:rPr>
              <a:t>В одностороннем порядке подобные действия работодателя допустимы в исключительных ситуациях, например при несчастных случаях на производстве, пожарах или наводнениях.</a:t>
            </a:r>
          </a:p>
          <a:p>
            <a:pPr marL="44450" indent="403225" algn="just">
              <a:buNone/>
            </a:pPr>
            <a:r>
              <a:rPr lang="ru-RU" altLang="ru-RU" sz="2800" b="1" i="1" dirty="0">
                <a:solidFill>
                  <a:schemeClr val="tx2">
                    <a:lumMod val="95000"/>
                    <a:lumOff val="5000"/>
                  </a:schemeClr>
                </a:solidFill>
                <a:latin typeface="Times New Roman" panose="02020603050405020304" pitchFamily="18" charset="0"/>
              </a:rPr>
              <a:t>Отметим, сходную позицию о временном понижении в должности </a:t>
            </a:r>
            <a:r>
              <a:rPr lang="ru-RU" altLang="ru-RU" sz="2800" b="1" i="1" dirty="0" err="1">
                <a:solidFill>
                  <a:schemeClr val="tx2">
                    <a:lumMod val="95000"/>
                    <a:lumOff val="5000"/>
                  </a:schemeClr>
                </a:solidFill>
                <a:latin typeface="Times New Roman" panose="02020603050405020304" pitchFamily="18" charset="0"/>
              </a:rPr>
              <a:t>Роструд</a:t>
            </a:r>
            <a:r>
              <a:rPr lang="ru-RU" altLang="ru-RU" sz="2800" b="1" i="1" dirty="0">
                <a:solidFill>
                  <a:schemeClr val="tx2">
                    <a:lumMod val="95000"/>
                    <a:lumOff val="5000"/>
                  </a:schemeClr>
                </a:solidFill>
                <a:latin typeface="Times New Roman" panose="02020603050405020304" pitchFamily="18" charset="0"/>
              </a:rPr>
              <a:t> уже высказывал </a:t>
            </a:r>
            <a:r>
              <a:rPr lang="ru-RU" altLang="ru-RU" sz="2800" b="1" i="1" dirty="0">
                <a:solidFill>
                  <a:schemeClr val="accent5">
                    <a:lumMod val="50000"/>
                  </a:schemeClr>
                </a:solidFill>
                <a:latin typeface="Times New Roman" panose="02020603050405020304" pitchFamily="18" charset="0"/>
              </a:rPr>
              <a:t>Письмо </a:t>
            </a:r>
            <a:r>
              <a:rPr lang="ru-RU" altLang="ru-RU" sz="2800" b="1" i="1" dirty="0" err="1">
                <a:solidFill>
                  <a:schemeClr val="accent5">
                    <a:lumMod val="50000"/>
                  </a:schemeClr>
                </a:solidFill>
                <a:latin typeface="Times New Roman" panose="02020603050405020304" pitchFamily="18" charset="0"/>
              </a:rPr>
              <a:t>Роструда</a:t>
            </a:r>
            <a:r>
              <a:rPr lang="ru-RU" altLang="ru-RU" sz="2800" b="1" i="1" dirty="0">
                <a:solidFill>
                  <a:schemeClr val="accent5">
                    <a:lumMod val="50000"/>
                  </a:schemeClr>
                </a:solidFill>
                <a:latin typeface="Times New Roman" panose="02020603050405020304" pitchFamily="18" charset="0"/>
              </a:rPr>
              <a:t> от 02.11.2024 N ПГ/21518-6-1</a:t>
            </a:r>
            <a:r>
              <a:rPr lang="ru-RU" altLang="ru-RU" sz="2800" b="1" i="1" dirty="0" smtClean="0">
                <a:solidFill>
                  <a:schemeClr val="tx2">
                    <a:lumMod val="95000"/>
                    <a:lumOff val="5000"/>
                  </a:schemeClr>
                </a:solidFill>
                <a:latin typeface="Times New Roman" panose="02020603050405020304" pitchFamily="18" charset="0"/>
              </a:rPr>
              <a:t>.</a:t>
            </a:r>
            <a:endParaRPr lang="ru-RU" altLang="ru-RU" sz="2800" b="1" i="1" dirty="0">
              <a:solidFill>
                <a:schemeClr val="tx2">
                  <a:lumMod val="95000"/>
                  <a:lumOff val="5000"/>
                </a:schemeClr>
              </a:solidFill>
              <a:latin typeface="Times New Roman" panose="02020603050405020304" pitchFamily="18" charset="0"/>
            </a:endParaRPr>
          </a:p>
          <a:p>
            <a:pPr marL="44450" indent="403225" algn="just">
              <a:buNone/>
            </a:pPr>
            <a:r>
              <a:rPr lang="ru-RU" altLang="ru-RU" sz="2800" b="1" i="1" dirty="0" smtClean="0">
                <a:solidFill>
                  <a:schemeClr val="accent5">
                    <a:lumMod val="50000"/>
                  </a:schemeClr>
                </a:solidFill>
                <a:latin typeface="Times New Roman" panose="02020603050405020304" pitchFamily="18" charset="0"/>
              </a:rPr>
              <a:t>Информация </a:t>
            </a:r>
            <a:r>
              <a:rPr lang="ru-RU" altLang="ru-RU" sz="2800" b="1" i="1" dirty="0" err="1">
                <a:solidFill>
                  <a:schemeClr val="accent5">
                    <a:lumMod val="50000"/>
                  </a:schemeClr>
                </a:solidFill>
                <a:latin typeface="Times New Roman" panose="02020603050405020304" pitchFamily="18" charset="0"/>
              </a:rPr>
              <a:t>Роструда</a:t>
            </a:r>
            <a:r>
              <a:rPr lang="ru-RU" altLang="ru-RU" sz="2800" b="1" i="1" dirty="0">
                <a:solidFill>
                  <a:schemeClr val="accent5">
                    <a:lumMod val="50000"/>
                  </a:schemeClr>
                </a:solidFill>
                <a:latin typeface="Times New Roman" panose="02020603050405020304" pitchFamily="18" charset="0"/>
              </a:rPr>
              <a:t> от 04.12.2024 (https://t.me/rostrud_official/3163)</a:t>
            </a:r>
          </a:p>
          <a:p>
            <a:pPr marL="44450" indent="403225" algn="just">
              <a:buNone/>
            </a:pPr>
            <a:endParaRPr lang="ru-RU" altLang="ru-RU" sz="2800" b="1" i="1" dirty="0">
              <a:solidFill>
                <a:schemeClr val="accent5">
                  <a:lumMod val="50000"/>
                </a:schemeClr>
              </a:solidFill>
              <a:latin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365760" y="1618488"/>
            <a:ext cx="11594592" cy="4965192"/>
          </a:xfrm>
        </p:spPr>
        <p:txBody>
          <a:bodyPr rtlCol="0">
            <a:normAutofit fontScale="85000" lnSpcReduction="10000"/>
          </a:bodyPr>
          <a:lstStyle/>
          <a:p>
            <a:pPr marL="44450" indent="403225" algn="just">
              <a:buNone/>
            </a:pPr>
            <a:r>
              <a:rPr lang="ru-RU" altLang="ru-RU" sz="2800" b="1" i="1" dirty="0" smtClean="0">
                <a:solidFill>
                  <a:schemeClr val="tx2">
                    <a:lumMod val="95000"/>
                    <a:lumOff val="5000"/>
                  </a:schemeClr>
                </a:solidFill>
                <a:latin typeface="Times New Roman" panose="02020603050405020304" pitchFamily="18" charset="0"/>
              </a:rPr>
              <a:t>Отмена </a:t>
            </a:r>
            <a:r>
              <a:rPr lang="ru-RU" altLang="ru-RU" sz="2800" b="1" i="1" dirty="0">
                <a:solidFill>
                  <a:schemeClr val="tx2">
                    <a:lumMod val="95000"/>
                    <a:lumOff val="5000"/>
                  </a:schemeClr>
                </a:solidFill>
                <a:latin typeface="Times New Roman" panose="02020603050405020304" pitchFamily="18" charset="0"/>
              </a:rPr>
              <a:t>удаленной работы: можно ли уволить за отказ от перевода в </a:t>
            </a:r>
            <a:r>
              <a:rPr lang="ru-RU" altLang="ru-RU" sz="2800" b="1" i="1" dirty="0" smtClean="0">
                <a:solidFill>
                  <a:schemeClr val="tx2">
                    <a:lumMod val="95000"/>
                    <a:lumOff val="5000"/>
                  </a:schemeClr>
                </a:solidFill>
                <a:latin typeface="Times New Roman" panose="02020603050405020304" pitchFamily="18" charset="0"/>
              </a:rPr>
              <a:t>офис</a:t>
            </a:r>
          </a:p>
          <a:p>
            <a:pPr marL="44450" indent="403225" algn="just">
              <a:buNone/>
            </a:pPr>
            <a:r>
              <a:rPr lang="ru-RU" altLang="ru-RU" sz="2800" b="1" i="1" dirty="0" smtClean="0">
                <a:solidFill>
                  <a:schemeClr val="tx2">
                    <a:lumMod val="95000"/>
                    <a:lumOff val="5000"/>
                  </a:schemeClr>
                </a:solidFill>
                <a:latin typeface="Times New Roman" panose="02020603050405020304" pitchFamily="18" charset="0"/>
              </a:rPr>
              <a:t>Ведомство </a:t>
            </a:r>
            <a:r>
              <a:rPr lang="ru-RU" altLang="ru-RU" sz="2800" b="1" i="1" dirty="0">
                <a:solidFill>
                  <a:schemeClr val="tx2">
                    <a:lumMod val="95000"/>
                    <a:lumOff val="5000"/>
                  </a:schemeClr>
                </a:solidFill>
                <a:latin typeface="Times New Roman" panose="02020603050405020304" pitchFamily="18" charset="0"/>
              </a:rPr>
              <a:t>напомнило, что менять условия трудового договора, в том числе переводить специалиста, допустимо по соглашению сторон. Однако есть исключения. Так, работодатель вправе скорректировать условия и по своей инициативе (кроме трудовой функции) из-за организационных или технологических изменений, когда сохранить прежние договоренности нельзя.</a:t>
            </a:r>
          </a:p>
          <a:p>
            <a:pPr marL="44450" indent="403225" algn="just">
              <a:buNone/>
            </a:pPr>
            <a:r>
              <a:rPr lang="ru-RU" altLang="ru-RU" sz="2800" b="1" i="1" dirty="0">
                <a:solidFill>
                  <a:schemeClr val="tx2">
                    <a:lumMod val="95000"/>
                    <a:lumOff val="5000"/>
                  </a:schemeClr>
                </a:solidFill>
                <a:latin typeface="Times New Roman" panose="02020603050405020304" pitchFamily="18" charset="0"/>
              </a:rPr>
              <a:t>Если специалист не согласен, его можно уволить в связи с отказом от работы в новых условиях. При этом нужно соблюсти процедуру по ст. 74 ТК РФ.</a:t>
            </a:r>
          </a:p>
          <a:p>
            <a:pPr marL="44450" indent="403225" algn="just">
              <a:buNone/>
            </a:pPr>
            <a:r>
              <a:rPr lang="ru-RU" altLang="ru-RU" sz="2800" b="1" i="1" dirty="0">
                <a:solidFill>
                  <a:schemeClr val="tx2">
                    <a:lumMod val="95000"/>
                    <a:lumOff val="5000"/>
                  </a:schemeClr>
                </a:solidFill>
                <a:latin typeface="Times New Roman" panose="02020603050405020304" pitchFamily="18" charset="0"/>
              </a:rPr>
              <a:t>Отметим, если после расторжения трудового договора по данному основанию </a:t>
            </a:r>
            <a:r>
              <a:rPr lang="ru-RU" altLang="ru-RU" sz="2800" b="1" i="1" dirty="0" err="1">
                <a:solidFill>
                  <a:schemeClr val="tx2">
                    <a:lumMod val="95000"/>
                    <a:lumOff val="5000"/>
                  </a:schemeClr>
                </a:solidFill>
                <a:latin typeface="Times New Roman" panose="02020603050405020304" pitchFamily="18" charset="0"/>
              </a:rPr>
              <a:t>удаленщик</a:t>
            </a:r>
            <a:r>
              <a:rPr lang="ru-RU" altLang="ru-RU" sz="2800" b="1" i="1" dirty="0">
                <a:solidFill>
                  <a:schemeClr val="tx2">
                    <a:lumMod val="95000"/>
                    <a:lumOff val="5000"/>
                  </a:schemeClr>
                </a:solidFill>
                <a:latin typeface="Times New Roman" panose="02020603050405020304" pitchFamily="18" charset="0"/>
              </a:rPr>
              <a:t> обратится в суд, работодателю придется доказать изменения организационных или технологических условий труда.</a:t>
            </a:r>
          </a:p>
          <a:p>
            <a:pPr marL="44450" indent="403225" algn="just">
              <a:buNone/>
            </a:pPr>
            <a:r>
              <a:rPr lang="ru-RU" altLang="ru-RU" sz="2800" b="1" i="1" dirty="0" smtClean="0">
                <a:solidFill>
                  <a:schemeClr val="accent5">
                    <a:lumMod val="50000"/>
                  </a:schemeClr>
                </a:solidFill>
                <a:latin typeface="Times New Roman" panose="02020603050405020304" pitchFamily="18" charset="0"/>
              </a:rPr>
              <a:t>Письмо </a:t>
            </a:r>
            <a:r>
              <a:rPr lang="ru-RU" altLang="ru-RU" sz="2800" b="1" i="1" dirty="0" err="1">
                <a:solidFill>
                  <a:schemeClr val="accent5">
                    <a:lumMod val="50000"/>
                  </a:schemeClr>
                </a:solidFill>
                <a:latin typeface="Times New Roman" panose="02020603050405020304" pitchFamily="18" charset="0"/>
              </a:rPr>
              <a:t>Роструда</a:t>
            </a:r>
            <a:r>
              <a:rPr lang="ru-RU" altLang="ru-RU" sz="2800" b="1" i="1" dirty="0">
                <a:solidFill>
                  <a:schemeClr val="accent5">
                    <a:lumMod val="50000"/>
                  </a:schemeClr>
                </a:solidFill>
                <a:latin typeface="Times New Roman" panose="02020603050405020304" pitchFamily="18" charset="0"/>
              </a:rPr>
              <a:t> от 12.11.2024 N </a:t>
            </a:r>
            <a:r>
              <a:rPr lang="ru-RU" altLang="ru-RU" sz="2800" b="1" i="1" dirty="0" smtClean="0">
                <a:solidFill>
                  <a:schemeClr val="accent5">
                    <a:lumMod val="50000"/>
                  </a:schemeClr>
                </a:solidFill>
                <a:latin typeface="Times New Roman" panose="02020603050405020304" pitchFamily="18" charset="0"/>
              </a:rPr>
              <a:t>ПГ/22052-6-1</a:t>
            </a:r>
            <a:endParaRPr lang="ru-RU" altLang="ru-RU" sz="2800" b="1" i="1" dirty="0">
              <a:solidFill>
                <a:schemeClr val="accent5">
                  <a:lumMod val="50000"/>
                </a:schemeClr>
              </a:solidFill>
              <a:latin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365760" y="1618488"/>
            <a:ext cx="11594592" cy="4965192"/>
          </a:xfrm>
        </p:spPr>
        <p:txBody>
          <a:bodyPr rtlCol="0">
            <a:normAutofit/>
          </a:bodyPr>
          <a:lstStyle/>
          <a:p>
            <a:pPr marL="44450" indent="403225" algn="just">
              <a:buNone/>
            </a:pPr>
            <a:r>
              <a:rPr lang="ru-RU" altLang="ru-RU" sz="2800" b="1" i="1" dirty="0" smtClean="0">
                <a:solidFill>
                  <a:schemeClr val="tx2">
                    <a:lumMod val="95000"/>
                    <a:lumOff val="5000"/>
                  </a:schemeClr>
                </a:solidFill>
                <a:latin typeface="Times New Roman" panose="02020603050405020304" pitchFamily="18" charset="0"/>
              </a:rPr>
              <a:t>Сокращение </a:t>
            </a:r>
            <a:r>
              <a:rPr lang="ru-RU" altLang="ru-RU" sz="2800" b="1" i="1" dirty="0">
                <a:solidFill>
                  <a:schemeClr val="tx2">
                    <a:lumMod val="95000"/>
                    <a:lumOff val="5000"/>
                  </a:schemeClr>
                </a:solidFill>
                <a:latin typeface="Times New Roman" panose="02020603050405020304" pitchFamily="18" charset="0"/>
              </a:rPr>
              <a:t>многодетного работника: </a:t>
            </a:r>
            <a:r>
              <a:rPr lang="ru-RU" altLang="ru-RU" sz="2800" b="1" i="1" dirty="0" err="1">
                <a:solidFill>
                  <a:schemeClr val="tx2">
                    <a:lumMod val="95000"/>
                    <a:lumOff val="5000"/>
                  </a:schemeClr>
                </a:solidFill>
                <a:latin typeface="Times New Roman" panose="02020603050405020304" pitchFamily="18" charset="0"/>
              </a:rPr>
              <a:t>Роструд</a:t>
            </a:r>
            <a:r>
              <a:rPr lang="ru-RU" altLang="ru-RU" sz="2800" b="1" i="1" dirty="0">
                <a:solidFill>
                  <a:schemeClr val="tx2">
                    <a:lumMod val="95000"/>
                    <a:lumOff val="5000"/>
                  </a:schemeClr>
                </a:solidFill>
                <a:latin typeface="Times New Roman" panose="02020603050405020304" pitchFamily="18" charset="0"/>
              </a:rPr>
              <a:t> пояснил, что гарантии действуют и после развода </a:t>
            </a:r>
            <a:endParaRPr lang="ru-RU" altLang="ru-RU" sz="2800" b="1" i="1" dirty="0" smtClean="0">
              <a:solidFill>
                <a:schemeClr val="tx2">
                  <a:lumMod val="95000"/>
                  <a:lumOff val="5000"/>
                </a:schemeClr>
              </a:solidFill>
              <a:latin typeface="Times New Roman" panose="02020603050405020304" pitchFamily="18" charset="0"/>
            </a:endParaRPr>
          </a:p>
          <a:p>
            <a:pPr marL="44450" indent="403225" algn="just">
              <a:buNone/>
            </a:pPr>
            <a:r>
              <a:rPr lang="ru-RU" altLang="ru-RU" sz="2800" b="1" i="1" dirty="0" smtClean="0">
                <a:solidFill>
                  <a:schemeClr val="tx2">
                    <a:lumMod val="95000"/>
                    <a:lumOff val="5000"/>
                  </a:schemeClr>
                </a:solidFill>
                <a:latin typeface="Times New Roman" panose="02020603050405020304" pitchFamily="18" charset="0"/>
              </a:rPr>
              <a:t>Ведомство </a:t>
            </a:r>
            <a:r>
              <a:rPr lang="ru-RU" altLang="ru-RU" sz="2800" b="1" i="1" dirty="0">
                <a:solidFill>
                  <a:schemeClr val="tx2">
                    <a:lumMod val="95000"/>
                    <a:lumOff val="5000"/>
                  </a:schemeClr>
                </a:solidFill>
                <a:latin typeface="Times New Roman" panose="02020603050405020304" pitchFamily="18" charset="0"/>
              </a:rPr>
              <a:t>напомнило, что нельзя уволить многодетного родителя, у которого 3 и более детей до 14 лет, при этом один из них младше 3 лет. Гарантия действует, если сотрудник - их кормилец, а другой родитель не работает. В разводе они или нет, в данном случае неважно.</a:t>
            </a:r>
          </a:p>
          <a:p>
            <a:pPr marL="44450" indent="403225" algn="just">
              <a:buNone/>
            </a:pPr>
            <a:r>
              <a:rPr lang="ru-RU" altLang="ru-RU" sz="2800" b="1" i="1" dirty="0" smtClean="0">
                <a:solidFill>
                  <a:schemeClr val="accent5">
                    <a:lumMod val="50000"/>
                  </a:schemeClr>
                </a:solidFill>
                <a:latin typeface="Times New Roman" panose="02020603050405020304" pitchFamily="18" charset="0"/>
              </a:rPr>
              <a:t>Информация </a:t>
            </a:r>
            <a:r>
              <a:rPr lang="ru-RU" altLang="ru-RU" sz="2800" b="1" i="1" dirty="0" err="1">
                <a:solidFill>
                  <a:schemeClr val="accent5">
                    <a:lumMod val="50000"/>
                  </a:schemeClr>
                </a:solidFill>
                <a:latin typeface="Times New Roman" panose="02020603050405020304" pitchFamily="18" charset="0"/>
              </a:rPr>
              <a:t>Роструда</a:t>
            </a:r>
            <a:r>
              <a:rPr lang="ru-RU" altLang="ru-RU" sz="2800" b="1" i="1" dirty="0">
                <a:solidFill>
                  <a:schemeClr val="accent5">
                    <a:lumMod val="50000"/>
                  </a:schemeClr>
                </a:solidFill>
                <a:latin typeface="Times New Roman" panose="02020603050405020304" pitchFamily="18" charset="0"/>
              </a:rPr>
              <a:t> от 18.08.2025 (https://t.me/rostrud_official/3783</a:t>
            </a:r>
            <a:r>
              <a:rPr lang="ru-RU" altLang="ru-RU" sz="2800" b="1" i="1" dirty="0" smtClean="0">
                <a:solidFill>
                  <a:schemeClr val="accent5">
                    <a:lumMod val="50000"/>
                  </a:schemeClr>
                </a:solidFill>
                <a:latin typeface="Times New Roman" panose="02020603050405020304" pitchFamily="18" charset="0"/>
              </a:rPr>
              <a:t>)</a:t>
            </a:r>
            <a:endParaRPr lang="ru-RU" altLang="ru-RU" sz="2800" b="1" i="1" dirty="0">
              <a:solidFill>
                <a:schemeClr val="accent5">
                  <a:lumMod val="50000"/>
                </a:schemeClr>
              </a:solidFill>
              <a:latin typeface="Times New Roman" panose="02020603050405020304" pitchFamily="18" charset="0"/>
            </a:endParaRPr>
          </a:p>
        </p:txBody>
      </p:sp>
    </p:spTree>
    <p:extLst>
      <p:ext uri="{BB962C8B-B14F-4D97-AF65-F5344CB8AC3E}">
        <p14:creationId xmlns:p14="http://schemas.microsoft.com/office/powerpoint/2010/main" val="1765953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365760" y="1618488"/>
            <a:ext cx="11594592" cy="4965192"/>
          </a:xfrm>
        </p:spPr>
        <p:txBody>
          <a:bodyPr rtlCol="0">
            <a:normAutofit/>
          </a:bodyPr>
          <a:lstStyle/>
          <a:p>
            <a:pPr marL="44450" indent="403225" algn="just">
              <a:buNone/>
            </a:pPr>
            <a:endParaRPr lang="ru-RU" altLang="ru-RU" sz="2800" b="1" i="1" dirty="0" smtClean="0">
              <a:solidFill>
                <a:schemeClr val="tx2">
                  <a:lumMod val="95000"/>
                  <a:lumOff val="5000"/>
                </a:schemeClr>
              </a:solidFill>
              <a:latin typeface="Times New Roman" panose="02020603050405020304" pitchFamily="18" charset="0"/>
            </a:endParaRPr>
          </a:p>
          <a:p>
            <a:pPr marL="44450" indent="403225" algn="just">
              <a:buNone/>
            </a:pPr>
            <a:r>
              <a:rPr lang="ru-RU" altLang="ru-RU" sz="2800" b="1" i="1" dirty="0">
                <a:solidFill>
                  <a:schemeClr val="tx2">
                    <a:lumMod val="95000"/>
                    <a:lumOff val="5000"/>
                  </a:schemeClr>
                </a:solidFill>
                <a:latin typeface="Times New Roman" panose="02020603050405020304" pitchFamily="18" charset="0"/>
              </a:rPr>
              <a:t>Нельзя сократить работницу в отпуске по уходу за ребенком, даже если она не против, отметил </a:t>
            </a:r>
            <a:r>
              <a:rPr lang="ru-RU" altLang="ru-RU" sz="2800" b="1" i="1" dirty="0" err="1">
                <a:solidFill>
                  <a:schemeClr val="tx2">
                    <a:lumMod val="95000"/>
                    <a:lumOff val="5000"/>
                  </a:schemeClr>
                </a:solidFill>
                <a:latin typeface="Times New Roman" panose="02020603050405020304" pitchFamily="18" charset="0"/>
              </a:rPr>
              <a:t>Роструд</a:t>
            </a:r>
            <a:r>
              <a:rPr lang="ru-RU" altLang="ru-RU" sz="2800" b="1" i="1" dirty="0">
                <a:solidFill>
                  <a:schemeClr val="tx2">
                    <a:lumMod val="95000"/>
                    <a:lumOff val="5000"/>
                  </a:schemeClr>
                </a:solidFill>
                <a:latin typeface="Times New Roman" panose="02020603050405020304" pitchFamily="18" charset="0"/>
              </a:rPr>
              <a:t> </a:t>
            </a:r>
            <a:endParaRPr lang="ru-RU" altLang="ru-RU" sz="2800" b="1" i="1" dirty="0" smtClean="0">
              <a:solidFill>
                <a:schemeClr val="tx2">
                  <a:lumMod val="95000"/>
                  <a:lumOff val="5000"/>
                </a:schemeClr>
              </a:solidFill>
              <a:latin typeface="Times New Roman" panose="02020603050405020304" pitchFamily="18" charset="0"/>
            </a:endParaRPr>
          </a:p>
          <a:p>
            <a:pPr marL="44450" indent="403225" algn="just">
              <a:buNone/>
            </a:pPr>
            <a:r>
              <a:rPr lang="ru-RU" altLang="ru-RU" sz="2800" b="1" i="1" dirty="0" smtClean="0">
                <a:solidFill>
                  <a:schemeClr val="tx2">
                    <a:lumMod val="95000"/>
                    <a:lumOff val="5000"/>
                  </a:schemeClr>
                </a:solidFill>
                <a:latin typeface="Times New Roman" panose="02020603050405020304" pitchFamily="18" charset="0"/>
              </a:rPr>
              <a:t>Уволить </a:t>
            </a:r>
            <a:r>
              <a:rPr lang="ru-RU" altLang="ru-RU" sz="2800" b="1" i="1" dirty="0">
                <a:solidFill>
                  <a:schemeClr val="tx2">
                    <a:lumMod val="95000"/>
                    <a:lumOff val="5000"/>
                  </a:schemeClr>
                </a:solidFill>
                <a:latin typeface="Times New Roman" panose="02020603050405020304" pitchFamily="18" charset="0"/>
              </a:rPr>
              <a:t>мать ребенка до 3 лет по своей инициативе работодатель не может. Кроме того, запрещено так поступать, пока сотрудник в отпуске. Этого не допускает ТК РФ. Значит, даже если работница в декрете согласна на сокращение, провести его нельзя.</a:t>
            </a:r>
          </a:p>
          <a:p>
            <a:pPr marL="44450" indent="403225" algn="just">
              <a:buNone/>
            </a:pPr>
            <a:r>
              <a:rPr lang="ru-RU" altLang="ru-RU" sz="2800" b="1" i="1" dirty="0" smtClean="0">
                <a:solidFill>
                  <a:schemeClr val="accent5">
                    <a:lumMod val="50000"/>
                  </a:schemeClr>
                </a:solidFill>
                <a:latin typeface="Times New Roman" panose="02020603050405020304" pitchFamily="18" charset="0"/>
              </a:rPr>
              <a:t>Письмо </a:t>
            </a:r>
            <a:r>
              <a:rPr lang="ru-RU" altLang="ru-RU" sz="2800" b="1" i="1" dirty="0" err="1">
                <a:solidFill>
                  <a:schemeClr val="accent5">
                    <a:lumMod val="50000"/>
                  </a:schemeClr>
                </a:solidFill>
                <a:latin typeface="Times New Roman" panose="02020603050405020304" pitchFamily="18" charset="0"/>
              </a:rPr>
              <a:t>Роструда</a:t>
            </a:r>
            <a:r>
              <a:rPr lang="ru-RU" altLang="ru-RU" sz="2800" b="1" i="1" dirty="0">
                <a:solidFill>
                  <a:schemeClr val="accent5">
                    <a:lumMod val="50000"/>
                  </a:schemeClr>
                </a:solidFill>
                <a:latin typeface="Times New Roman" panose="02020603050405020304" pitchFamily="18" charset="0"/>
              </a:rPr>
              <a:t> от 17.07.2024 N </a:t>
            </a:r>
            <a:r>
              <a:rPr lang="ru-RU" altLang="ru-RU" sz="2800" b="1" i="1" dirty="0" smtClean="0">
                <a:solidFill>
                  <a:schemeClr val="accent5">
                    <a:lumMod val="50000"/>
                  </a:schemeClr>
                </a:solidFill>
                <a:latin typeface="Times New Roman" panose="02020603050405020304" pitchFamily="18" charset="0"/>
              </a:rPr>
              <a:t>ПГ/13198-6-1</a:t>
            </a:r>
            <a:endParaRPr lang="ru-RU" altLang="ru-RU" sz="2800" b="1" i="1" dirty="0">
              <a:solidFill>
                <a:schemeClr val="accent5">
                  <a:lumMod val="50000"/>
                </a:schemeClr>
              </a:solidFill>
              <a:latin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365760" y="1618488"/>
            <a:ext cx="11594592" cy="4965192"/>
          </a:xfrm>
        </p:spPr>
        <p:txBody>
          <a:bodyPr rtlCol="0">
            <a:normAutofit fontScale="92500"/>
          </a:bodyPr>
          <a:lstStyle/>
          <a:p>
            <a:pPr marL="44450" indent="403225" algn="just">
              <a:buNone/>
            </a:pPr>
            <a:r>
              <a:rPr lang="ru-RU" altLang="ru-RU" sz="2800" b="1" i="1" dirty="0" smtClean="0">
                <a:solidFill>
                  <a:schemeClr val="tx2">
                    <a:lumMod val="95000"/>
                    <a:lumOff val="5000"/>
                  </a:schemeClr>
                </a:solidFill>
                <a:latin typeface="Times New Roman" panose="02020603050405020304" pitchFamily="18" charset="0"/>
              </a:rPr>
              <a:t>Сокращение матери-одиночки</a:t>
            </a:r>
          </a:p>
          <a:p>
            <a:pPr marL="44450" indent="403225" algn="just">
              <a:buNone/>
            </a:pPr>
            <a:r>
              <a:rPr lang="ru-RU" altLang="ru-RU" sz="2800" b="1" i="1" dirty="0" smtClean="0">
                <a:solidFill>
                  <a:schemeClr val="tx2">
                    <a:lumMod val="95000"/>
                    <a:lumOff val="5000"/>
                  </a:schemeClr>
                </a:solidFill>
                <a:latin typeface="Times New Roman" panose="02020603050405020304" pitchFamily="18" charset="0"/>
              </a:rPr>
              <a:t>Нельзя </a:t>
            </a:r>
            <a:r>
              <a:rPr lang="ru-RU" altLang="ru-RU" sz="2800" b="1" i="1" dirty="0">
                <a:solidFill>
                  <a:schemeClr val="tx2">
                    <a:lumMod val="95000"/>
                    <a:lumOff val="5000"/>
                  </a:schemeClr>
                </a:solidFill>
                <a:latin typeface="Times New Roman" panose="02020603050405020304" pitchFamily="18" charset="0"/>
              </a:rPr>
              <a:t>сокращать работницу, которая после развода воспитывает 10-летнего ребенка, а его отец уехал за границу и не платит алименты, считает ведомство.</a:t>
            </a:r>
          </a:p>
          <a:p>
            <a:pPr marL="44450" indent="403225" algn="just">
              <a:buNone/>
            </a:pPr>
            <a:r>
              <a:rPr lang="ru-RU" altLang="ru-RU" sz="2800" b="1" i="1" dirty="0">
                <a:solidFill>
                  <a:schemeClr val="tx2">
                    <a:lumMod val="95000"/>
                    <a:lumOff val="5000"/>
                  </a:schemeClr>
                </a:solidFill>
                <a:latin typeface="Times New Roman" panose="02020603050405020304" pitchFamily="18" charset="0"/>
              </a:rPr>
              <a:t>Оно напомнило, что в ТК РФ нет определения "одинокой матери". Однако к этой категории относят тех, кто по разным причинам воспитывает детей без отца. Например, если он умер, недееспособен или уклоняется от родительских обязанностей.</a:t>
            </a:r>
          </a:p>
          <a:p>
            <a:pPr marL="44450" indent="403225" algn="just">
              <a:buNone/>
            </a:pPr>
            <a:r>
              <a:rPr lang="ru-RU" altLang="ru-RU" sz="2800" b="1" i="1" dirty="0">
                <a:solidFill>
                  <a:schemeClr val="tx2">
                    <a:lumMod val="95000"/>
                    <a:lumOff val="5000"/>
                  </a:schemeClr>
                </a:solidFill>
                <a:latin typeface="Times New Roman" panose="02020603050405020304" pitchFamily="18" charset="0"/>
              </a:rPr>
              <a:t>В таких случаях увольнение по инициативе работодателя запрещено, пока ребенок не достиг 16 лет (18 лет - для детей-инвалидов).</a:t>
            </a:r>
          </a:p>
          <a:p>
            <a:pPr marL="44450" indent="403225" algn="just">
              <a:buNone/>
            </a:pPr>
            <a:r>
              <a:rPr lang="ru-RU" altLang="ru-RU" sz="2800" b="1" i="1" dirty="0" smtClean="0">
                <a:solidFill>
                  <a:schemeClr val="accent5">
                    <a:lumMod val="50000"/>
                  </a:schemeClr>
                </a:solidFill>
                <a:latin typeface="Times New Roman" panose="02020603050405020304" pitchFamily="18" charset="0"/>
              </a:rPr>
              <a:t>Письмо </a:t>
            </a:r>
            <a:r>
              <a:rPr lang="ru-RU" altLang="ru-RU" sz="2800" b="1" i="1" dirty="0" err="1">
                <a:solidFill>
                  <a:schemeClr val="accent5">
                    <a:lumMod val="50000"/>
                  </a:schemeClr>
                </a:solidFill>
                <a:latin typeface="Times New Roman" panose="02020603050405020304" pitchFamily="18" charset="0"/>
              </a:rPr>
              <a:t>Роструда</a:t>
            </a:r>
            <a:r>
              <a:rPr lang="ru-RU" altLang="ru-RU" sz="2800" b="1" i="1" dirty="0">
                <a:solidFill>
                  <a:schemeClr val="accent5">
                    <a:lumMod val="50000"/>
                  </a:schemeClr>
                </a:solidFill>
                <a:latin typeface="Times New Roman" panose="02020603050405020304" pitchFamily="18" charset="0"/>
              </a:rPr>
              <a:t> от 17.10.2024 N </a:t>
            </a:r>
            <a:r>
              <a:rPr lang="ru-RU" altLang="ru-RU" sz="2800" b="1" i="1" dirty="0" smtClean="0">
                <a:solidFill>
                  <a:schemeClr val="accent5">
                    <a:lumMod val="50000"/>
                  </a:schemeClr>
                </a:solidFill>
                <a:latin typeface="Times New Roman" panose="02020603050405020304" pitchFamily="18" charset="0"/>
              </a:rPr>
              <a:t>ПГ/20171-6-1</a:t>
            </a:r>
            <a:endParaRPr lang="ru-RU" altLang="ru-RU" sz="2800" b="1" i="1" dirty="0">
              <a:solidFill>
                <a:schemeClr val="accent5">
                  <a:lumMod val="50000"/>
                </a:schemeClr>
              </a:solidFill>
              <a:latin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365760" y="1618488"/>
            <a:ext cx="11594592" cy="4965192"/>
          </a:xfrm>
        </p:spPr>
        <p:txBody>
          <a:bodyPr rtlCol="0">
            <a:normAutofit/>
          </a:bodyPr>
          <a:lstStyle/>
          <a:p>
            <a:pPr marL="44450" indent="403225" algn="just">
              <a:buNone/>
            </a:pPr>
            <a:r>
              <a:rPr lang="ru-RU" altLang="ru-RU" sz="2800" b="1" i="1" dirty="0">
                <a:solidFill>
                  <a:schemeClr val="tx2">
                    <a:lumMod val="95000"/>
                    <a:lumOff val="5000"/>
                  </a:schemeClr>
                </a:solidFill>
                <a:latin typeface="Times New Roman" panose="02020603050405020304" pitchFamily="18" charset="0"/>
              </a:rPr>
              <a:t>Если в период сокращения появилась вакансия, ее также нужно предложить </a:t>
            </a:r>
            <a:r>
              <a:rPr lang="ru-RU" altLang="ru-RU" sz="2800" b="1" i="1" dirty="0" smtClean="0">
                <a:solidFill>
                  <a:schemeClr val="tx2">
                    <a:lumMod val="95000"/>
                    <a:lumOff val="5000"/>
                  </a:schemeClr>
                </a:solidFill>
                <a:latin typeface="Times New Roman" panose="02020603050405020304" pitchFamily="18" charset="0"/>
              </a:rPr>
              <a:t>работнику</a:t>
            </a:r>
          </a:p>
          <a:p>
            <a:pPr marL="44450" indent="403225" algn="just">
              <a:buNone/>
            </a:pPr>
            <a:r>
              <a:rPr lang="ru-RU" altLang="ru-RU" sz="2800" b="1" i="1" dirty="0" smtClean="0">
                <a:solidFill>
                  <a:schemeClr val="tx2">
                    <a:lumMod val="95000"/>
                    <a:lumOff val="5000"/>
                  </a:schemeClr>
                </a:solidFill>
                <a:latin typeface="Times New Roman" panose="02020603050405020304" pitchFamily="18" charset="0"/>
              </a:rPr>
              <a:t>По </a:t>
            </a:r>
            <a:r>
              <a:rPr lang="ru-RU" altLang="ru-RU" sz="2800" b="1" i="1" dirty="0">
                <a:solidFill>
                  <a:schemeClr val="tx2">
                    <a:lumMod val="95000"/>
                    <a:lumOff val="5000"/>
                  </a:schemeClr>
                </a:solidFill>
                <a:latin typeface="Times New Roman" panose="02020603050405020304" pitchFamily="18" charset="0"/>
              </a:rPr>
              <a:t>мере возникновения новых вакансий их следует предлагать сокращаемым. Это надо делать в письменной форме на протяжении всего срока предупреждения о предстоящем увольнении. Так ведомство ответило на вопрос о том, нужно ли приглашать работника на вакансию, которая появилась во время его отпуска перед сокращением.</a:t>
            </a:r>
          </a:p>
          <a:p>
            <a:pPr marL="44450" indent="403225" algn="just">
              <a:buNone/>
            </a:pPr>
            <a:r>
              <a:rPr lang="ru-RU" altLang="ru-RU" sz="2800" b="1" i="1" dirty="0">
                <a:solidFill>
                  <a:schemeClr val="tx2">
                    <a:lumMod val="95000"/>
                    <a:lumOff val="5000"/>
                  </a:schemeClr>
                </a:solidFill>
                <a:latin typeface="Times New Roman" panose="02020603050405020304" pitchFamily="18" charset="0"/>
              </a:rPr>
              <a:t>Отметим, позицию разделяют и </a:t>
            </a:r>
            <a:r>
              <a:rPr lang="ru-RU" altLang="ru-RU" sz="2800" b="1" i="1" dirty="0" smtClean="0">
                <a:solidFill>
                  <a:schemeClr val="tx2">
                    <a:lumMod val="95000"/>
                    <a:lumOff val="5000"/>
                  </a:schemeClr>
                </a:solidFill>
                <a:latin typeface="Times New Roman" panose="02020603050405020304" pitchFamily="18" charset="0"/>
              </a:rPr>
              <a:t>суды.</a:t>
            </a:r>
            <a:endParaRPr lang="ru-RU" altLang="ru-RU" sz="2800" b="1" i="1" dirty="0">
              <a:solidFill>
                <a:schemeClr val="tx2">
                  <a:lumMod val="95000"/>
                  <a:lumOff val="5000"/>
                </a:schemeClr>
              </a:solidFill>
              <a:latin typeface="Times New Roman" panose="02020603050405020304" pitchFamily="18" charset="0"/>
            </a:endParaRPr>
          </a:p>
          <a:p>
            <a:pPr marL="44450" indent="403225" algn="just">
              <a:buNone/>
            </a:pPr>
            <a:r>
              <a:rPr lang="ru-RU" altLang="ru-RU" sz="2800" b="1" i="1" dirty="0" smtClean="0">
                <a:solidFill>
                  <a:schemeClr val="accent5">
                    <a:lumMod val="50000"/>
                  </a:schemeClr>
                </a:solidFill>
                <a:latin typeface="Times New Roman" panose="02020603050405020304" pitchFamily="18" charset="0"/>
              </a:rPr>
              <a:t>Письмо </a:t>
            </a:r>
            <a:r>
              <a:rPr lang="ru-RU" altLang="ru-RU" sz="2800" b="1" i="1" dirty="0" err="1">
                <a:solidFill>
                  <a:schemeClr val="accent5">
                    <a:lumMod val="50000"/>
                  </a:schemeClr>
                </a:solidFill>
                <a:latin typeface="Times New Roman" panose="02020603050405020304" pitchFamily="18" charset="0"/>
              </a:rPr>
              <a:t>Роструда</a:t>
            </a:r>
            <a:r>
              <a:rPr lang="ru-RU" altLang="ru-RU" sz="2800" b="1" i="1" dirty="0">
                <a:solidFill>
                  <a:schemeClr val="accent5">
                    <a:lumMod val="50000"/>
                  </a:schemeClr>
                </a:solidFill>
                <a:latin typeface="Times New Roman" panose="02020603050405020304" pitchFamily="18" charset="0"/>
              </a:rPr>
              <a:t> от 17.04.2025 N </a:t>
            </a:r>
            <a:r>
              <a:rPr lang="ru-RU" altLang="ru-RU" sz="2800" b="1" i="1" dirty="0" smtClean="0">
                <a:solidFill>
                  <a:schemeClr val="accent5">
                    <a:lumMod val="50000"/>
                  </a:schemeClr>
                </a:solidFill>
                <a:latin typeface="Times New Roman" panose="02020603050405020304" pitchFamily="18" charset="0"/>
              </a:rPr>
              <a:t>ПГ/06609-6-1</a:t>
            </a:r>
            <a:endParaRPr lang="ru-RU" altLang="ru-RU" sz="2800" b="1" i="1" dirty="0">
              <a:solidFill>
                <a:schemeClr val="accent5">
                  <a:lumMod val="50000"/>
                </a:schemeClr>
              </a:solidFill>
              <a:latin typeface="Times New Roman" panose="02020603050405020304" pitchFamily="18" charset="0"/>
            </a:endParaRPr>
          </a:p>
        </p:txBody>
      </p:sp>
    </p:spTree>
    <p:extLst>
      <p:ext uri="{BB962C8B-B14F-4D97-AF65-F5344CB8AC3E}">
        <p14:creationId xmlns:p14="http://schemas.microsoft.com/office/powerpoint/2010/main" val="26181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55134"/>
            <a:ext cx="9601200" cy="741562"/>
          </a:xfrm>
        </p:spPr>
        <p:txBody>
          <a:bodyPr rtlCol="0"/>
          <a:lstStyle/>
          <a:p>
            <a:pPr algn="ctr"/>
            <a:r>
              <a:rPr lang="ru-RU" b="1" dirty="0" smtClean="0"/>
              <a:t>РАЗЪЯСНЕНИЯ </a:t>
            </a:r>
            <a:endParaRPr lang="ru-RU" b="1" dirty="0"/>
          </a:p>
        </p:txBody>
      </p:sp>
      <p:sp>
        <p:nvSpPr>
          <p:cNvPr id="3" name="Объект 2"/>
          <p:cNvSpPr>
            <a:spLocks noGrp="1"/>
          </p:cNvSpPr>
          <p:nvPr>
            <p:ph idx="1"/>
          </p:nvPr>
        </p:nvSpPr>
        <p:spPr>
          <a:xfrm>
            <a:off x="365760" y="1618488"/>
            <a:ext cx="11594592" cy="4965192"/>
          </a:xfrm>
        </p:spPr>
        <p:txBody>
          <a:bodyPr rtlCol="0">
            <a:normAutofit/>
          </a:bodyPr>
          <a:lstStyle/>
          <a:p>
            <a:pPr marL="44450" indent="403225" algn="just">
              <a:spcBef>
                <a:spcPts val="0"/>
              </a:spcBef>
              <a:buNone/>
            </a:pPr>
            <a:endParaRPr lang="ru-RU" altLang="ru-RU" sz="2800" b="1" i="1" dirty="0" smtClean="0">
              <a:solidFill>
                <a:schemeClr val="tx2">
                  <a:lumMod val="95000"/>
                  <a:lumOff val="5000"/>
                </a:schemeClr>
              </a:solidFill>
              <a:latin typeface="Times New Roman" panose="02020603050405020304" pitchFamily="18" charset="0"/>
            </a:endParaRPr>
          </a:p>
          <a:p>
            <a:pPr marL="44450" indent="403225" algn="just">
              <a:spcBef>
                <a:spcPts val="0"/>
              </a:spcBef>
              <a:buNone/>
            </a:pPr>
            <a:r>
              <a:rPr lang="ru-RU" altLang="ru-RU" sz="2800" b="1" i="1" dirty="0" smtClean="0">
                <a:solidFill>
                  <a:schemeClr val="tx2">
                    <a:lumMod val="95000"/>
                    <a:lumOff val="5000"/>
                  </a:schemeClr>
                </a:solidFill>
                <a:latin typeface="Times New Roman" panose="02020603050405020304" pitchFamily="18" charset="0"/>
              </a:rPr>
              <a:t>Минтруд</a:t>
            </a:r>
            <a:r>
              <a:rPr lang="ru-RU" altLang="ru-RU" sz="2800" b="1" i="1" dirty="0">
                <a:solidFill>
                  <a:schemeClr val="tx2">
                    <a:lumMod val="95000"/>
                    <a:lumOff val="5000"/>
                  </a:schemeClr>
                </a:solidFill>
                <a:latin typeface="Times New Roman" panose="02020603050405020304" pitchFamily="18" charset="0"/>
              </a:rPr>
              <a:t>: пенсионерам при сокращении положены те же выплаты, что и другим работникам </a:t>
            </a:r>
          </a:p>
          <a:p>
            <a:pPr marL="44450" indent="403225" algn="just">
              <a:spcBef>
                <a:spcPts val="0"/>
              </a:spcBef>
              <a:buNone/>
            </a:pPr>
            <a:r>
              <a:rPr lang="ru-RU" altLang="ru-RU" sz="2800" b="1" i="1" dirty="0" smtClean="0">
                <a:solidFill>
                  <a:schemeClr val="tx2">
                    <a:lumMod val="95000"/>
                    <a:lumOff val="5000"/>
                  </a:schemeClr>
                </a:solidFill>
                <a:latin typeface="Times New Roman" panose="02020603050405020304" pitchFamily="18" charset="0"/>
              </a:rPr>
              <a:t>В </a:t>
            </a:r>
            <a:r>
              <a:rPr lang="ru-RU" altLang="ru-RU" sz="2800" b="1" i="1" dirty="0">
                <a:solidFill>
                  <a:schemeClr val="tx2">
                    <a:lumMod val="95000"/>
                    <a:lumOff val="5000"/>
                  </a:schemeClr>
                </a:solidFill>
                <a:latin typeface="Times New Roman" panose="02020603050405020304" pitchFamily="18" charset="0"/>
              </a:rPr>
              <a:t>ТК РФ нет особенностей сохранения среднего заработка при сокращении пенсионеров, указало ведомство. Поэтому им начисляют выплаты по общим правилам.</a:t>
            </a:r>
          </a:p>
          <a:p>
            <a:pPr marL="44450" indent="403225" algn="just">
              <a:spcBef>
                <a:spcPts val="0"/>
              </a:spcBef>
              <a:buNone/>
            </a:pPr>
            <a:endParaRPr lang="ru-RU" altLang="ru-RU" sz="2800" b="1" i="1" dirty="0">
              <a:solidFill>
                <a:schemeClr val="tx2">
                  <a:lumMod val="95000"/>
                  <a:lumOff val="5000"/>
                </a:schemeClr>
              </a:solidFill>
              <a:latin typeface="Times New Roman" panose="02020603050405020304" pitchFamily="18" charset="0"/>
            </a:endParaRPr>
          </a:p>
          <a:p>
            <a:pPr marL="44450" indent="403225" algn="just">
              <a:spcBef>
                <a:spcPts val="0"/>
              </a:spcBef>
              <a:buNone/>
            </a:pPr>
            <a:endParaRPr lang="ru-RU" altLang="ru-RU" sz="2800" b="1" i="1" dirty="0" smtClean="0">
              <a:solidFill>
                <a:schemeClr val="tx2">
                  <a:lumMod val="95000"/>
                  <a:lumOff val="5000"/>
                </a:schemeClr>
              </a:solidFill>
              <a:latin typeface="Times New Roman" panose="02020603050405020304" pitchFamily="18" charset="0"/>
            </a:endParaRPr>
          </a:p>
          <a:p>
            <a:pPr marL="44450" indent="403225" algn="just">
              <a:spcBef>
                <a:spcPts val="0"/>
              </a:spcBef>
              <a:buNone/>
            </a:pPr>
            <a:r>
              <a:rPr lang="ru-RU" altLang="ru-RU" sz="2900" b="1" i="1" dirty="0" smtClean="0">
                <a:solidFill>
                  <a:schemeClr val="accent5">
                    <a:lumMod val="50000"/>
                  </a:schemeClr>
                </a:solidFill>
                <a:latin typeface="Times New Roman" panose="02020603050405020304" pitchFamily="18" charset="0"/>
              </a:rPr>
              <a:t>Письмо </a:t>
            </a:r>
            <a:r>
              <a:rPr lang="ru-RU" altLang="ru-RU" sz="2900" b="1" i="1" dirty="0">
                <a:solidFill>
                  <a:schemeClr val="accent5">
                    <a:lumMod val="50000"/>
                  </a:schemeClr>
                </a:solidFill>
                <a:latin typeface="Times New Roman" panose="02020603050405020304" pitchFamily="18" charset="0"/>
              </a:rPr>
              <a:t>Минтруда России от 18.07.2024 N </a:t>
            </a:r>
            <a:r>
              <a:rPr lang="ru-RU" altLang="ru-RU" sz="2900" b="1" i="1" dirty="0" smtClean="0">
                <a:solidFill>
                  <a:schemeClr val="accent5">
                    <a:lumMod val="50000"/>
                  </a:schemeClr>
                </a:solidFill>
                <a:latin typeface="Times New Roman" panose="02020603050405020304" pitchFamily="18" charset="0"/>
              </a:rPr>
              <a:t>14-6/ООГ-4370</a:t>
            </a:r>
            <a:endParaRPr lang="ru-RU" altLang="ru-RU" sz="2900" b="1" i="1" dirty="0">
              <a:solidFill>
                <a:schemeClr val="accent5">
                  <a:lumMod val="50000"/>
                </a:schemeClr>
              </a:solidFill>
              <a:latin typeface="Times New Roman" panose="02020603050405020304" pitchFamily="18" charset="0"/>
            </a:endParaRPr>
          </a:p>
        </p:txBody>
      </p:sp>
    </p:spTree>
    <p:extLst>
      <p:ext uri="{BB962C8B-B14F-4D97-AF65-F5344CB8AC3E}">
        <p14:creationId xmlns:p14="http://schemas.microsoft.com/office/powerpoint/2010/main" val="2243073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Направление продаж 16 x 9">
  <a:themeElements>
    <a:clrScheme name="SalesDirection">
      <a:dk1>
        <a:srgbClr val="595959"/>
      </a:dk1>
      <a:lt1>
        <a:sysClr val="window" lastClr="FFFFFF"/>
      </a:lt1>
      <a:dk2>
        <a:srgbClr val="000000"/>
      </a:dk2>
      <a:lt2>
        <a:srgbClr val="F2F2F2"/>
      </a:lt2>
      <a:accent1>
        <a:srgbClr val="1EB8C1"/>
      </a:accent1>
      <a:accent2>
        <a:srgbClr val="EF7920"/>
      </a:accent2>
      <a:accent3>
        <a:srgbClr val="EFC119"/>
      </a:accent3>
      <a:accent4>
        <a:srgbClr val="969890"/>
      </a:accent4>
      <a:accent5>
        <a:srgbClr val="50B4F2"/>
      </a:accent5>
      <a:accent6>
        <a:srgbClr val="C05A3A"/>
      </a:accent6>
      <a:hlink>
        <a:srgbClr val="EFC119"/>
      </a:hlink>
      <a:folHlink>
        <a:srgbClr val="969890"/>
      </a:folHlink>
    </a:clrScheme>
    <a:fontScheme name="Book Antiqua">
      <a:majorFont>
        <a:latin typeface="Book Antiqua"/>
        <a:ea typeface=""/>
        <a:cs typeface=""/>
      </a:majorFont>
      <a:minorFont>
        <a:latin typeface="Book Antiqu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SalesDirection">
      <a:dk1>
        <a:srgbClr val="595959"/>
      </a:dk1>
      <a:lt1>
        <a:sysClr val="window" lastClr="FFFFFF"/>
      </a:lt1>
      <a:dk2>
        <a:srgbClr val="000000"/>
      </a:dk2>
      <a:lt2>
        <a:srgbClr val="F2F2F2"/>
      </a:lt2>
      <a:accent1>
        <a:srgbClr val="1EB8C1"/>
      </a:accent1>
      <a:accent2>
        <a:srgbClr val="EF7920"/>
      </a:accent2>
      <a:accent3>
        <a:srgbClr val="EFC119"/>
      </a:accent3>
      <a:accent4>
        <a:srgbClr val="969890"/>
      </a:accent4>
      <a:accent5>
        <a:srgbClr val="50B4F2"/>
      </a:accent5>
      <a:accent6>
        <a:srgbClr val="C05A3A"/>
      </a:accent6>
      <a:hlink>
        <a:srgbClr val="EFC119"/>
      </a:hlink>
      <a:folHlink>
        <a:srgbClr val="969890"/>
      </a:folHlink>
    </a:clrScheme>
    <a:fontScheme name="Book Antiqua">
      <a:majorFont>
        <a:latin typeface="Book Antiqua"/>
        <a:ea typeface=""/>
        <a:cs typeface=""/>
      </a:majorFont>
      <a:minorFont>
        <a:latin typeface="Book Antiqu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SalesDirection">
      <a:dk1>
        <a:srgbClr val="595959"/>
      </a:dk1>
      <a:lt1>
        <a:sysClr val="window" lastClr="FFFFFF"/>
      </a:lt1>
      <a:dk2>
        <a:srgbClr val="000000"/>
      </a:dk2>
      <a:lt2>
        <a:srgbClr val="F2F2F2"/>
      </a:lt2>
      <a:accent1>
        <a:srgbClr val="1EB8C1"/>
      </a:accent1>
      <a:accent2>
        <a:srgbClr val="EF7920"/>
      </a:accent2>
      <a:accent3>
        <a:srgbClr val="EFC119"/>
      </a:accent3>
      <a:accent4>
        <a:srgbClr val="969890"/>
      </a:accent4>
      <a:accent5>
        <a:srgbClr val="50B4F2"/>
      </a:accent5>
      <a:accent6>
        <a:srgbClr val="C05A3A"/>
      </a:accent6>
      <a:hlink>
        <a:srgbClr val="EFC119"/>
      </a:hlink>
      <a:folHlink>
        <a:srgbClr val="969890"/>
      </a:folHlink>
    </a:clrScheme>
    <a:fontScheme name="Book Antiqua">
      <a:majorFont>
        <a:latin typeface="Book Antiqua"/>
        <a:ea typeface=""/>
        <a:cs typeface=""/>
      </a:majorFont>
      <a:minorFont>
        <a:latin typeface="Book Antiqu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SalesDirection">
    <a:dk1>
      <a:srgbClr val="595959"/>
    </a:dk1>
    <a:lt1>
      <a:sysClr val="window" lastClr="FFFFFF"/>
    </a:lt1>
    <a:dk2>
      <a:srgbClr val="000000"/>
    </a:dk2>
    <a:lt2>
      <a:srgbClr val="F2F2F2"/>
    </a:lt2>
    <a:accent1>
      <a:srgbClr val="1EB8C1"/>
    </a:accent1>
    <a:accent2>
      <a:srgbClr val="EF7920"/>
    </a:accent2>
    <a:accent3>
      <a:srgbClr val="EFC119"/>
    </a:accent3>
    <a:accent4>
      <a:srgbClr val="969890"/>
    </a:accent4>
    <a:accent5>
      <a:srgbClr val="50B4F2"/>
    </a:accent5>
    <a:accent6>
      <a:srgbClr val="C05A3A"/>
    </a:accent6>
    <a:hlink>
      <a:srgbClr val="EFC119"/>
    </a:hlink>
    <a:folHlink>
      <a:srgbClr val="969890"/>
    </a:folHlink>
  </a:clrScheme>
</a:themeOverride>
</file>

<file path=docProps/app.xml><?xml version="1.0" encoding="utf-8"?>
<Properties xmlns="http://schemas.openxmlformats.org/officeDocument/2006/extended-properties" xmlns:vt="http://schemas.openxmlformats.org/officeDocument/2006/docPropsVTypes">
  <Template/>
  <TotalTime>75203</TotalTime>
  <Words>11761</Words>
  <Application>Microsoft Office PowerPoint</Application>
  <PresentationFormat>Широкоэкранный</PresentationFormat>
  <Paragraphs>1155</Paragraphs>
  <Slides>124</Slides>
  <Notes>124</Notes>
  <HiddenSlides>4</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124</vt:i4>
      </vt:variant>
    </vt:vector>
  </HeadingPairs>
  <TitlesOfParts>
    <vt:vector size="129" baseType="lpstr">
      <vt:lpstr>Arial</vt:lpstr>
      <vt:lpstr>Book Antiqua</vt:lpstr>
      <vt:lpstr>Calibri</vt:lpstr>
      <vt:lpstr>Times New Roman</vt:lpstr>
      <vt:lpstr>Направление продаж 16 x 9</vt:lpstr>
      <vt:lpstr>Изменения в  Трудовом законодательстве:  обзор нововведений,  актуальные вопросы, ошибки,  решения для сложных ситуаций, практические рекомендации</vt:lpstr>
      <vt:lpstr>Изменения в  Трудовом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ИЗМЕНЕНИЯ В ЗАКОНОДАТЕЛЬСТВЕ</vt:lpstr>
      <vt:lpstr>Разъяснения</vt:lpstr>
      <vt:lpstr>РАЗЪЯСНЕНИЯ </vt:lpstr>
      <vt:lpstr>РАЗЪЯСНЕНИЯ </vt:lpstr>
      <vt:lpstr>РАЗЪЯСНЕНИЯ </vt:lpstr>
      <vt:lpstr>РАЗЪЯСНЕНИЯ </vt:lpstr>
      <vt:lpstr>РАЗЪЯСНЕНИЯ </vt:lpstr>
      <vt:lpstr>РАЗЪЯСНЕНИЯ </vt:lpstr>
      <vt:lpstr>РАЗЪЯСНЕНИЯ </vt:lpstr>
      <vt:lpstr>РАЗЪЯСНЕНИЯ </vt:lpstr>
      <vt:lpstr>РАЗЪЯСНЕНИЯ </vt:lpstr>
      <vt:lpstr>РАЗЪЯСНЕНИЯ </vt:lpstr>
      <vt:lpstr>РАЗЪЯСНЕНИЯ </vt:lpstr>
      <vt:lpstr>РАЗЪЯСНЕНИЯ </vt:lpstr>
      <vt:lpstr>РАЗЪЯСНЕНИЯ </vt:lpstr>
      <vt:lpstr>РАЗЪЯСНЕНИЯ </vt:lpstr>
      <vt:lpstr>РАЗЪЯСНЕНИЯ </vt:lpstr>
      <vt:lpstr>РАЗЪЯСНЕНИЯ </vt:lpstr>
      <vt:lpstr>РАЗЪЯСНЕНИЯ </vt:lpstr>
      <vt:lpstr>РАЗЪЯСНЕНИЯ </vt:lpstr>
      <vt:lpstr>РАЗЪЯСНЕНИЯ </vt:lpstr>
      <vt:lpstr>РАЗЪЯСНЕНИЯ </vt:lpstr>
      <vt:lpstr>РАЗЪЯСНЕНИЯ </vt:lpstr>
      <vt:lpstr>РАЗЪЯСНЕНИЯ </vt:lpstr>
      <vt:lpstr>РАЗЪЯСНЕНИЯ </vt:lpstr>
      <vt:lpstr>РАЗЪЯСНЕНИЯ </vt:lpstr>
      <vt:lpstr>РАЗЪЯСНЕНИЯ </vt:lpstr>
      <vt:lpstr>РАЗЪЯСНЕНИЯ </vt:lpstr>
      <vt:lpstr>РАЗЪЯСНЕНИЯ </vt:lpstr>
      <vt:lpstr>РАЗЪЯСНЕНИЯ </vt:lpstr>
      <vt:lpstr>РАЗЪЯСНЕНИЯ </vt:lpstr>
      <vt:lpstr>РАЗЪЯСНЕНИЯ </vt:lpstr>
      <vt:lpstr>РАЗЪЯСНЕНИЯ </vt:lpstr>
      <vt:lpstr>РАЗЪЯСНЕНИЯ </vt:lpstr>
      <vt:lpstr>РАЗЪЯСНЕНИЯ </vt:lpstr>
      <vt:lpstr>РАЗЪЯСНЕНИЯ </vt:lpstr>
      <vt:lpstr>РАЗЪЯСНЕНИЯ </vt:lpstr>
      <vt:lpstr>РАЗЪЯСНЕНИЯ </vt:lpstr>
      <vt:lpstr>РАЗЪЯСНЕНИЯ </vt:lpstr>
      <vt:lpstr>РАЗЪЯСНЕНИЯ </vt:lpstr>
      <vt:lpstr>РАЗЪЯСНЕНИЯ </vt:lpstr>
      <vt:lpstr>РАЗЪЯСНЕНИЯ </vt:lpstr>
      <vt:lpstr>РАЗЪЯСНЕНИЯ </vt:lpstr>
      <vt:lpstr>РАЗЪЯСНЕНИЯ </vt:lpstr>
      <vt:lpstr>РАЗЪЯСНЕНИЯ </vt:lpstr>
      <vt:lpstr>РАЗЪЯСНЕНИЯ </vt:lpstr>
      <vt:lpstr>РАЗЪЯСНЕНИЯ </vt:lpstr>
      <vt:lpstr>РАЗЪЯСНЕНИЯ </vt:lpstr>
      <vt:lpstr>РАЗЪЯСНЕНИЯ </vt:lpstr>
      <vt:lpstr>РАЗЪЯСНЕНИЯ </vt:lpstr>
      <vt:lpstr>РАЗЪЯСНЕНИЯ </vt:lpstr>
      <vt:lpstr>РАЗЪЯСНЕНИЯ </vt:lpstr>
      <vt:lpstr>РАЗЪЯСНЕНИЯ </vt:lpstr>
      <vt:lpstr>РАЗЪЯСНЕНИЯ </vt:lpstr>
      <vt:lpstr>РАЗЪЯСНЕНИЯ </vt:lpstr>
      <vt:lpstr>РАЗЪЯСНЕНИЯ </vt:lpstr>
      <vt:lpstr>РАЗЪЯСНЕНИЯ </vt:lpstr>
      <vt:lpstr>РАЗЪЯСНЕНИЯ </vt:lpstr>
      <vt:lpstr>РАЗЪЯСНЕНИЯ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Изменения в  Трудовом законодательстве:  обзор нововведений,  актуальные вопросы, ошибки,  решения для сложных ситуаций, практические рекомендации</dc:title>
  <dc:creator>днс</dc:creator>
  <cp:lastModifiedBy>днс</cp:lastModifiedBy>
  <cp:revision>395</cp:revision>
  <dcterms:created xsi:type="dcterms:W3CDTF">2023-04-05T13:45:00Z</dcterms:created>
  <dcterms:modified xsi:type="dcterms:W3CDTF">2025-09-28T16:49:59Z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y fmtid="{D5CDD505-2E9C-101B-9397-08002B2CF9AE}" pid="8" name="ICV">
    <vt:lpwstr>D4D6C4C2562A4188B7D233D18FAC842C_12</vt:lpwstr>
  </property>
  <property fmtid="{D5CDD505-2E9C-101B-9397-08002B2CF9AE}" pid="9" name="KSOProductBuildVer">
    <vt:lpwstr>1049-12.2.0.20795</vt:lpwstr>
  </property>
</Properties>
</file>