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3"/>
  </p:notesMasterIdLst>
  <p:handoutMasterIdLst>
    <p:handoutMasterId r:id="rId14"/>
  </p:handoutMasterIdLst>
  <p:sldIdLst>
    <p:sldId id="257" r:id="rId2"/>
    <p:sldId id="491" r:id="rId3"/>
    <p:sldId id="492" r:id="rId4"/>
    <p:sldId id="261" r:id="rId5"/>
    <p:sldId id="266" r:id="rId6"/>
    <p:sldId id="263" r:id="rId7"/>
    <p:sldId id="483" r:id="rId8"/>
    <p:sldId id="493" r:id="rId9"/>
    <p:sldId id="494" r:id="rId10"/>
    <p:sldId id="495" r:id="rId11"/>
    <p:sldId id="496" r:id="rId12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" initials="p" lastIdx="1" clrIdx="0">
    <p:extLst>
      <p:ext uri="{19B8F6BF-5375-455C-9EA6-DF929625EA0E}">
        <p15:presenceInfo xmlns:p15="http://schemas.microsoft.com/office/powerpoint/2012/main" userId="pro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4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E51D080-0FA4-452C-BE9C-57B885F95115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8A2903-BD5A-4833-B0CA-AB5B8165171B}" type="datetime1">
              <a:rPr lang="ru-RU" smtClean="0"/>
              <a:pPr rtl="0"/>
              <a:t>08.09.2025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"/>
              <a:t>Щелкните, чтобы изменить стили текста образца слайда</a:t>
            </a:r>
            <a:endParaRPr lang="en-US"/>
          </a:p>
          <a:p>
            <a:pPr lvl="1" rtl="0"/>
            <a:r>
              <a:rPr lang="ru"/>
              <a:t>Второй уровень</a:t>
            </a:r>
          </a:p>
          <a:p>
            <a:pPr lvl="2" rtl="0"/>
            <a:r>
              <a:rPr lang="ru"/>
              <a:t>Третий уровень</a:t>
            </a:r>
          </a:p>
          <a:p>
            <a:pPr lvl="3" rtl="0"/>
            <a:r>
              <a:rPr lang="ru"/>
              <a:t>Четвертый уровень</a:t>
            </a:r>
          </a:p>
          <a:p>
            <a:pPr lvl="4" rtl="0"/>
            <a:r>
              <a:rPr lang="ru"/>
              <a:t>Пятый уровень</a:t>
            </a:r>
            <a:endParaRPr lang="en-US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pPr rt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  <a:cs typeface="FreesiaUPC" panose="020B0502040204020203" pitchFamily="34" charset="-34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/>
              <a:t>Образец подзаголовка</a:t>
            </a:r>
            <a:endParaRPr lang="en-US" dirty="0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Дата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4DAEB3-2211-4CA3-9D23-0143FCF3926F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Номер слайда 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2E9B35-0826-45CC-9C2C-707B22DFAA83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C0063D-EDF2-4190-A726-B9B651F864E7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2399" y="2245613"/>
            <a:ext cx="3336290" cy="3439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01F5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369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289488-0C23-4DC8-A9FA-240659547385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Номер слайда 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ата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EFA117-2261-4A1D-8BE7-0B7E6A1366C0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9279E9-B6DA-4AB3-A7CE-B748E56BEA69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Номер слайда 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CF7452-61A3-4CDC-ACAB-74E5B4A7EF57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2" name="Номер слайда 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D00952-BE77-47A2-BE29-2226E2D6BB12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8" name="Номер слайда 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D5EF43-AECB-4459-AE90-3AFB54138C76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 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ru-RU"/>
              <a:t>Образец текста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FD0FAC8F-653F-479B-B209-9F30C9091843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Рисунок 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36FD9FC9-5FD1-4E3B-B719-212F55599717}" type="datetime1">
              <a:rPr lang="ru-RU" smtClean="0"/>
              <a:pPr rtl="0"/>
              <a:t>08.09.2025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" dirty="0"/>
              <a:t>Стиль образца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ru" dirty="0"/>
              <a:t>Щелкните, чтобы изменить стили текста образца слайда</a:t>
            </a:r>
          </a:p>
          <a:p>
            <a:pPr lvl="1" rtl="0"/>
            <a:r>
              <a:rPr lang="ru" dirty="0"/>
              <a:t>Второй уровень</a:t>
            </a:r>
          </a:p>
          <a:p>
            <a:pPr lvl="2" rtl="0"/>
            <a:r>
              <a:rPr lang="ru" dirty="0"/>
              <a:t>Третий уровень</a:t>
            </a:r>
          </a:p>
          <a:p>
            <a:pPr lvl="3" rtl="0"/>
            <a:r>
              <a:rPr lang="ru" dirty="0"/>
              <a:t>Четвертый уровень</a:t>
            </a:r>
          </a:p>
          <a:p>
            <a:pPr lvl="4" rtl="0"/>
            <a:r>
              <a:rPr lang="ru" dirty="0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428A7F57-8526-4A03-89D8-FFB0245E6649}" type="datetime1">
              <a:rPr lang="ru-RU" smtClean="0"/>
              <a:pPr/>
              <a:t>08.09.2025</a:t>
            </a:fld>
            <a:endParaRPr lang="en-US" dirty="0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  <a:latin typeface="+mn-lt"/>
                <a:cs typeface="Calibri" panose="020F050202020403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50" r:id="rId12"/>
  </p:sldLayoutIdLst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Calibri" panose="020F0502020204030204" pitchFamily="34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E6297DA6-3D31-ABED-C838-E1CDF8C45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8411" y="1375873"/>
            <a:ext cx="5665862" cy="2785929"/>
          </a:xfrm>
        </p:spPr>
        <p:txBody>
          <a:bodyPr anchor="b">
            <a:normAutofit fontScale="90000"/>
          </a:bodyPr>
          <a:lstStyle/>
          <a:p>
            <a:pPr algn="ctr"/>
            <a:r>
              <a:rPr lang="ru-RU" sz="3300" dirty="0">
                <a:solidFill>
                  <a:schemeClr val="tx1"/>
                </a:solidFill>
              </a:rPr>
              <a:t>Нововведения в Уставе Общероссийского Профсоюза образования от 19 марта 2025 года (избрание органов организаций Профсоюза)</a:t>
            </a:r>
          </a:p>
        </p:txBody>
      </p:sp>
      <p:pic>
        <p:nvPicPr>
          <p:cNvPr id="9" name="Объект 8" descr="Изображение выглядит как текст, снимок экрана, Шрифт, дизайн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C891171-5683-315F-355E-A4DB16F95C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924" y="585289"/>
            <a:ext cx="4003505" cy="5661687"/>
          </a:xfrm>
        </p:spPr>
      </p:pic>
      <p:sp>
        <p:nvSpPr>
          <p:cNvPr id="10" name="Подзаголовок 3">
            <a:extLst>
              <a:ext uri="{FF2B5EF4-FFF2-40B4-BE49-F238E27FC236}">
                <a16:creationId xmlns:a16="http://schemas.microsoft.com/office/drawing/2014/main" id="{001B6C89-3FAB-EC1A-6FF4-0C1F38CD106D}"/>
              </a:ext>
            </a:extLst>
          </p:cNvPr>
          <p:cNvSpPr txBox="1">
            <a:spLocks/>
          </p:cNvSpPr>
          <p:nvPr/>
        </p:nvSpPr>
        <p:spPr>
          <a:xfrm>
            <a:off x="6096000" y="5221480"/>
            <a:ext cx="5191570" cy="113649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3300" dirty="0">
              <a:solidFill>
                <a:schemeClr val="tx1"/>
              </a:solidFill>
            </a:endParaRPr>
          </a:p>
        </p:txBody>
      </p:sp>
      <p:sp>
        <p:nvSpPr>
          <p:cNvPr id="11" name="Подзаголовок 3">
            <a:extLst>
              <a:ext uri="{FF2B5EF4-FFF2-40B4-BE49-F238E27FC236}">
                <a16:creationId xmlns:a16="http://schemas.microsoft.com/office/drawing/2014/main" id="{FF9E33D4-86DD-21FE-650D-B21489A7ACE4}"/>
              </a:ext>
            </a:extLst>
          </p:cNvPr>
          <p:cNvSpPr txBox="1">
            <a:spLocks/>
          </p:cNvSpPr>
          <p:nvPr/>
        </p:nvSpPr>
        <p:spPr>
          <a:xfrm>
            <a:off x="5482840" y="5452168"/>
            <a:ext cx="6417890" cy="6751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 spc="-5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600" dirty="0">
                <a:solidFill>
                  <a:schemeClr val="tx1"/>
                </a:solidFill>
              </a:rPr>
              <a:t>Шулепова Светлана Павловна, 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зав. организационным отделом </a:t>
            </a:r>
          </a:p>
          <a:p>
            <a:pPr algn="r"/>
            <a:r>
              <a:rPr lang="ru-RU" sz="1600" dirty="0">
                <a:solidFill>
                  <a:schemeClr val="tx1"/>
                </a:solidFill>
              </a:rPr>
              <a:t>Свердловской областной организации Профсоюза</a:t>
            </a:r>
          </a:p>
        </p:txBody>
      </p:sp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45F1176-1D89-BC89-5A04-4AA8737BF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1099C-38CE-33F9-C717-71E535C4C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308" y="286603"/>
            <a:ext cx="10767700" cy="867079"/>
          </a:xfrm>
        </p:spPr>
        <p:txBody>
          <a:bodyPr>
            <a:normAutofit/>
          </a:bodyPr>
          <a:lstStyle/>
          <a:p>
            <a:r>
              <a:rPr lang="ru-RU" sz="4400" dirty="0"/>
              <a:t>Президиум ТОП (статья 34 Устава)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C050D7-8B1B-1D6A-3581-B2B893E59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007" y="1324598"/>
            <a:ext cx="11707739" cy="532403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1. </a:t>
            </a:r>
            <a:r>
              <a:rPr lang="ru-RU" sz="2800" dirty="0">
                <a:solidFill>
                  <a:schemeClr val="tx1"/>
                </a:solidFill>
              </a:rPr>
              <a:t>В ТОП </a:t>
            </a:r>
            <a:r>
              <a:rPr lang="ru-RU" sz="2800" dirty="0">
                <a:solidFill>
                  <a:srgbClr val="C00000"/>
                </a:solidFill>
              </a:rPr>
              <a:t>МОЖЕТ </a:t>
            </a:r>
            <a:r>
              <a:rPr lang="ru-RU" sz="2800" dirty="0">
                <a:solidFill>
                  <a:schemeClr val="tx1"/>
                </a:solidFill>
              </a:rPr>
              <a:t>образовываться выборный коллегиальный исполнительный орган – президиум 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chemeClr val="tx1"/>
                </a:solidFill>
              </a:rPr>
              <a:t>Решение о необходимости образования президиума ТОП принимается конференцией ТОП.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3. </a:t>
            </a:r>
            <a:r>
              <a:rPr lang="ru-RU" sz="2800" dirty="0">
                <a:solidFill>
                  <a:schemeClr val="tx1"/>
                </a:solidFill>
              </a:rPr>
              <a:t>Президиум ТОП избирается только из </a:t>
            </a:r>
            <a:r>
              <a:rPr lang="ru-RU" sz="2800" dirty="0">
                <a:solidFill>
                  <a:srgbClr val="C00000"/>
                </a:solidFill>
              </a:rPr>
              <a:t>членов комитета 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chemeClr val="tx1"/>
                </a:solidFill>
              </a:rPr>
              <a:t>Председатель ТОП, заместитель (заместители) председателя ТОП входят в состав президиума 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5.</a:t>
            </a:r>
            <a:r>
              <a:rPr lang="ru-RU" sz="2800" dirty="0">
                <a:solidFill>
                  <a:schemeClr val="tx1"/>
                </a:solidFill>
              </a:rPr>
              <a:t> Заседания президиума ТОП проводятся по мере необходимости, но не реже </a:t>
            </a:r>
            <a:r>
              <a:rPr lang="ru-RU" sz="2800" dirty="0">
                <a:solidFill>
                  <a:srgbClr val="C00000"/>
                </a:solidFill>
              </a:rPr>
              <a:t>одного раза в три месяца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Статья 15 пункт 1 абзац 3: </a:t>
            </a:r>
            <a:r>
              <a:rPr lang="ru-RU" sz="2800" dirty="0">
                <a:solidFill>
                  <a:schemeClr val="tx1"/>
                </a:solidFill>
              </a:rPr>
              <a:t>Члены выборных коллегиальных исполнительных органов организаций Профсоюза не могут составлять </a:t>
            </a:r>
            <a:r>
              <a:rPr lang="ru-RU" sz="2800" dirty="0">
                <a:solidFill>
                  <a:srgbClr val="C00000"/>
                </a:solidFill>
              </a:rPr>
              <a:t>более одной четверти </a:t>
            </a:r>
            <a:r>
              <a:rPr lang="ru-RU" sz="2800" dirty="0">
                <a:solidFill>
                  <a:schemeClr val="tx1"/>
                </a:solidFill>
              </a:rPr>
              <a:t>состава выборных коллегиальных руководящих органов организаций Профсоюза.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40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EC1CA5-307F-6C9E-6B28-BAD22192F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pPr rtl="0"/>
              <a:t>08.09.2025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47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A85EEC4-6E0F-38F1-50F1-45D826EA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801BD-0E3C-26DD-F710-D89CF5CA7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396" y="111095"/>
            <a:ext cx="11246266" cy="1367327"/>
          </a:xfrm>
        </p:spPr>
        <p:txBody>
          <a:bodyPr>
            <a:noAutofit/>
          </a:bodyPr>
          <a:lstStyle/>
          <a:p>
            <a:r>
              <a:rPr lang="ru-RU" sz="3200" dirty="0"/>
              <a:t>Почему пока норму Устава о делегировании в состав комитета не можем применить без созыва конференции?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B68FCF-4AE1-0077-A4B6-AAECE9F02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472" y="1533970"/>
            <a:ext cx="11246266" cy="532403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В 2024 году </a:t>
            </a:r>
            <a:r>
              <a:rPr lang="ru-RU" sz="2800" dirty="0">
                <a:solidFill>
                  <a:schemeClr val="tx1"/>
                </a:solidFill>
              </a:rPr>
              <a:t>отчеты и выборы в первичных, территориальных и областной организации Профсоюза проходили в соответствии с нормами предыдущей редакции Устава от 14.03.2020 года.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chemeClr val="tx1"/>
                </a:solidFill>
              </a:rPr>
              <a:t>Состав всех органов ППО, ТОП, РОП (численный и персональный) ИЗБИРАЛСЯ на собраниях и конференциях на срок полномочий до 2029 года.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chemeClr val="tx1"/>
                </a:solidFill>
              </a:rPr>
              <a:t>В соответствии с пунктом 4.4. статьи 15 Устава Профсоюза </a:t>
            </a:r>
            <a:r>
              <a:rPr lang="ru-RU" sz="2800" dirty="0">
                <a:solidFill>
                  <a:srgbClr val="C00000"/>
                </a:solidFill>
              </a:rPr>
              <a:t>прекращение полномочий, в том числе досрочное, </a:t>
            </a:r>
            <a:r>
              <a:rPr lang="ru-RU" sz="2800" dirty="0">
                <a:solidFill>
                  <a:schemeClr val="tx1"/>
                </a:solidFill>
              </a:rPr>
              <a:t>досрочные выборы коллегиального профсоюзного органа, КРК, председателя организации Профсоюза осуществляется соответственно на собрании, конференции организации Профсоюза.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B1DA9F-79FC-E817-13E5-63D1B6DAE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pPr rtl="0"/>
              <a:t>08.09.2025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568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08A12636-8352-914A-3AD2-EF8758DA5464}"/>
              </a:ext>
            </a:extLst>
          </p:cNvPr>
          <p:cNvSpPr/>
          <p:nvPr/>
        </p:nvSpPr>
        <p:spPr>
          <a:xfrm>
            <a:off x="1990725" y="2580153"/>
            <a:ext cx="8210550" cy="2237740"/>
          </a:xfrm>
          <a:custGeom>
            <a:avLst/>
            <a:gdLst/>
            <a:ahLst/>
            <a:cxnLst/>
            <a:rect l="l" t="t" r="r" b="b"/>
            <a:pathLst>
              <a:path w="8210550" h="2237740">
                <a:moveTo>
                  <a:pt x="8210169" y="0"/>
                </a:moveTo>
                <a:lnTo>
                  <a:pt x="0" y="0"/>
                </a:lnTo>
                <a:lnTo>
                  <a:pt x="0" y="2237359"/>
                </a:lnTo>
                <a:lnTo>
                  <a:pt x="8210169" y="2237359"/>
                </a:lnTo>
                <a:lnTo>
                  <a:pt x="821016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7E874EC4-2AC2-76E3-4259-AFAB5A586DF2}"/>
              </a:ext>
            </a:extLst>
          </p:cNvPr>
          <p:cNvSpPr txBox="1"/>
          <p:nvPr/>
        </p:nvSpPr>
        <p:spPr>
          <a:xfrm>
            <a:off x="2948299" y="3132201"/>
            <a:ext cx="6691357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Первичная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профсоюзная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организация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правами</a:t>
            </a:r>
            <a:r>
              <a:rPr sz="18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территориальной</a:t>
            </a:r>
            <a:r>
              <a:rPr sz="1800" spc="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организации</a:t>
            </a:r>
            <a:r>
              <a:rPr sz="1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Профсоюза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7CDFB4D8-E660-9FB2-1BAB-73EF7CC219C3}"/>
              </a:ext>
            </a:extLst>
          </p:cNvPr>
          <p:cNvSpPr txBox="1">
            <a:spLocks/>
          </p:cNvSpPr>
          <p:nvPr/>
        </p:nvSpPr>
        <p:spPr>
          <a:xfrm>
            <a:off x="849664" y="430506"/>
            <a:ext cx="10343830" cy="103799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00" i="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/>
              <a:t>В статье 2 Устава исключено понятие </a:t>
            </a:r>
          </a:p>
          <a:p>
            <a:pPr algn="ctr"/>
            <a:r>
              <a:rPr lang="ru-RU" sz="3200" dirty="0"/>
              <a:t>«ППО с правами ТОП»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B7908130-10E7-4550-5195-E74B99E7E41B}"/>
              </a:ext>
            </a:extLst>
          </p:cNvPr>
          <p:cNvCxnSpPr>
            <a:cxnSpLocks/>
          </p:cNvCxnSpPr>
          <p:nvPr/>
        </p:nvCxnSpPr>
        <p:spPr>
          <a:xfrm>
            <a:off x="3734512" y="1787710"/>
            <a:ext cx="5238572" cy="41158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FA2E056-BFF0-2D36-C544-A693D3E26EBC}"/>
              </a:ext>
            </a:extLst>
          </p:cNvPr>
          <p:cNvCxnSpPr>
            <a:cxnSpLocks/>
          </p:cNvCxnSpPr>
          <p:nvPr/>
        </p:nvCxnSpPr>
        <p:spPr>
          <a:xfrm flipH="1">
            <a:off x="3993734" y="1787710"/>
            <a:ext cx="4204532" cy="41158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56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AFE978A7-682D-C5F4-E602-28E68DFF4E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>
            <a:extLst>
              <a:ext uri="{FF2B5EF4-FFF2-40B4-BE49-F238E27FC236}">
                <a16:creationId xmlns:a16="http://schemas.microsoft.com/office/drawing/2014/main" id="{1C2F0DD9-3E53-2494-9F93-03E80FFC77AF}"/>
              </a:ext>
            </a:extLst>
          </p:cNvPr>
          <p:cNvSpPr/>
          <p:nvPr/>
        </p:nvSpPr>
        <p:spPr>
          <a:xfrm>
            <a:off x="1760435" y="2382804"/>
            <a:ext cx="9118362" cy="2043917"/>
          </a:xfrm>
          <a:custGeom>
            <a:avLst/>
            <a:gdLst/>
            <a:ahLst/>
            <a:cxnLst/>
            <a:rect l="l" t="t" r="r" b="b"/>
            <a:pathLst>
              <a:path w="8210550" h="2237740">
                <a:moveTo>
                  <a:pt x="8210169" y="0"/>
                </a:moveTo>
                <a:lnTo>
                  <a:pt x="0" y="0"/>
                </a:lnTo>
                <a:lnTo>
                  <a:pt x="0" y="2237359"/>
                </a:lnTo>
                <a:lnTo>
                  <a:pt x="8210169" y="2237359"/>
                </a:lnTo>
                <a:lnTo>
                  <a:pt x="8210169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78B9A69F-2EAB-AA21-1D26-5FFE80080B7B}"/>
              </a:ext>
            </a:extLst>
          </p:cNvPr>
          <p:cNvSpPr txBox="1"/>
          <p:nvPr/>
        </p:nvSpPr>
        <p:spPr>
          <a:xfrm>
            <a:off x="2649196" y="2871825"/>
            <a:ext cx="778236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solidFill>
                  <a:schemeClr val="bg1"/>
                </a:solidFill>
                <a:latin typeface="Calibri"/>
                <a:cs typeface="Calibri"/>
              </a:rPr>
              <a:t>Малочисленная ППО – профсоюзная организация, на учете в которой состоят до 15 (включительно) членов Профсоюза</a:t>
            </a:r>
            <a:endParaRPr sz="2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6A0F5A8A-00D7-B805-B6E0-71FE66440679}"/>
              </a:ext>
            </a:extLst>
          </p:cNvPr>
          <p:cNvSpPr txBox="1">
            <a:spLocks/>
          </p:cNvSpPr>
          <p:nvPr/>
        </p:nvSpPr>
        <p:spPr>
          <a:xfrm>
            <a:off x="849664" y="430507"/>
            <a:ext cx="10353872" cy="115901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00" i="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/>
              <a:t>В статье 2 Устава в пункте 5 </a:t>
            </a:r>
          </a:p>
          <a:p>
            <a:pPr algn="ctr"/>
            <a:r>
              <a:rPr lang="ru-RU" sz="3200" dirty="0"/>
              <a:t>введено понятие «Малочисленная ППО»</a:t>
            </a:r>
          </a:p>
        </p:txBody>
      </p:sp>
      <p:sp>
        <p:nvSpPr>
          <p:cNvPr id="2" name="Знак ''плюс'' 1">
            <a:extLst>
              <a:ext uri="{FF2B5EF4-FFF2-40B4-BE49-F238E27FC236}">
                <a16:creationId xmlns:a16="http://schemas.microsoft.com/office/drawing/2014/main" id="{17B44104-0251-D0E5-DDCB-33D6B2E41142}"/>
              </a:ext>
            </a:extLst>
          </p:cNvPr>
          <p:cNvSpPr/>
          <p:nvPr/>
        </p:nvSpPr>
        <p:spPr>
          <a:xfrm>
            <a:off x="504202" y="2790369"/>
            <a:ext cx="914400" cy="914400"/>
          </a:xfrm>
          <a:prstGeom prst="mathPlus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8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3899" y="244734"/>
            <a:ext cx="9434557" cy="4560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sz="3200" dirty="0"/>
              <a:t>Органы организаций Профсоюза</a:t>
            </a: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193576"/>
              </p:ext>
            </p:extLst>
          </p:nvPr>
        </p:nvGraphicFramePr>
        <p:xfrm>
          <a:off x="267767" y="835874"/>
          <a:ext cx="11850169" cy="57773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47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96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1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93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151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9275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381635" marR="295275" indent="-793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Организация Профсоюза</a:t>
                      </a:r>
                      <a:endParaRPr sz="1400" dirty="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600" b="1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ОРГАНЫ</a:t>
                      </a:r>
                      <a:r>
                        <a:rPr sz="1600" b="1" spc="-4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ОРГАНИЗАЦИЙ</a:t>
                      </a:r>
                      <a:r>
                        <a:rPr sz="1600" b="1" spc="-3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ПРОФСОЮЗА</a:t>
                      </a:r>
                      <a:endParaRPr sz="1600" dirty="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14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30099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0" dirty="0">
                          <a:latin typeface="Georgia"/>
                          <a:cs typeface="Georgia"/>
                        </a:rPr>
                        <a:t>ВЫСШИЙ</a:t>
                      </a:r>
                      <a:endParaRPr sz="1400" dirty="0">
                        <a:latin typeface="Georgia"/>
                        <a:cs typeface="Georgia"/>
                      </a:endParaRPr>
                    </a:p>
                  </a:txBody>
                  <a:tcPr marL="0" marR="0" marT="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Georgia"/>
                          <a:cs typeface="Georgia"/>
                        </a:rPr>
                        <a:t>профсоюзные</a:t>
                      </a:r>
                      <a:r>
                        <a:rPr sz="1400" spc="2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400" spc="-10" dirty="0">
                          <a:latin typeface="Georgia"/>
                          <a:cs typeface="Georgia"/>
                        </a:rPr>
                        <a:t>органы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7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dirty="0">
                          <a:latin typeface="Georgia"/>
                          <a:cs typeface="Georgia"/>
                        </a:rPr>
                        <a:t>выборный</a:t>
                      </a:r>
                      <a:r>
                        <a:rPr sz="14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400" spc="-10" dirty="0">
                          <a:latin typeface="Georgia"/>
                          <a:cs typeface="Georgia"/>
                        </a:rPr>
                        <a:t>коллегиальный</a:t>
                      </a:r>
                      <a:endParaRPr sz="1400">
                        <a:latin typeface="Georgia"/>
                        <a:cs typeface="Georgia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400" b="1" dirty="0">
                          <a:latin typeface="Georgia"/>
                          <a:cs typeface="Georgia"/>
                        </a:rPr>
                        <a:t>постоянно</a:t>
                      </a:r>
                      <a:r>
                        <a:rPr sz="1400" b="1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400" b="1" spc="-10" dirty="0">
                          <a:latin typeface="Georgia"/>
                          <a:cs typeface="Georgia"/>
                        </a:rPr>
                        <a:t>действующий</a:t>
                      </a:r>
                      <a:r>
                        <a:rPr sz="1400" spc="-10" dirty="0">
                          <a:latin typeface="Georgia"/>
                          <a:cs typeface="Georgia"/>
                        </a:rPr>
                        <a:t>*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48285" marR="240029" indent="15367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10" dirty="0">
                          <a:latin typeface="Georgia"/>
                          <a:cs typeface="Georgia"/>
                        </a:rPr>
                        <a:t>выборный контрольно- ревизионный</a:t>
                      </a:r>
                      <a:endParaRPr sz="1400" dirty="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4615" marR="86360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300" b="1" spc="-10" dirty="0">
                          <a:latin typeface="Georgia"/>
                          <a:cs typeface="Georgia"/>
                        </a:rPr>
                        <a:t>выборный единоличный исполнительный</a:t>
                      </a:r>
                      <a:endParaRPr sz="1300" dirty="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82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10" dirty="0">
                          <a:latin typeface="Georgia"/>
                          <a:cs typeface="Georgia"/>
                        </a:rPr>
                        <a:t>руководящий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400" b="1" spc="-10" dirty="0">
                          <a:latin typeface="Georgia"/>
                          <a:cs typeface="Georgia"/>
                        </a:rPr>
                        <a:t>исполнительный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5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3619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9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Территориальная</a:t>
                      </a:r>
                      <a:endParaRPr sz="14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конференция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комитет (совет)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президиум*</a:t>
                      </a:r>
                    </a:p>
                    <a:p>
                      <a:pPr marL="361950" marR="363855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rebuchet MS"/>
                        </a:rPr>
                        <a:t>(не является постоянно действующим, может не образовываться</a:t>
                      </a: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rebuchet MS"/>
                        </a:rPr>
                        <a:t>и не избираться)</a:t>
                      </a:r>
                    </a:p>
                  </a:txBody>
                  <a:tcPr marL="0" marR="0" marT="539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контрольно-</a:t>
                      </a: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ревизионная комиссия</a:t>
                      </a:r>
                    </a:p>
                  </a:txBody>
                  <a:tcPr marL="0" marR="0" marT="16891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председатель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35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  <a:p>
                      <a:pPr marL="518795" marR="91440" indent="-416559">
                        <a:lnSpc>
                          <a:spcPct val="100000"/>
                        </a:lnSpc>
                      </a:pPr>
                      <a:r>
                        <a:rPr sz="1400" spc="-1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Первичная</a:t>
                      </a:r>
                      <a:r>
                        <a:rPr sz="1400" spc="-6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spc="-1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профсоюзная </a:t>
                      </a:r>
                      <a:r>
                        <a:rPr sz="14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организация</a:t>
                      </a:r>
                      <a:endParaRPr sz="1400" dirty="0">
                        <a:latin typeface="Trebuchet MS"/>
                        <a:cs typeface="Trebuchet MS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marR="287020" indent="-8128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конференция (собрание)</a:t>
                      </a: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профсоюзный комитет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президиум*</a:t>
                      </a:r>
                    </a:p>
                    <a:p>
                      <a:pPr marL="361950" marR="363855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(не является постоянно действующим, может не образовываться</a:t>
                      </a: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и не избираться)</a:t>
                      </a: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контрольно-</a:t>
                      </a: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ru-RU"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ревизионная комиссия</a:t>
                      </a: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lang="ru-RU"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председатель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22319">
                <a:tc>
                  <a:txBody>
                    <a:bodyPr/>
                    <a:lstStyle/>
                    <a:p>
                      <a:pPr marL="108585" marR="99060" indent="-3175"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7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Малочисленная </a:t>
                      </a:r>
                      <a:r>
                        <a:rPr sz="1400" spc="-1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первичная</a:t>
                      </a:r>
                      <a:r>
                        <a:rPr sz="1400" spc="-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spc="-1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профсоюзная </a:t>
                      </a:r>
                      <a:r>
                        <a:rPr sz="14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организация</a:t>
                      </a:r>
                      <a:endParaRPr sz="1400" dirty="0">
                        <a:latin typeface="Trebuchet MS"/>
                        <a:cs typeface="Trebuchet MS"/>
                      </a:endParaRPr>
                    </a:p>
                    <a:p>
                      <a:pPr marL="92075" marR="8128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15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(до</a:t>
                      </a:r>
                      <a:r>
                        <a:rPr sz="1400" spc="-6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spc="-27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15</a:t>
                      </a:r>
                      <a:r>
                        <a:rPr sz="1400" spc="-8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spc="-1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членов</a:t>
                      </a:r>
                      <a:r>
                        <a:rPr sz="1400" spc="-10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400" spc="-1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Профсоюза </a:t>
                      </a:r>
                      <a:r>
                        <a:rPr sz="1400" spc="-9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(</a:t>
                      </a:r>
                      <a:r>
                        <a:rPr sz="1400" spc="-90" dirty="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включительно</a:t>
                      </a:r>
                      <a:r>
                        <a:rPr sz="1400" spc="-9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)</a:t>
                      </a:r>
                      <a:endParaRPr sz="1400" dirty="0">
                        <a:latin typeface="Trebuchet MS"/>
                        <a:cs typeface="Trebuchet MS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собрание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marR="86360" indent="-127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профсоюзный комитет* </a:t>
                      </a: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(может не образовываться и не избираться)</a:t>
                      </a: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президиум*</a:t>
                      </a:r>
                    </a:p>
                    <a:p>
                      <a:pPr marL="361950" marR="363855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(не является постоянно действующим, может не образовываться</a:t>
                      </a: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и не избираться)</a:t>
                      </a: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marR="111760" indent="635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контрольно- ревизионная комиссия* </a:t>
                      </a:r>
                      <a:r>
                        <a:rPr lang="ru-RU"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    </a:t>
                      </a: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(может</a:t>
                      </a:r>
                    </a:p>
                    <a:p>
                      <a:pPr marL="361950" marR="262255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rgbClr val="C00000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не образовываться и не избираться)</a:t>
                      </a: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kern="1200" spc="-95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imes New Roman"/>
                      </a:endParaRPr>
                    </a:p>
                    <a:p>
                      <a:pPr marL="361950" algn="l" defTabSz="914400" rtl="0" eaLnBrk="1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kern="1200" spc="-95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imes New Roman"/>
                        </a:rPr>
                        <a:t>председатель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3978" y="393315"/>
            <a:ext cx="8414959" cy="507318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 algn="ctr"/>
            <a:r>
              <a:rPr sz="3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+mj-cs"/>
              </a:rPr>
              <a:t>Нововведения в </a:t>
            </a:r>
            <a:r>
              <a:rPr sz="3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+mj-cs"/>
              </a:rPr>
              <a:t>Уставе</a:t>
            </a:r>
            <a:r>
              <a:rPr sz="3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+mj-cs"/>
              </a:rPr>
              <a:t> </a:t>
            </a:r>
            <a:r>
              <a:rPr sz="3200" b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+mj-cs"/>
              </a:rPr>
              <a:t>Профсоюза</a:t>
            </a:r>
            <a:endParaRPr sz="3200" b="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+mj-c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853727" y="1122375"/>
            <a:ext cx="4563454" cy="2596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spc="-160" dirty="0">
                <a:solidFill>
                  <a:srgbClr val="002060"/>
                </a:solidFill>
                <a:latin typeface="Trebuchet MS"/>
                <a:cs typeface="Trebuchet MS"/>
              </a:rPr>
              <a:t>пункт</a:t>
            </a:r>
            <a:r>
              <a:rPr sz="1600" spc="-100" dirty="0">
                <a:solidFill>
                  <a:srgbClr val="002060"/>
                </a:solidFill>
                <a:latin typeface="Trebuchet MS"/>
                <a:cs typeface="Trebuchet MS"/>
              </a:rPr>
              <a:t> </a:t>
            </a:r>
            <a:r>
              <a:rPr sz="1600" spc="-350" dirty="0">
                <a:solidFill>
                  <a:srgbClr val="002060"/>
                </a:solidFill>
                <a:latin typeface="Trebuchet MS"/>
                <a:cs typeface="Trebuchet MS"/>
              </a:rPr>
              <a:t>1</a:t>
            </a:r>
            <a:r>
              <a:rPr sz="1600" spc="-75" dirty="0">
                <a:solidFill>
                  <a:srgbClr val="002060"/>
                </a:solidFill>
                <a:latin typeface="Trebuchet MS"/>
                <a:cs typeface="Trebuchet MS"/>
              </a:rPr>
              <a:t> </a:t>
            </a:r>
            <a:r>
              <a:rPr sz="1600" spc="-145" dirty="0">
                <a:solidFill>
                  <a:srgbClr val="002060"/>
                </a:solidFill>
                <a:latin typeface="Trebuchet MS"/>
                <a:cs typeface="Trebuchet MS"/>
              </a:rPr>
              <a:t>статьи</a:t>
            </a:r>
            <a:r>
              <a:rPr sz="1600" spc="-95" dirty="0">
                <a:solidFill>
                  <a:srgbClr val="002060"/>
                </a:solidFill>
                <a:latin typeface="Trebuchet MS"/>
                <a:cs typeface="Trebuchet MS"/>
              </a:rPr>
              <a:t> </a:t>
            </a:r>
            <a:r>
              <a:rPr sz="1600" spc="-185" dirty="0">
                <a:solidFill>
                  <a:srgbClr val="002060"/>
                </a:solidFill>
                <a:latin typeface="Trebuchet MS"/>
                <a:cs typeface="Trebuchet MS"/>
              </a:rPr>
              <a:t>22</a:t>
            </a:r>
            <a:r>
              <a:rPr sz="1600" spc="-75" dirty="0">
                <a:solidFill>
                  <a:srgbClr val="002060"/>
                </a:solidFill>
                <a:latin typeface="Trebuchet MS"/>
                <a:cs typeface="Trebuchet MS"/>
              </a:rPr>
              <a:t> </a:t>
            </a:r>
            <a:r>
              <a:rPr sz="1600" spc="-145" dirty="0">
                <a:solidFill>
                  <a:srgbClr val="002060"/>
                </a:solidFill>
                <a:latin typeface="Trebuchet MS"/>
                <a:cs typeface="Trebuchet MS"/>
              </a:rPr>
              <a:t>Устава</a:t>
            </a:r>
            <a:r>
              <a:rPr sz="1600" spc="-85" dirty="0">
                <a:solidFill>
                  <a:srgbClr val="002060"/>
                </a:solidFill>
                <a:latin typeface="Trebuchet MS"/>
                <a:cs typeface="Trebuchet MS"/>
              </a:rPr>
              <a:t> </a:t>
            </a:r>
            <a:r>
              <a:rPr sz="1600" spc="-114" dirty="0">
                <a:solidFill>
                  <a:srgbClr val="002060"/>
                </a:solidFill>
                <a:latin typeface="Trebuchet MS"/>
                <a:cs typeface="Trebuchet MS"/>
              </a:rPr>
              <a:t>Профсоюза</a:t>
            </a:r>
            <a:endParaRPr sz="1600" dirty="0">
              <a:solidFill>
                <a:srgbClr val="002060"/>
              </a:solidFill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18312" y="2002917"/>
            <a:ext cx="4888865" cy="1080135"/>
          </a:xfrm>
          <a:custGeom>
            <a:avLst/>
            <a:gdLst/>
            <a:ahLst/>
            <a:cxnLst/>
            <a:rect l="l" t="t" r="r" b="b"/>
            <a:pathLst>
              <a:path w="4888865" h="1080135">
                <a:moveTo>
                  <a:pt x="4888788" y="0"/>
                </a:moveTo>
                <a:lnTo>
                  <a:pt x="0" y="0"/>
                </a:lnTo>
                <a:lnTo>
                  <a:pt x="0" y="701675"/>
                </a:lnTo>
                <a:lnTo>
                  <a:pt x="2341930" y="701675"/>
                </a:lnTo>
                <a:lnTo>
                  <a:pt x="2341930" y="810006"/>
                </a:lnTo>
                <a:lnTo>
                  <a:pt x="2141905" y="810006"/>
                </a:lnTo>
                <a:lnTo>
                  <a:pt x="2444419" y="1080008"/>
                </a:lnTo>
                <a:lnTo>
                  <a:pt x="2746933" y="810006"/>
                </a:lnTo>
                <a:lnTo>
                  <a:pt x="2546908" y="810006"/>
                </a:lnTo>
                <a:lnTo>
                  <a:pt x="2546908" y="701675"/>
                </a:lnTo>
                <a:lnTo>
                  <a:pt x="4888788" y="701675"/>
                </a:lnTo>
                <a:lnTo>
                  <a:pt x="4888788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766140" y="2013584"/>
            <a:ext cx="4888865" cy="3215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0" algn="ctr">
              <a:spcBef>
                <a:spcPts val="5"/>
              </a:spcBef>
            </a:pPr>
            <a:r>
              <a:rPr b="1" spc="-95" dirty="0">
                <a:latin typeface="Trebuchet MS"/>
              </a:rPr>
              <a:t>собрание</a:t>
            </a:r>
          </a:p>
          <a:p>
            <a:pPr marL="361950" algn="ctr">
              <a:spcBef>
                <a:spcPts val="5"/>
              </a:spcBef>
            </a:pPr>
            <a:r>
              <a:rPr b="1" spc="-95" dirty="0">
                <a:latin typeface="Trebuchet MS"/>
              </a:rPr>
              <a:t>первичной профсоюзной организации</a:t>
            </a:r>
          </a:p>
          <a:p>
            <a:pPr>
              <a:lnSpc>
                <a:spcPct val="100000"/>
              </a:lnSpc>
            </a:pPr>
            <a:endParaRPr sz="1800" dirty="0">
              <a:latin typeface="+mj-lt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800" dirty="0">
              <a:latin typeface="+mj-lt"/>
              <a:cs typeface="Arial"/>
            </a:endParaRPr>
          </a:p>
          <a:p>
            <a:pPr marL="361950" algn="ctr">
              <a:lnSpc>
                <a:spcPct val="100000"/>
              </a:lnSpc>
              <a:spcBef>
                <a:spcPts val="5"/>
              </a:spcBef>
            </a:pPr>
            <a:r>
              <a:rPr spc="-95" dirty="0">
                <a:solidFill>
                  <a:srgbClr val="002060"/>
                </a:solidFill>
                <a:latin typeface="Trebuchet MS"/>
              </a:rPr>
              <a:t>в первичной профсоюзной организации</a:t>
            </a:r>
          </a:p>
          <a:p>
            <a:pPr marL="361950" marR="5080" indent="635" algn="ctr">
              <a:lnSpc>
                <a:spcPct val="110000"/>
              </a:lnSpc>
              <a:spcBef>
                <a:spcPts val="5"/>
              </a:spcBef>
            </a:pPr>
            <a:r>
              <a:rPr spc="-95" dirty="0">
                <a:solidFill>
                  <a:srgbClr val="002060"/>
                </a:solidFill>
                <a:latin typeface="Trebuchet MS"/>
              </a:rPr>
              <a:t>с численностью до 200 (включительно) членов Профсоюза или в первичной профсоюзной организации с численностью более 200 членов Профсоюза в случае отсутствия структурных подразделений первичной профсоюзной организации</a:t>
            </a:r>
          </a:p>
        </p:txBody>
      </p:sp>
      <p:sp>
        <p:nvSpPr>
          <p:cNvPr id="16" name="object 16"/>
          <p:cNvSpPr/>
          <p:nvPr/>
        </p:nvSpPr>
        <p:spPr>
          <a:xfrm>
            <a:off x="6157214" y="2002917"/>
            <a:ext cx="4888865" cy="990600"/>
          </a:xfrm>
          <a:custGeom>
            <a:avLst/>
            <a:gdLst/>
            <a:ahLst/>
            <a:cxnLst/>
            <a:rect l="l" t="t" r="r" b="b"/>
            <a:pathLst>
              <a:path w="4888865" h="990600">
                <a:moveTo>
                  <a:pt x="4888738" y="0"/>
                </a:moveTo>
                <a:lnTo>
                  <a:pt x="0" y="0"/>
                </a:lnTo>
                <a:lnTo>
                  <a:pt x="0" y="643382"/>
                </a:lnTo>
                <a:lnTo>
                  <a:pt x="2350389" y="643382"/>
                </a:lnTo>
                <a:lnTo>
                  <a:pt x="2350389" y="742569"/>
                </a:lnTo>
                <a:lnTo>
                  <a:pt x="2167001" y="742569"/>
                </a:lnTo>
                <a:lnTo>
                  <a:pt x="2444368" y="990092"/>
                </a:lnTo>
                <a:lnTo>
                  <a:pt x="2721737" y="742569"/>
                </a:lnTo>
                <a:lnTo>
                  <a:pt x="2538221" y="742569"/>
                </a:lnTo>
                <a:lnTo>
                  <a:pt x="2538221" y="643382"/>
                </a:lnTo>
                <a:lnTo>
                  <a:pt x="4888738" y="643382"/>
                </a:lnTo>
                <a:lnTo>
                  <a:pt x="4888738" y="0"/>
                </a:lnTo>
                <a:close/>
              </a:path>
            </a:pathLst>
          </a:custGeom>
          <a:solidFill>
            <a:srgbClr val="DAE2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96000" y="2218640"/>
            <a:ext cx="4560606" cy="25703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b="1" spc="-95" dirty="0">
                <a:latin typeface="Trebuchet MS"/>
              </a:rPr>
              <a:t>конференция</a:t>
            </a:r>
          </a:p>
          <a:p>
            <a:pPr marL="5715" algn="ctr">
              <a:lnSpc>
                <a:spcPct val="100000"/>
              </a:lnSpc>
              <a:spcBef>
                <a:spcPts val="10"/>
              </a:spcBef>
            </a:pPr>
            <a:r>
              <a:rPr b="1" spc="-95" dirty="0">
                <a:latin typeface="Trebuchet MS"/>
              </a:rPr>
              <a:t>первичной профсоюзной организации</a:t>
            </a:r>
          </a:p>
          <a:p>
            <a:pPr>
              <a:lnSpc>
                <a:spcPct val="100000"/>
              </a:lnSpc>
            </a:pPr>
            <a:endParaRPr sz="1600" b="1" spc="-95" dirty="0">
              <a:latin typeface="Trebuchet MS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600" b="1" spc="-95" dirty="0">
              <a:latin typeface="Trebuchet MS"/>
            </a:endParaRPr>
          </a:p>
          <a:p>
            <a:pPr marL="361950" algn="ctr">
              <a:lnSpc>
                <a:spcPct val="100000"/>
              </a:lnSpc>
              <a:spcBef>
                <a:spcPts val="5"/>
              </a:spcBef>
            </a:pPr>
            <a:r>
              <a:rPr spc="-95" dirty="0">
                <a:solidFill>
                  <a:srgbClr val="002060"/>
                </a:solidFill>
                <a:latin typeface="Trebuchet MS"/>
              </a:rPr>
              <a:t>в первичной профсоюзной организации</a:t>
            </a:r>
          </a:p>
          <a:p>
            <a:pPr marL="361950" marR="5080" indent="301625" algn="ctr">
              <a:lnSpc>
                <a:spcPct val="110000"/>
              </a:lnSpc>
              <a:spcBef>
                <a:spcPts val="5"/>
              </a:spcBef>
            </a:pPr>
            <a:r>
              <a:rPr spc="-95" dirty="0">
                <a:solidFill>
                  <a:srgbClr val="002060"/>
                </a:solidFill>
                <a:latin typeface="Trebuchet MS"/>
              </a:rPr>
              <a:t>с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численностью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более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200 членов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Профсоюза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при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наличии структурных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подразделений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первичной</a:t>
            </a:r>
            <a:r>
              <a:rPr lang="ru-RU" spc="-95" dirty="0">
                <a:solidFill>
                  <a:srgbClr val="002060"/>
                </a:solidFill>
                <a:latin typeface="Trebuchet MS"/>
              </a:rPr>
              <a:t>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профсоюзной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организации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931" y="112465"/>
            <a:ext cx="10929297" cy="106292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R="5080" indent="-95250" algn="ctr">
              <a:lnSpc>
                <a:spcPct val="100000"/>
              </a:lnSpc>
              <a:spcBef>
                <a:spcPts val="0"/>
              </a:spcBef>
            </a:pPr>
            <a:r>
              <a:rPr sz="3200" dirty="0"/>
              <a:t>Порядок образования и </a:t>
            </a:r>
            <a:r>
              <a:rPr sz="3200" dirty="0" err="1"/>
              <a:t>избрания</a:t>
            </a:r>
            <a:r>
              <a:rPr sz="3200" dirty="0"/>
              <a:t> </a:t>
            </a:r>
            <a:br>
              <a:rPr lang="ru-RU" sz="3200" dirty="0"/>
            </a:br>
            <a:r>
              <a:rPr sz="3200" dirty="0" err="1"/>
              <a:t>органов</a:t>
            </a:r>
            <a:r>
              <a:rPr sz="3200" dirty="0"/>
              <a:t> организаций Профсоюза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636447" y="3036620"/>
            <a:ext cx="2763520" cy="1793875"/>
            <a:chOff x="636447" y="3036620"/>
            <a:chExt cx="2763520" cy="1793875"/>
          </a:xfrm>
        </p:grpSpPr>
        <p:sp>
          <p:nvSpPr>
            <p:cNvPr id="6" name="object 6"/>
            <p:cNvSpPr/>
            <p:nvPr/>
          </p:nvSpPr>
          <p:spPr>
            <a:xfrm>
              <a:off x="636447" y="3036620"/>
              <a:ext cx="2763520" cy="900430"/>
            </a:xfrm>
            <a:custGeom>
              <a:avLst/>
              <a:gdLst/>
              <a:ahLst/>
              <a:cxnLst/>
              <a:rect l="l" t="t" r="r" b="b"/>
              <a:pathLst>
                <a:path w="2763520" h="900429">
                  <a:moveTo>
                    <a:pt x="2763138" y="0"/>
                  </a:moveTo>
                  <a:lnTo>
                    <a:pt x="0" y="0"/>
                  </a:lnTo>
                  <a:lnTo>
                    <a:pt x="0" y="899998"/>
                  </a:lnTo>
                  <a:lnTo>
                    <a:pt x="2763138" y="899998"/>
                  </a:lnTo>
                  <a:lnTo>
                    <a:pt x="2763138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6447" y="3930446"/>
              <a:ext cx="2763520" cy="900430"/>
            </a:xfrm>
            <a:custGeom>
              <a:avLst/>
              <a:gdLst/>
              <a:ahLst/>
              <a:cxnLst/>
              <a:rect l="l" t="t" r="r" b="b"/>
              <a:pathLst>
                <a:path w="2763520" h="900429">
                  <a:moveTo>
                    <a:pt x="2763138" y="0"/>
                  </a:moveTo>
                  <a:lnTo>
                    <a:pt x="0" y="0"/>
                  </a:lnTo>
                  <a:lnTo>
                    <a:pt x="0" y="899998"/>
                  </a:lnTo>
                  <a:lnTo>
                    <a:pt x="2763138" y="899998"/>
                  </a:lnTo>
                  <a:lnTo>
                    <a:pt x="2763138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718827"/>
              </p:ext>
            </p:extLst>
          </p:nvPr>
        </p:nvGraphicFramePr>
        <p:xfrm>
          <a:off x="630097" y="2067305"/>
          <a:ext cx="11462202" cy="45192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8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8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8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1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38530">
                <a:tc>
                  <a:txBody>
                    <a:bodyPr/>
                    <a:lstStyle/>
                    <a:p>
                      <a:pPr marL="127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ВЫБОРНЫЕ ОРГАНЫ</a:t>
                      </a:r>
                    </a:p>
                    <a:p>
                      <a:pPr marL="127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ОРГАНИЗАЦИЙ ПРОФСОЮЗА</a:t>
                      </a:r>
                    </a:p>
                  </a:txBody>
                  <a:tcPr marL="0" marR="0" marT="1727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360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Кто</a:t>
                      </a:r>
                    </a:p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ОБРАЗОВЫВАЕТ</a:t>
                      </a:r>
                    </a:p>
                  </a:txBody>
                  <a:tcPr marL="0" marR="0" marT="1727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739775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КТО ИЗБИРАЕТ</a:t>
                      </a: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Кто может быть ИЗБРАН</a:t>
                      </a: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1225">
                <a:tc>
                  <a:txBody>
                    <a:bodyPr/>
                    <a:lstStyle/>
                    <a:p>
                      <a:pPr marL="163195" marR="156210" indent="37782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175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КОМИТЕТ, ПРОФСОЮЗНЫЙ КОМИТЕТ</a:t>
                      </a:r>
                    </a:p>
                  </a:txBody>
                  <a:tcPr marL="0" marR="0" marT="1492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1710" marR="760730" indent="-213360" algn="l" defTabSz="914400" rtl="0" eaLnBrk="1" latinLnBrk="0" hangingPunct="1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 СОБРАНИЕ</a:t>
                      </a:r>
                    </a:p>
                  </a:txBody>
                  <a:tcPr marL="0" marR="0" marT="1981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82344" marR="760730" indent="-213360" algn="l" defTabSz="914400" rtl="0" eaLnBrk="1" latinLnBrk="0" hangingPunct="1">
                        <a:lnSpc>
                          <a:spcPct val="100000"/>
                        </a:lnSpc>
                        <a:spcBef>
                          <a:spcPts val="156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 СОБРАНИЕ</a:t>
                      </a:r>
                    </a:p>
                  </a:txBody>
                  <a:tcPr marL="0" marR="0" marT="1981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27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ЧЛЕН ПРОФСОЮЗА</a:t>
                      </a:r>
                    </a:p>
                  </a:txBody>
                  <a:tcPr marL="0" marR="0" marT="863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3444">
                <a:tc>
                  <a:txBody>
                    <a:bodyPr/>
                    <a:lstStyle/>
                    <a:p>
                      <a:pPr marL="805180" algn="l" defTabSz="914400" rtl="0" eaLnBrk="1" latinLnBrk="0" hangingPunct="1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ПРЕЗИДИУМ</a:t>
                      </a:r>
                    </a:p>
                    <a:p>
                      <a:pPr marL="870585" algn="l" defTabSz="914400" rtl="0" eaLnBrk="1" latinLnBrk="0" hangingPunct="1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(не более ¼ )</a:t>
                      </a:r>
                    </a:p>
                  </a:txBody>
                  <a:tcPr marL="0" marR="0" marT="1549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1710" marR="760730" indent="-21336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 СОБРАНИЕ</a:t>
                      </a:r>
                    </a:p>
                  </a:txBody>
                  <a:tcPr marL="0" marR="0" marT="180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006475" marR="460375" indent="-53657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РУКОВОДЯЩИ</a:t>
                      </a:r>
                      <a:r>
                        <a:rPr lang="ru-RU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Й </a:t>
                      </a:r>
                      <a:r>
                        <a:rPr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ОРГАН</a:t>
                      </a:r>
                    </a:p>
                  </a:txBody>
                  <a:tcPr marL="0" marR="0" marT="482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1092200" marR="220345" indent="-864235" algn="l" defTabSz="914400" rtl="0" eaLnBrk="1" latinLnBrk="0" hangingPunct="1"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ТОЛЬКО ЧЛЕ</a:t>
                      </a:r>
                      <a:r>
                        <a:rPr lang="ru-RU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 РУКОВОДЯЩЕГО ОРГАНА</a:t>
                      </a:r>
                    </a:p>
                  </a:txBody>
                  <a:tcPr marL="0" marR="0" marT="180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444">
                <a:tc>
                  <a:txBody>
                    <a:bodyPr/>
                    <a:lstStyle/>
                    <a:p>
                      <a:pPr marL="190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180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КРК</a:t>
                      </a:r>
                    </a:p>
                  </a:txBody>
                  <a:tcPr marL="0" marR="0" marT="276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81710" marR="760730" indent="-21336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 СОБРАНИЕ</a:t>
                      </a:r>
                      <a:endParaRPr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180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82344" marR="760730" indent="-21336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42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КОНФЕРЕНЦИЯ/СОБРАНИЕ</a:t>
                      </a:r>
                    </a:p>
                  </a:txBody>
                  <a:tcPr marL="0" marR="0" marT="180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ЧЛЕН ПРОФСОЮЗА,</a:t>
                      </a:r>
                    </a:p>
                    <a:p>
                      <a:pPr marL="261620" marR="254635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4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НЕ ЧЛЕН РУКОВОДЯЩЕГО И ИСПОЛНИТЕЛЬНОГО ОРГАНОВ</a:t>
                      </a:r>
                    </a:p>
                  </a:txBody>
                  <a:tcPr marL="0" marR="0" marT="5905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650">
                <a:tc>
                  <a:txBody>
                    <a:bodyPr/>
                    <a:lstStyle/>
                    <a:p>
                      <a:pPr marL="127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2095"/>
                        </a:spcBef>
                      </a:pPr>
                      <a:r>
                        <a:rPr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ПРЕДСЕДАТЕЛЬ</a:t>
                      </a:r>
                    </a:p>
                  </a:txBody>
                  <a:tcPr marL="0" marR="0" marT="2660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981710" marR="760730" indent="-21336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 СОБРАНИЕ</a:t>
                      </a:r>
                      <a:endParaRPr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982344" marR="760730" indent="-21336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340"/>
                        </a:spcBef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КОНФЕРЕНЦИЯ/СОБРАНИЕ</a:t>
                      </a:r>
                    </a:p>
                  </a:txBody>
                  <a:tcPr marL="0" marR="0" marT="1701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rtl="0" eaLnBrk="1" latinLnBrk="0" hangingPunct="1"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635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ЧЛЕН ПРОФСОЮЗА</a:t>
                      </a: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object 9"/>
          <p:cNvSpPr/>
          <p:nvPr/>
        </p:nvSpPr>
        <p:spPr>
          <a:xfrm>
            <a:off x="2928873" y="3772280"/>
            <a:ext cx="171450" cy="925830"/>
          </a:xfrm>
          <a:custGeom>
            <a:avLst/>
            <a:gdLst/>
            <a:ahLst/>
            <a:cxnLst/>
            <a:rect l="l" t="t" r="r" b="b"/>
            <a:pathLst>
              <a:path w="171450" h="925829">
                <a:moveTo>
                  <a:pt x="57150" y="760153"/>
                </a:moveTo>
                <a:lnTo>
                  <a:pt x="52399" y="761112"/>
                </a:lnTo>
                <a:lnTo>
                  <a:pt x="25145" y="779478"/>
                </a:lnTo>
                <a:lnTo>
                  <a:pt x="6750" y="806725"/>
                </a:lnTo>
                <a:lnTo>
                  <a:pt x="0" y="840105"/>
                </a:lnTo>
                <a:lnTo>
                  <a:pt x="6750" y="873484"/>
                </a:lnTo>
                <a:lnTo>
                  <a:pt x="25146" y="900731"/>
                </a:lnTo>
                <a:lnTo>
                  <a:pt x="52399" y="919097"/>
                </a:lnTo>
                <a:lnTo>
                  <a:pt x="85725" y="925830"/>
                </a:lnTo>
                <a:lnTo>
                  <a:pt x="119104" y="919097"/>
                </a:lnTo>
                <a:lnTo>
                  <a:pt x="146351" y="900731"/>
                </a:lnTo>
                <a:lnTo>
                  <a:pt x="164717" y="873484"/>
                </a:lnTo>
                <a:lnTo>
                  <a:pt x="171450" y="840105"/>
                </a:lnTo>
                <a:lnTo>
                  <a:pt x="57150" y="840105"/>
                </a:lnTo>
                <a:lnTo>
                  <a:pt x="57150" y="760153"/>
                </a:lnTo>
                <a:close/>
              </a:path>
              <a:path w="171450" h="925829">
                <a:moveTo>
                  <a:pt x="85725" y="754380"/>
                </a:moveTo>
                <a:lnTo>
                  <a:pt x="57150" y="760153"/>
                </a:lnTo>
                <a:lnTo>
                  <a:pt x="57150" y="840105"/>
                </a:lnTo>
                <a:lnTo>
                  <a:pt x="114300" y="840105"/>
                </a:lnTo>
                <a:lnTo>
                  <a:pt x="114300" y="760153"/>
                </a:lnTo>
                <a:lnTo>
                  <a:pt x="85725" y="754380"/>
                </a:lnTo>
                <a:close/>
              </a:path>
              <a:path w="171450" h="925829">
                <a:moveTo>
                  <a:pt x="114345" y="760153"/>
                </a:moveTo>
                <a:lnTo>
                  <a:pt x="114300" y="840105"/>
                </a:lnTo>
                <a:lnTo>
                  <a:pt x="171450" y="840105"/>
                </a:lnTo>
                <a:lnTo>
                  <a:pt x="164717" y="806725"/>
                </a:lnTo>
                <a:lnTo>
                  <a:pt x="146351" y="779478"/>
                </a:lnTo>
                <a:lnTo>
                  <a:pt x="119104" y="761112"/>
                </a:lnTo>
                <a:lnTo>
                  <a:pt x="114345" y="760153"/>
                </a:lnTo>
                <a:close/>
              </a:path>
              <a:path w="171450" h="925829">
                <a:moveTo>
                  <a:pt x="114300" y="142875"/>
                </a:moveTo>
                <a:lnTo>
                  <a:pt x="57150" y="142875"/>
                </a:lnTo>
                <a:lnTo>
                  <a:pt x="57150" y="760153"/>
                </a:lnTo>
                <a:lnTo>
                  <a:pt x="85725" y="754380"/>
                </a:lnTo>
                <a:lnTo>
                  <a:pt x="114300" y="754380"/>
                </a:lnTo>
                <a:lnTo>
                  <a:pt x="114300" y="142875"/>
                </a:lnTo>
                <a:close/>
              </a:path>
              <a:path w="171450" h="925829">
                <a:moveTo>
                  <a:pt x="114300" y="754380"/>
                </a:moveTo>
                <a:lnTo>
                  <a:pt x="85725" y="754380"/>
                </a:lnTo>
                <a:lnTo>
                  <a:pt x="114345" y="760153"/>
                </a:lnTo>
                <a:lnTo>
                  <a:pt x="114300" y="754380"/>
                </a:lnTo>
                <a:close/>
              </a:path>
              <a:path w="171450" h="925829">
                <a:moveTo>
                  <a:pt x="85725" y="0"/>
                </a:moveTo>
                <a:lnTo>
                  <a:pt x="0" y="171450"/>
                </a:lnTo>
                <a:lnTo>
                  <a:pt x="57150" y="171450"/>
                </a:lnTo>
                <a:lnTo>
                  <a:pt x="57150" y="142875"/>
                </a:lnTo>
                <a:lnTo>
                  <a:pt x="157162" y="142875"/>
                </a:lnTo>
                <a:lnTo>
                  <a:pt x="85725" y="0"/>
                </a:lnTo>
                <a:close/>
              </a:path>
              <a:path w="171450" h="925829">
                <a:moveTo>
                  <a:pt x="157162" y="142875"/>
                </a:moveTo>
                <a:lnTo>
                  <a:pt x="114300" y="142875"/>
                </a:lnTo>
                <a:lnTo>
                  <a:pt x="114300" y="171450"/>
                </a:lnTo>
                <a:lnTo>
                  <a:pt x="171450" y="171450"/>
                </a:lnTo>
                <a:lnTo>
                  <a:pt x="157162" y="14287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230595" y="1175385"/>
            <a:ext cx="10742064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0" marR="5080" indent="6436360" algn="r">
              <a:lnSpc>
                <a:spcPct val="99600"/>
              </a:lnSpc>
              <a:spcBef>
                <a:spcPts val="5"/>
              </a:spcBef>
            </a:pPr>
            <a:r>
              <a:rPr spc="-95" dirty="0">
                <a:solidFill>
                  <a:srgbClr val="C00000"/>
                </a:solidFill>
                <a:latin typeface="Trebuchet MS"/>
              </a:rPr>
              <a:t>п. 4.1. статьи 15 Устава Профсоюза 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Образование и избрание коллегиальных профсоюзных органов осуществляется в порядке, определяемом соответственно собранием, конференцией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организаций</a:t>
            </a:r>
            <a:r>
              <a:rPr spc="-95" dirty="0">
                <a:solidFill>
                  <a:srgbClr val="002060"/>
                </a:solidFill>
                <a:latin typeface="Trebuchet MS"/>
              </a:rPr>
              <a:t> </a:t>
            </a:r>
            <a:r>
              <a:rPr spc="-95" dirty="0" err="1">
                <a:solidFill>
                  <a:srgbClr val="002060"/>
                </a:solidFill>
                <a:latin typeface="Trebuchet MS"/>
              </a:rPr>
              <a:t>Профсоюза</a:t>
            </a:r>
            <a:endParaRPr spc="-95" dirty="0">
              <a:solidFill>
                <a:srgbClr val="002060"/>
              </a:solidFill>
              <a:latin typeface="Trebuchet M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5FF253-458E-FF18-D78D-64DE41B0F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849" y="286603"/>
            <a:ext cx="10853159" cy="1037995"/>
          </a:xfrm>
        </p:spPr>
        <p:txBody>
          <a:bodyPr>
            <a:normAutofit/>
          </a:bodyPr>
          <a:lstStyle/>
          <a:p>
            <a:r>
              <a:rPr lang="ru-RU" sz="4400" dirty="0"/>
              <a:t>Избрание комитета ТОП (статья 32)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775353-0EC9-81B5-0504-319EBC368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850" y="1461331"/>
            <a:ext cx="10571148" cy="479419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Пункт 4.4. Конференция территориальной организации Профсоюза </a:t>
            </a:r>
          </a:p>
          <a:p>
            <a:r>
              <a:rPr lang="ru-RU" sz="2800" dirty="0"/>
              <a:t>Образует и избирает выборный коллегиальный постоянно действующий руководящий орган – </a:t>
            </a:r>
            <a:r>
              <a:rPr lang="ru-RU" sz="2800" dirty="0">
                <a:solidFill>
                  <a:srgbClr val="C00000"/>
                </a:solidFill>
              </a:rPr>
              <a:t>комитет ТОП </a:t>
            </a:r>
            <a:r>
              <a:rPr lang="ru-RU" sz="2800" dirty="0"/>
              <a:t>из числа лиц, выдвинутых на конференции и (</a:t>
            </a:r>
            <a:r>
              <a:rPr lang="ru-RU" sz="2800" dirty="0">
                <a:solidFill>
                  <a:srgbClr val="C00000"/>
                </a:solidFill>
              </a:rPr>
              <a:t>или</a:t>
            </a:r>
            <a:r>
              <a:rPr lang="ru-RU" sz="2800" dirty="0"/>
              <a:t>) </a:t>
            </a:r>
            <a:r>
              <a:rPr lang="ru-RU" sz="2800" dirty="0">
                <a:solidFill>
                  <a:srgbClr val="C00000"/>
                </a:solidFill>
              </a:rPr>
              <a:t>делегированных ППО </a:t>
            </a:r>
            <a:r>
              <a:rPr lang="ru-RU" sz="2800" dirty="0"/>
              <a:t>в соответствии с нормой представительства; принимает решение о прекращении его полномочий, в т.ч. досрочном.</a:t>
            </a:r>
          </a:p>
          <a:p>
            <a:r>
              <a:rPr lang="ru-RU" sz="2800" dirty="0"/>
              <a:t>В период между конференциями ТОП решение о прекращении и подтверждении полномочий члена комитета ТОП, делегированного ППО, принимает </a:t>
            </a:r>
            <a:r>
              <a:rPr lang="ru-RU" sz="2800" dirty="0">
                <a:solidFill>
                  <a:srgbClr val="C00000"/>
                </a:solidFill>
              </a:rPr>
              <a:t>комитет ТОП</a:t>
            </a:r>
            <a:r>
              <a:rPr lang="ru-RU" sz="2800" dirty="0"/>
              <a:t>.</a:t>
            </a:r>
          </a:p>
          <a:p>
            <a:endParaRPr lang="ru-RU" sz="2400" dirty="0"/>
          </a:p>
          <a:p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83C68E-0DAC-13E1-AF00-064642771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pPr rtl="0"/>
              <a:t>08.09.2025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8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40FD066-3C6C-AA3C-9057-3D5A1A8CA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4A77B-34EF-F825-D4BE-B0797946E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849" y="286603"/>
            <a:ext cx="10853159" cy="1037995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Образование президиума ТОП (статья 32)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304453-29DF-E718-12C4-E7A9F923E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850" y="1461331"/>
            <a:ext cx="10759156" cy="4657458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Пункт 4.5. Конференция территориальной организации Профсоюза </a:t>
            </a:r>
          </a:p>
          <a:p>
            <a:r>
              <a:rPr lang="ru-RU" sz="2800" dirty="0"/>
              <a:t>Может образовывать выборный коллегиальный исполнительный орган – президиум территориальной организации Профсоюза, определяет его </a:t>
            </a:r>
            <a:r>
              <a:rPr lang="ru-RU" sz="2800" dirty="0">
                <a:solidFill>
                  <a:srgbClr val="C00000"/>
                </a:solidFill>
              </a:rPr>
              <a:t>количественный состав </a:t>
            </a:r>
            <a:r>
              <a:rPr lang="ru-RU" sz="2800" dirty="0"/>
              <a:t>и принимает решение о прекращении его полномочий, в том числе досрочном.</a:t>
            </a:r>
          </a:p>
          <a:p>
            <a:r>
              <a:rPr lang="ru-RU" sz="2800" dirty="0"/>
              <a:t>По решению конференции ТОП </a:t>
            </a:r>
            <a:r>
              <a:rPr lang="ru-RU" sz="2800" dirty="0">
                <a:solidFill>
                  <a:srgbClr val="C00000"/>
                </a:solidFill>
              </a:rPr>
              <a:t>персональный состав </a:t>
            </a:r>
            <a:r>
              <a:rPr lang="ru-RU" sz="2800" dirty="0"/>
              <a:t>президиума ТОП избирается КОМИТЕТОМ территориальной организации Профсоюза.</a:t>
            </a:r>
          </a:p>
          <a:p>
            <a:endParaRPr lang="ru-RU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A319BF-7DFD-CAA8-807E-F74922AD1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pPr rtl="0"/>
              <a:t>08.09.2025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68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834AC0CC-9746-BDD9-C70B-C8CB8427E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F6D800-AD18-BC22-B030-A28DC8C8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308" y="286603"/>
            <a:ext cx="10767700" cy="867079"/>
          </a:xfrm>
        </p:spPr>
        <p:txBody>
          <a:bodyPr>
            <a:normAutofit/>
          </a:bodyPr>
          <a:lstStyle/>
          <a:p>
            <a:r>
              <a:rPr lang="ru-RU" sz="4400" dirty="0"/>
              <a:t>Комитет ТОП (статья 33 Устава)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9F9A1C-4750-3808-CEE1-49ECBA121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011" y="1324598"/>
            <a:ext cx="11613735" cy="512223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3. </a:t>
            </a:r>
            <a:r>
              <a:rPr lang="ru-RU" sz="2800" dirty="0">
                <a:solidFill>
                  <a:schemeClr val="tx1"/>
                </a:solidFill>
              </a:rPr>
              <a:t>Председатель ТОП, заместитель (заместители) председателя ТОП входят в состав комитета ТОП.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5. </a:t>
            </a:r>
            <a:r>
              <a:rPr lang="ru-RU" sz="2800" dirty="0">
                <a:solidFill>
                  <a:schemeClr val="tx1"/>
                </a:solidFill>
              </a:rPr>
              <a:t>Заседания комитета ТОП проводятся по мере необходимости, но не реже </a:t>
            </a:r>
            <a:r>
              <a:rPr lang="ru-RU" sz="2800" dirty="0">
                <a:solidFill>
                  <a:srgbClr val="C00000"/>
                </a:solidFill>
              </a:rPr>
              <a:t>ДВУХ раз в год.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chemeClr val="tx1"/>
                </a:solidFill>
              </a:rPr>
              <a:t>*В случае отсутствия в ТОП президиума заседания комитета проводятся по мере необходимости, но не реже одного раза </a:t>
            </a:r>
            <a:r>
              <a:rPr lang="ru-RU" sz="2800" dirty="0">
                <a:solidFill>
                  <a:srgbClr val="C00000"/>
                </a:solidFill>
              </a:rPr>
              <a:t>в три месяца.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6.6. </a:t>
            </a:r>
            <a:r>
              <a:rPr lang="ru-RU" sz="2800" dirty="0">
                <a:solidFill>
                  <a:schemeClr val="tx1"/>
                </a:solidFill>
              </a:rPr>
              <a:t>Предлагает норму и порядок делегирования представителей в комитет ТОП.</a:t>
            </a: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6.7. </a:t>
            </a:r>
            <a:r>
              <a:rPr lang="ru-RU" sz="2800" dirty="0">
                <a:solidFill>
                  <a:schemeClr val="tx1"/>
                </a:solidFill>
              </a:rPr>
              <a:t>Подтверждает в период между конференциями полномочия членов комитета ТОП из числа лиц, делегированных от ППО, взамен отозванных членов комитета; прекращает полномочия членов комитета, отозванных ППО.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800" dirty="0">
                <a:solidFill>
                  <a:srgbClr val="C00000"/>
                </a:solidFill>
              </a:rPr>
              <a:t>Пункт 6.8. </a:t>
            </a:r>
            <a:r>
              <a:rPr lang="ru-RU" sz="2800" dirty="0">
                <a:solidFill>
                  <a:schemeClr val="tx1"/>
                </a:solidFill>
              </a:rPr>
              <a:t>По решению конференции ТОП избирает персональный состав президиума ТОП, принимает решение о замене членов президиума ТОП.</a:t>
            </a: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0E8235-021E-1EDA-EE40-F2BF3C124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E289488-0C23-4DC8-A9FA-240659547385}" type="datetime1">
              <a:rPr lang="ru-RU" smtClean="0"/>
              <a:pPr rtl="0"/>
              <a:t>08.09.2025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81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00">
        <p:fade/>
      </p:transition>
    </mc:Choice>
    <mc:Fallback xmlns="">
      <p:transition spd="med" advTm="2000">
        <p:fade/>
      </p:transition>
    </mc:Fallback>
  </mc:AlternateContent>
</p:sld>
</file>

<file path=ppt/theme/theme1.xml><?xml version="1.0" encoding="utf-8"?>
<a:theme xmlns:a="http://schemas.openxmlformats.org/drawingml/2006/main" name="1_РетроспективаVTI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95_TF56160789" id="{E9416FAF-F856-40AC-9675-C9B0760B1290}" vid="{1EEFFE07-2D5A-4CA5-A479-4D088CDD8AD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1409</TotalTime>
  <Words>864</Words>
  <Application>Microsoft Office PowerPoint</Application>
  <PresentationFormat>Широкоэкранный</PresentationFormat>
  <Paragraphs>155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Bookman Old Style</vt:lpstr>
      <vt:lpstr>Calibri</vt:lpstr>
      <vt:lpstr>Franklin Gothic Book</vt:lpstr>
      <vt:lpstr>Georgia</vt:lpstr>
      <vt:lpstr>Times New Roman</vt:lpstr>
      <vt:lpstr>Trebuchet MS</vt:lpstr>
      <vt:lpstr>1_РетроспективаVTI</vt:lpstr>
      <vt:lpstr>Нововведения в Уставе Общероссийского Профсоюза образования от 19 марта 2025 года (избрание органов организаций Профсоюза)</vt:lpstr>
      <vt:lpstr>Презентация PowerPoint</vt:lpstr>
      <vt:lpstr>Презентация PowerPoint</vt:lpstr>
      <vt:lpstr>Органы организаций Профсоюза</vt:lpstr>
      <vt:lpstr>Нововведения в Уставе Профсоюза</vt:lpstr>
      <vt:lpstr>Порядок образования и избрания  органов организаций Профсоюза</vt:lpstr>
      <vt:lpstr>Избрание комитета ТОП (статья 32)</vt:lpstr>
      <vt:lpstr>Образование президиума ТОП (статья 32)</vt:lpstr>
      <vt:lpstr>Комитет ТОП (статья 33 Устава)</vt:lpstr>
      <vt:lpstr>Президиум ТОП (статья 34 Устава)</vt:lpstr>
      <vt:lpstr>Почему пока норму Устава о делегировании в состав комитета не можем применить без созыва конференции?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Проекты Свердловской областной организации Общероссийского Профсоюза образования для молодых педагогов – членов Профсоюза Свердловской областной организации Общероссийского Профсоюза образования для молодых педагогов-членов Профсоюза</dc:title>
  <dc:creator>Sagaydak Valery</dc:creator>
  <cp:lastModifiedBy>Sagaydak Valery</cp:lastModifiedBy>
  <cp:revision>50</cp:revision>
  <dcterms:created xsi:type="dcterms:W3CDTF">2022-08-24T04:35:54Z</dcterms:created>
  <dcterms:modified xsi:type="dcterms:W3CDTF">2025-09-08T10:18:03Z</dcterms:modified>
</cp:coreProperties>
</file>