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50" r:id="rId2"/>
    <p:sldMasterId id="2147483651" r:id="rId3"/>
  </p:sldMasterIdLst>
  <p:notesMasterIdLst>
    <p:notesMasterId r:id="rId82"/>
  </p:notesMasterIdLst>
  <p:sldIdLst>
    <p:sldId id="259" r:id="rId4"/>
    <p:sldId id="634" r:id="rId5"/>
    <p:sldId id="719" r:id="rId6"/>
    <p:sldId id="796" r:id="rId7"/>
    <p:sldId id="692" r:id="rId8"/>
    <p:sldId id="698" r:id="rId9"/>
    <p:sldId id="699" r:id="rId10"/>
    <p:sldId id="702" r:id="rId11"/>
    <p:sldId id="724" r:id="rId12"/>
    <p:sldId id="703" r:id="rId13"/>
    <p:sldId id="710" r:id="rId14"/>
    <p:sldId id="721" r:id="rId15"/>
    <p:sldId id="722" r:id="rId16"/>
    <p:sldId id="714" r:id="rId17"/>
    <p:sldId id="725" r:id="rId18"/>
    <p:sldId id="726" r:id="rId19"/>
    <p:sldId id="720" r:id="rId20"/>
    <p:sldId id="694" r:id="rId21"/>
    <p:sldId id="717" r:id="rId22"/>
    <p:sldId id="718" r:id="rId23"/>
    <p:sldId id="681" r:id="rId24"/>
    <p:sldId id="712" r:id="rId25"/>
    <p:sldId id="713" r:id="rId26"/>
    <p:sldId id="737" r:id="rId27"/>
    <p:sldId id="729" r:id="rId28"/>
    <p:sldId id="730" r:id="rId29"/>
    <p:sldId id="731" r:id="rId30"/>
    <p:sldId id="732" r:id="rId31"/>
    <p:sldId id="733" r:id="rId32"/>
    <p:sldId id="734" r:id="rId33"/>
    <p:sldId id="735" r:id="rId34"/>
    <p:sldId id="793" r:id="rId35"/>
    <p:sldId id="736" r:id="rId36"/>
    <p:sldId id="751" r:id="rId37"/>
    <p:sldId id="754" r:id="rId38"/>
    <p:sldId id="755" r:id="rId39"/>
    <p:sldId id="758" r:id="rId40"/>
    <p:sldId id="759" r:id="rId41"/>
    <p:sldId id="760" r:id="rId42"/>
    <p:sldId id="761" r:id="rId43"/>
    <p:sldId id="763" r:id="rId44"/>
    <p:sldId id="794" r:id="rId45"/>
    <p:sldId id="741" r:id="rId46"/>
    <p:sldId id="742" r:id="rId47"/>
    <p:sldId id="743" r:id="rId48"/>
    <p:sldId id="744" r:id="rId49"/>
    <p:sldId id="745" r:id="rId50"/>
    <p:sldId id="746" r:id="rId51"/>
    <p:sldId id="750" r:id="rId52"/>
    <p:sldId id="747" r:id="rId53"/>
    <p:sldId id="764" r:id="rId54"/>
    <p:sldId id="765" r:id="rId55"/>
    <p:sldId id="766" r:id="rId56"/>
    <p:sldId id="767" r:id="rId57"/>
    <p:sldId id="674" r:id="rId58"/>
    <p:sldId id="768" r:id="rId59"/>
    <p:sldId id="769" r:id="rId60"/>
    <p:sldId id="771" r:id="rId61"/>
    <p:sldId id="772" r:id="rId62"/>
    <p:sldId id="773" r:id="rId63"/>
    <p:sldId id="774" r:id="rId64"/>
    <p:sldId id="777" r:id="rId65"/>
    <p:sldId id="778" r:id="rId66"/>
    <p:sldId id="779" r:id="rId67"/>
    <p:sldId id="781" r:id="rId68"/>
    <p:sldId id="782" r:id="rId69"/>
    <p:sldId id="785" r:id="rId70"/>
    <p:sldId id="786" r:id="rId71"/>
    <p:sldId id="787" r:id="rId72"/>
    <p:sldId id="789" r:id="rId73"/>
    <p:sldId id="790" r:id="rId74"/>
    <p:sldId id="797" r:id="rId75"/>
    <p:sldId id="791" r:id="rId76"/>
    <p:sldId id="792" r:id="rId77"/>
    <p:sldId id="798" r:id="rId78"/>
    <p:sldId id="738" r:id="rId79"/>
    <p:sldId id="728" r:id="rId80"/>
    <p:sldId id="643" r:id="rId8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646D0"/>
    <a:srgbClr val="3636A8"/>
    <a:srgbClr val="FFFF99"/>
    <a:srgbClr val="FF9933"/>
    <a:srgbClr val="FFCC99"/>
    <a:srgbClr val="FFFF00"/>
    <a:srgbClr val="006600"/>
    <a:srgbClr val="FF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97440" autoAdjust="0"/>
  </p:normalViewPr>
  <p:slideViewPr>
    <p:cSldViewPr>
      <p:cViewPr varScale="1">
        <p:scale>
          <a:sx n="109" d="100"/>
          <a:sy n="109" d="100"/>
        </p:scale>
        <p:origin x="14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E22A7-B229-4F8E-9B21-3B6D82FE8EEA}" type="datetimeFigureOut">
              <a:rPr lang="ru-RU" smtClean="0"/>
              <a:pPr/>
              <a:t>19.02.2025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13A0D-6328-4883-A767-33D382F2DE84}" type="slidenum">
              <a:rPr lang="ru-RU" smtClean="0"/>
              <a:pPr/>
              <a:t>‹#›</a:t>
            </a:fld>
            <a:endParaRPr lang="ru-RU" dirty="0"/>
          </a:p>
        </p:txBody>
      </p:sp>
    </p:spTree>
    <p:extLst>
      <p:ext uri="{BB962C8B-B14F-4D97-AF65-F5344CB8AC3E}">
        <p14:creationId xmlns:p14="http://schemas.microsoft.com/office/powerpoint/2010/main" val="33024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3075" name="Picture 3" descr="ТИТУЛ"/>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подложка_иннопром"/>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5" name="Picture 7" descr="подложка_фон чистый"/>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5" name="Picture 7" descr="фон_чистый совсем"/>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3508" y="1844824"/>
            <a:ext cx="8856984" cy="646331"/>
          </a:xfrm>
          <a:prstGeom prst="rect">
            <a:avLst/>
          </a:prstGeom>
        </p:spPr>
        <p:txBody>
          <a:bodyPr wrap="square">
            <a:spAutoFit/>
          </a:bodyPr>
          <a:lstStyle/>
          <a:p>
            <a:pPr algn="ctr"/>
            <a:r>
              <a:rPr lang="ru-RU" sz="3600" b="1" dirty="0">
                <a:solidFill>
                  <a:srgbClr val="2646D0"/>
                </a:solidFill>
                <a:latin typeface="Arial Narrow" panose="020B0606020202030204" pitchFamily="34" charset="0"/>
                <a:cs typeface="Times New Roman" pitchFamily="18" charset="0"/>
              </a:rPr>
              <a:t>Обучение по охране труда</a:t>
            </a:r>
            <a:endParaRPr lang="ru-RU" sz="4000" b="1" dirty="0">
              <a:solidFill>
                <a:srgbClr val="2646D0"/>
              </a:solidFill>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id="{BE3865D1-7BC5-4F17-AF26-9C9CDCAD1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617" y="3356992"/>
            <a:ext cx="5696766" cy="32129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050" y="3861047"/>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Вводный инструктаж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2" name="Прямоугольник 1">
            <a:extLst>
              <a:ext uri="{FF2B5EF4-FFF2-40B4-BE49-F238E27FC236}">
                <a16:creationId xmlns:a16="http://schemas.microsoft.com/office/drawing/2014/main" id="{F961B306-B3E5-9B2A-D2FF-E312B49AF1A5}"/>
              </a:ext>
            </a:extLst>
          </p:cNvPr>
          <p:cNvSpPr/>
          <p:nvPr/>
        </p:nvSpPr>
        <p:spPr>
          <a:xfrm>
            <a:off x="179513" y="1988840"/>
            <a:ext cx="8712968" cy="928820"/>
          </a:xfrm>
          <a:prstGeom prst="rect">
            <a:avLst/>
          </a:prstGeom>
        </p:spPr>
        <p:txBody>
          <a:bodyPr>
            <a:no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11. Вводный инструктаж 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проводится по программе вводного инструктажа</a:t>
            </a:r>
            <a:r>
              <a:rPr lang="ru-RU" sz="2000" b="1" dirty="0">
                <a:solidFill>
                  <a:srgbClr val="2646D0"/>
                </a:solidFill>
                <a:latin typeface="Arial Narrow" panose="020B0606020202030204" pitchFamily="34" charset="0"/>
              </a:rPr>
              <a:t>. Программа вводного инструктажа по охране труда разрабатывается на основе примерного перечня тем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согласно приложению № 1</a:t>
            </a:r>
            <a:r>
              <a:rPr lang="ru-RU" sz="2000" b="1" dirty="0">
                <a:solidFill>
                  <a:srgbClr val="2646D0"/>
                </a:solidFill>
                <a:latin typeface="Arial Narrow" panose="020B0606020202030204" pitchFamily="34" charset="0"/>
              </a:rPr>
              <a:t>.</a:t>
            </a:r>
          </a:p>
        </p:txBody>
      </p:sp>
      <p:sp>
        <p:nvSpPr>
          <p:cNvPr id="3" name="Прямоугольник 2">
            <a:extLst>
              <a:ext uri="{FF2B5EF4-FFF2-40B4-BE49-F238E27FC236}">
                <a16:creationId xmlns:a16="http://schemas.microsoft.com/office/drawing/2014/main" id="{EE55D179-D4AC-27AB-6D1D-2CDCB0980A67}"/>
              </a:ext>
            </a:extLst>
          </p:cNvPr>
          <p:cNvSpPr/>
          <p:nvPr/>
        </p:nvSpPr>
        <p:spPr>
          <a:xfrm>
            <a:off x="179514" y="2852936"/>
            <a:ext cx="8712968" cy="1231419"/>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Вводный инструктаж 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проводится специалистом по охране труда или иным уполномоченным работником организации</a:t>
            </a:r>
            <a:r>
              <a:rPr lang="ru-RU" sz="2000" b="1" dirty="0">
                <a:solidFill>
                  <a:srgbClr val="2646D0"/>
                </a:solidFill>
                <a:latin typeface="Arial Narrow" panose="020B0606020202030204" pitchFamily="34" charset="0"/>
              </a:rPr>
              <a:t>, на которого приказом работодателя возложены обязанности по проведению вводного инструктажа по охране труда. </a:t>
            </a:r>
          </a:p>
        </p:txBody>
      </p:sp>
    </p:spTree>
    <p:extLst>
      <p:ext uri="{BB962C8B-B14F-4D97-AF65-F5344CB8AC3E}">
        <p14:creationId xmlns:p14="http://schemas.microsoft.com/office/powerpoint/2010/main" val="498814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8E7B674-F884-2F1F-761C-94D4E71E5AF8}"/>
              </a:ext>
            </a:extLst>
          </p:cNvPr>
          <p:cNvPicPr>
            <a:picLocks noChangeAspect="1"/>
          </p:cNvPicPr>
          <p:nvPr/>
        </p:nvPicPr>
        <p:blipFill>
          <a:blip r:embed="rId2"/>
          <a:stretch>
            <a:fillRect/>
          </a:stretch>
        </p:blipFill>
        <p:spPr>
          <a:xfrm>
            <a:off x="5919509" y="4065498"/>
            <a:ext cx="3224491" cy="279250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Инструктаж по охране труда на рабочем месте </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251519" y="2060848"/>
            <a:ext cx="8640961" cy="2504470"/>
          </a:xfrm>
          <a:prstGeom prst="rect">
            <a:avLst/>
          </a:prstGeom>
        </p:spPr>
        <p:txBody>
          <a:bodyPr>
            <a:normAutofit/>
          </a:bodyPr>
          <a:lstStyle/>
          <a:p>
            <a:pPr>
              <a:lnSpc>
                <a:spcPct val="90000"/>
              </a:lnSpc>
              <a:spcBef>
                <a:spcPct val="20000"/>
              </a:spcBef>
              <a:defRPr/>
            </a:pPr>
            <a:r>
              <a:rPr lang="ru-RU" sz="2000" b="1" dirty="0">
                <a:solidFill>
                  <a:srgbClr val="2646D0"/>
                </a:solidFill>
                <a:latin typeface="Arial Narrow" panose="020B0606020202030204" pitchFamily="34" charset="0"/>
              </a:rPr>
              <a:t>12. Проводятся следующие виды инструктажа по охране труда на рабочем месте:</a:t>
            </a:r>
          </a:p>
          <a:p>
            <a:pPr>
              <a:lnSpc>
                <a:spcPct val="90000"/>
              </a:lnSpc>
              <a:spcBef>
                <a:spcPct val="20000"/>
              </a:spcBef>
              <a:defRPr/>
            </a:pPr>
            <a:r>
              <a:rPr lang="ru-RU" sz="2000" b="1" dirty="0">
                <a:solidFill>
                  <a:srgbClr val="2646D0"/>
                </a:solidFill>
                <a:latin typeface="Arial Narrow" panose="020B0606020202030204" pitchFamily="34" charset="0"/>
              </a:rPr>
              <a:t>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первичный</a:t>
            </a:r>
            <a:r>
              <a:rPr lang="ru-RU" sz="2000" b="1" dirty="0">
                <a:solidFill>
                  <a:srgbClr val="2646D0"/>
                </a:solidFill>
                <a:latin typeface="Arial Narrow" panose="020B0606020202030204" pitchFamily="34" charset="0"/>
              </a:rPr>
              <a:t> инструктаж по охране труда;</a:t>
            </a:r>
          </a:p>
          <a:p>
            <a:pPr>
              <a:lnSpc>
                <a:spcPct val="90000"/>
              </a:lnSpc>
              <a:spcBef>
                <a:spcPct val="20000"/>
              </a:spcBef>
              <a:defRPr/>
            </a:pPr>
            <a:r>
              <a:rPr lang="ru-RU" sz="2000" b="1" dirty="0">
                <a:solidFill>
                  <a:srgbClr val="2646D0"/>
                </a:solidFill>
                <a:latin typeface="Arial Narrow" panose="020B0606020202030204" pitchFamily="34" charset="0"/>
              </a:rPr>
              <a:t>б)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повторный</a:t>
            </a:r>
            <a:r>
              <a:rPr lang="ru-RU" sz="2000" b="1" dirty="0">
                <a:solidFill>
                  <a:srgbClr val="2646D0"/>
                </a:solidFill>
                <a:latin typeface="Arial Narrow" panose="020B0606020202030204" pitchFamily="34" charset="0"/>
              </a:rPr>
              <a:t> инструктаж по охране труда;</a:t>
            </a:r>
          </a:p>
          <a:p>
            <a:pPr>
              <a:lnSpc>
                <a:spcPct val="90000"/>
              </a:lnSpc>
              <a:spcBef>
                <a:spcPct val="20000"/>
              </a:spcBef>
              <a:defRPr/>
            </a:pPr>
            <a:r>
              <a:rPr lang="ru-RU" sz="2000" b="1" dirty="0">
                <a:solidFill>
                  <a:srgbClr val="2646D0"/>
                </a:solidFill>
                <a:latin typeface="Arial Narrow" panose="020B0606020202030204" pitchFamily="34" charset="0"/>
              </a:rPr>
              <a:t>в)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внеплановый</a:t>
            </a:r>
            <a:r>
              <a:rPr lang="ru-RU" sz="2000" b="1" dirty="0">
                <a:solidFill>
                  <a:srgbClr val="2646D0"/>
                </a:solidFill>
                <a:latin typeface="Arial Narrow" panose="020B0606020202030204" pitchFamily="34" charset="0"/>
              </a:rPr>
              <a:t> инструктаж по охране труда.</a:t>
            </a:r>
          </a:p>
        </p:txBody>
      </p:sp>
    </p:spTree>
    <p:extLst>
      <p:ext uri="{BB962C8B-B14F-4D97-AF65-F5344CB8AC3E}">
        <p14:creationId xmlns:p14="http://schemas.microsoft.com/office/powerpoint/2010/main" val="39751023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8E7B674-F884-2F1F-761C-94D4E71E5AF8}"/>
              </a:ext>
            </a:extLst>
          </p:cNvPr>
          <p:cNvPicPr>
            <a:picLocks noChangeAspect="1"/>
          </p:cNvPicPr>
          <p:nvPr/>
        </p:nvPicPr>
        <p:blipFill>
          <a:blip r:embed="rId2"/>
          <a:stretch>
            <a:fillRect/>
          </a:stretch>
        </p:blipFill>
        <p:spPr>
          <a:xfrm>
            <a:off x="5919509" y="4065498"/>
            <a:ext cx="3224491" cy="279250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Первичный</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инструктаж по охране труда на рабочем месте </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251519" y="2060848"/>
            <a:ext cx="8640961" cy="2504470"/>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13. Первичный инструктаж по охране труда проводится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для всех работников организации до начала самостоятельной работы</a:t>
            </a:r>
            <a:r>
              <a:rPr lang="ru-RU" sz="2000" b="1" dirty="0">
                <a:solidFill>
                  <a:srgbClr val="2646D0"/>
                </a:solidFill>
                <a:latin typeface="Arial Narrow" panose="020B0606020202030204" pitchFamily="34" charset="0"/>
              </a:rPr>
              <a:t>, а также для лиц, проходящих производственную практику…</a:t>
            </a:r>
          </a:p>
        </p:txBody>
      </p:sp>
    </p:spTree>
    <p:extLst>
      <p:ext uri="{BB962C8B-B14F-4D97-AF65-F5344CB8AC3E}">
        <p14:creationId xmlns:p14="http://schemas.microsoft.com/office/powerpoint/2010/main" val="14102424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Первичный</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инструктаж по охране труда на рабочем месте </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251519" y="2060848"/>
            <a:ext cx="8640961" cy="2952328"/>
          </a:xfrm>
          <a:prstGeom prst="rect">
            <a:avLst/>
          </a:prstGeom>
        </p:spPr>
        <p:txBody>
          <a:bodyPr>
            <a:noAutofit/>
          </a:bodyPr>
          <a:lstStyle/>
          <a:p>
            <a:pPr algn="just">
              <a:lnSpc>
                <a:spcPct val="90000"/>
              </a:lnSpc>
              <a:spcBef>
                <a:spcPct val="20000"/>
              </a:spcBef>
              <a:defRPr/>
            </a:pPr>
            <a:r>
              <a:rPr lang="ru-RU" sz="1900" b="1" dirty="0">
                <a:solidFill>
                  <a:srgbClr val="2646D0"/>
                </a:solidFill>
                <a:latin typeface="Arial Narrow" panose="020B0606020202030204" pitchFamily="34" charset="0"/>
              </a:rPr>
              <a:t>13. …</a:t>
            </a:r>
            <a:r>
              <a:rPr lang="ru-RU" sz="1900" b="1" dirty="0">
                <a:solidFill>
                  <a:srgbClr val="2646D0"/>
                </a:solidFill>
                <a:effectLst>
                  <a:outerShdw blurRad="38100" dist="38100" dir="2700000" algn="tl">
                    <a:srgbClr val="000000">
                      <a:alpha val="43137"/>
                    </a:srgbClr>
                  </a:outerShdw>
                </a:effectLst>
                <a:latin typeface="Arial Narrow" panose="020B0606020202030204" pitchFamily="34" charset="0"/>
              </a:rPr>
              <a:t>Допускается освобождение отдельных категорий работников </a:t>
            </a:r>
            <a:r>
              <a:rPr lang="ru-RU" sz="1900" b="1" dirty="0">
                <a:solidFill>
                  <a:srgbClr val="2646D0"/>
                </a:solidFill>
                <a:latin typeface="Arial Narrow" panose="020B0606020202030204" pitchFamily="34" charset="0"/>
              </a:rPr>
              <a:t>от прохождения первичного инструктажа по охране труда в случае, если их трудовая деятельность связана с опасностью, источниками которой являются персональные электронно-вычислительные машины (персональные компьютеры), аппараты копировально-множительной техники настольного типа, единичные стационарные копировально-множительные аппараты, используемые периодически для нужд самой организации, иная офисная организационная техника, а также бытовая техника, не используемая в технологическом процессе производства, и при этом </a:t>
            </a:r>
            <a:r>
              <a:rPr lang="ru-RU" sz="1900" b="1" dirty="0">
                <a:solidFill>
                  <a:srgbClr val="2646D0"/>
                </a:solidFill>
                <a:effectLst>
                  <a:outerShdw blurRad="38100" dist="38100" dir="2700000" algn="tl">
                    <a:srgbClr val="000000">
                      <a:alpha val="43137"/>
                    </a:srgbClr>
                  </a:outerShdw>
                </a:effectLst>
                <a:latin typeface="Arial Narrow" panose="020B0606020202030204" pitchFamily="34" charset="0"/>
              </a:rPr>
              <a:t>другие источники опасности отсутствуют</a:t>
            </a:r>
            <a:r>
              <a:rPr lang="ru-RU" sz="1900" b="1" dirty="0">
                <a:solidFill>
                  <a:srgbClr val="2646D0"/>
                </a:solidFill>
                <a:latin typeface="Arial Narrow" panose="020B0606020202030204" pitchFamily="34" charset="0"/>
              </a:rPr>
              <a:t>, а </a:t>
            </a:r>
            <a:r>
              <a:rPr lang="ru-RU" sz="1900" b="1" dirty="0">
                <a:solidFill>
                  <a:srgbClr val="2646D0"/>
                </a:solidFill>
                <a:effectLst>
                  <a:outerShdw blurRad="38100" dist="38100" dir="2700000" algn="tl">
                    <a:srgbClr val="000000">
                      <a:alpha val="43137"/>
                    </a:srgbClr>
                  </a:outerShdw>
                </a:effectLst>
                <a:latin typeface="Arial Narrow" panose="020B0606020202030204" pitchFamily="34" charset="0"/>
              </a:rPr>
              <a:t>условия труда по результатам проведения специальной оценки условий труда являются оптимальными или допустимыми</a:t>
            </a:r>
            <a:r>
              <a:rPr lang="ru-RU" sz="1900" b="1" dirty="0">
                <a:solidFill>
                  <a:srgbClr val="2646D0"/>
                </a:solidFill>
                <a:latin typeface="Arial Narrow" panose="020B0606020202030204" pitchFamily="34" charset="0"/>
              </a:rPr>
              <a:t>…</a:t>
            </a:r>
          </a:p>
        </p:txBody>
      </p:sp>
      <p:sp>
        <p:nvSpPr>
          <p:cNvPr id="3" name="Прямоугольник 2">
            <a:extLst>
              <a:ext uri="{FF2B5EF4-FFF2-40B4-BE49-F238E27FC236}">
                <a16:creationId xmlns:a16="http://schemas.microsoft.com/office/drawing/2014/main" id="{8911746F-8CCD-31D2-F8B5-41DB327745B3}"/>
              </a:ext>
            </a:extLst>
          </p:cNvPr>
          <p:cNvSpPr/>
          <p:nvPr/>
        </p:nvSpPr>
        <p:spPr>
          <a:xfrm>
            <a:off x="251519" y="4725144"/>
            <a:ext cx="8640961" cy="1008112"/>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13.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Информация</a:t>
            </a:r>
            <a:r>
              <a:rPr lang="ru-RU" sz="2000" b="1" dirty="0">
                <a:solidFill>
                  <a:srgbClr val="2646D0"/>
                </a:solidFill>
                <a:latin typeface="Arial Narrow" panose="020B0606020202030204" pitchFamily="34" charset="0"/>
              </a:rPr>
              <a:t> о безопасных методах и приемах выполнения работ при наличии такой опасности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должна быть включена в программу вводного инструктажа</a:t>
            </a:r>
            <a:r>
              <a:rPr lang="ru-RU" sz="2000" b="1" dirty="0">
                <a:solidFill>
                  <a:srgbClr val="2646D0"/>
                </a:solidFill>
                <a:latin typeface="Arial Narrow" panose="020B0606020202030204" pitchFamily="34" charset="0"/>
              </a:rPr>
              <a:t> по охране труда.</a:t>
            </a:r>
          </a:p>
        </p:txBody>
      </p:sp>
      <p:sp>
        <p:nvSpPr>
          <p:cNvPr id="4" name="Прямоугольник 3">
            <a:extLst>
              <a:ext uri="{FF2B5EF4-FFF2-40B4-BE49-F238E27FC236}">
                <a16:creationId xmlns:a16="http://schemas.microsoft.com/office/drawing/2014/main" id="{1E728CF5-D750-336D-08C4-50650D7188AF}"/>
              </a:ext>
            </a:extLst>
          </p:cNvPr>
          <p:cNvSpPr/>
          <p:nvPr/>
        </p:nvSpPr>
        <p:spPr>
          <a:xfrm>
            <a:off x="251519" y="5661248"/>
            <a:ext cx="8640962" cy="1008112"/>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13.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Перечень</a:t>
            </a:r>
            <a:r>
              <a:rPr lang="ru-RU" sz="2000" b="1" dirty="0">
                <a:solidFill>
                  <a:srgbClr val="2646D0"/>
                </a:solidFill>
                <a:latin typeface="Arial Narrow" panose="020B0606020202030204" pitchFamily="34" charset="0"/>
              </a:rPr>
              <a:t> профессий и должностей работников, освобожденных от прохождения первичного инструктажа 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утверждается работодателем</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3787213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050" y="3861047"/>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Повторный</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инструктаж по охране труда на рабочем месте</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323526" y="1988841"/>
            <a:ext cx="8496945" cy="792087"/>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14. Повторный инструктаж по охране труда проводится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 реже одного раза в 6 месяцев</a:t>
            </a:r>
            <a:r>
              <a:rPr lang="ru-RU" sz="2000" b="1" dirty="0">
                <a:solidFill>
                  <a:srgbClr val="2646D0"/>
                </a:solidFill>
                <a:latin typeface="Arial Narrow" panose="020B0606020202030204" pitchFamily="34" charset="0"/>
              </a:rPr>
              <a:t>.</a:t>
            </a:r>
          </a:p>
        </p:txBody>
      </p:sp>
      <p:sp>
        <p:nvSpPr>
          <p:cNvPr id="2" name="Прямоугольник 1">
            <a:extLst>
              <a:ext uri="{FF2B5EF4-FFF2-40B4-BE49-F238E27FC236}">
                <a16:creationId xmlns:a16="http://schemas.microsoft.com/office/drawing/2014/main" id="{F20178F1-2D35-AE98-75BB-9659B10ECC48}"/>
              </a:ext>
            </a:extLst>
          </p:cNvPr>
          <p:cNvSpPr/>
          <p:nvPr/>
        </p:nvSpPr>
        <p:spPr>
          <a:xfrm>
            <a:off x="323528" y="2636912"/>
            <a:ext cx="8496944" cy="720078"/>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15. Повторный инструктаж по охране труда не проводится для работников,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освобожденных от прохождения первичного инструктажа </a:t>
            </a:r>
            <a:r>
              <a:rPr lang="ru-RU" sz="2000" b="1" dirty="0">
                <a:solidFill>
                  <a:srgbClr val="2646D0"/>
                </a:solidFill>
                <a:latin typeface="Arial Narrow" panose="020B0606020202030204" pitchFamily="34" charset="0"/>
              </a:rPr>
              <a:t>по охране труда.</a:t>
            </a:r>
          </a:p>
        </p:txBody>
      </p:sp>
    </p:spTree>
    <p:extLst>
      <p:ext uri="{BB962C8B-B14F-4D97-AF65-F5344CB8AC3E}">
        <p14:creationId xmlns:p14="http://schemas.microsoft.com/office/powerpoint/2010/main" val="17142323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Внеплановый</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инструктаж по охране труда на рабочем месте</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8804302" cy="5040560"/>
          </a:xfrm>
          <a:prstGeom prst="rect">
            <a:avLst/>
          </a:prstGeom>
        </p:spPr>
        <p:txBody>
          <a:bodyPr>
            <a:normAutofit fontScale="92500" lnSpcReduction="20000"/>
          </a:bodyPr>
          <a:lstStyle/>
          <a:p>
            <a:pPr algn="just">
              <a:lnSpc>
                <a:spcPct val="90000"/>
              </a:lnSpc>
              <a:spcBef>
                <a:spcPct val="20000"/>
              </a:spcBef>
              <a:defRPr/>
            </a:pPr>
            <a:r>
              <a:rPr lang="ru-RU" sz="2000" b="1" dirty="0">
                <a:solidFill>
                  <a:srgbClr val="2646D0"/>
                </a:solidFill>
                <a:latin typeface="Arial Narrow" panose="020B0606020202030204" pitchFamily="34" charset="0"/>
              </a:rPr>
              <a:t>Внеплановый инструктаж по охране труда проводится для работников организации в случаях, обусловленных:</a:t>
            </a:r>
          </a:p>
          <a:p>
            <a:pPr algn="just">
              <a:lnSpc>
                <a:spcPct val="90000"/>
              </a:lnSpc>
              <a:spcBef>
                <a:spcPct val="20000"/>
              </a:spcBef>
              <a:defRPr/>
            </a:pPr>
            <a:endParaRPr lang="ru-RU" sz="2000" b="1" dirty="0">
              <a:solidFill>
                <a:srgbClr val="2646D0"/>
              </a:solidFill>
              <a:latin typeface="Arial Narrow" panose="020B0606020202030204" pitchFamily="34" charset="0"/>
            </a:endParaRPr>
          </a:p>
          <a:p>
            <a:pPr algn="just">
              <a:lnSpc>
                <a:spcPct val="90000"/>
              </a:lnSpc>
              <a:spcBef>
                <a:spcPct val="20000"/>
              </a:spcBef>
              <a:defRPr/>
            </a:pPr>
            <a:r>
              <a:rPr lang="ru-RU" sz="2000" b="1" dirty="0">
                <a:solidFill>
                  <a:srgbClr val="2646D0"/>
                </a:solidFill>
                <a:latin typeface="Arial Narrow" panose="020B0606020202030204" pitchFamily="34" charset="0"/>
              </a:rPr>
              <a:t>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изменениями</a:t>
            </a:r>
            <a:r>
              <a:rPr lang="ru-RU" sz="2000" b="1" dirty="0">
                <a:solidFill>
                  <a:srgbClr val="2646D0"/>
                </a:solidFill>
                <a:latin typeface="Arial Narrow" panose="020B0606020202030204" pitchFamily="34" charset="0"/>
              </a:rPr>
              <a:t> в эксплуатации оборудования, технологических процессах, использовании сырья и материалов, влияющими на безопасность труда;</a:t>
            </a:r>
          </a:p>
          <a:p>
            <a:pPr algn="just">
              <a:lnSpc>
                <a:spcPct val="90000"/>
              </a:lnSpc>
              <a:spcBef>
                <a:spcPct val="20000"/>
              </a:spcBef>
              <a:defRPr/>
            </a:pPr>
            <a:r>
              <a:rPr lang="ru-RU" sz="2000" b="1" dirty="0">
                <a:solidFill>
                  <a:srgbClr val="2646D0"/>
                </a:solidFill>
                <a:latin typeface="Arial Narrow" panose="020B0606020202030204" pitchFamily="34" charset="0"/>
              </a:rPr>
              <a:t>б)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изменениями</a:t>
            </a:r>
            <a:r>
              <a:rPr lang="ru-RU" sz="2000" b="1" dirty="0">
                <a:solidFill>
                  <a:srgbClr val="2646D0"/>
                </a:solidFill>
                <a:latin typeface="Arial Narrow" panose="020B0606020202030204" pitchFamily="34" charset="0"/>
              </a:rPr>
              <a:t> должностных (функциональных) обязанностей работников, непосредственно связанных с осуществлением производственной деятельности, влияющими на безопасность труда;</a:t>
            </a:r>
          </a:p>
          <a:p>
            <a:pPr algn="just">
              <a:lnSpc>
                <a:spcPct val="90000"/>
              </a:lnSpc>
              <a:spcBef>
                <a:spcPct val="20000"/>
              </a:spcBef>
              <a:defRPr/>
            </a:pPr>
            <a:r>
              <a:rPr lang="ru-RU" sz="2000" b="1" dirty="0">
                <a:solidFill>
                  <a:srgbClr val="2646D0"/>
                </a:solidFill>
                <a:latin typeface="Arial Narrow" panose="020B0606020202030204" pitchFamily="34" charset="0"/>
              </a:rPr>
              <a:t>в)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изменениями</a:t>
            </a:r>
            <a:r>
              <a:rPr lang="ru-RU" sz="2000" b="1" dirty="0">
                <a:solidFill>
                  <a:srgbClr val="2646D0"/>
                </a:solidFill>
                <a:latin typeface="Arial Narrow" panose="020B0606020202030204" pitchFamily="34" charset="0"/>
              </a:rPr>
              <a:t> нормативных правовых актов, содержащих государственные нормативные требования охраны труда, затрагивающими непосредственно трудовые функции работника, а также изменениями локальных нормативных актов организации, затрагивающими требования охраны труда в организации;</a:t>
            </a:r>
          </a:p>
          <a:p>
            <a:pPr algn="just">
              <a:lnSpc>
                <a:spcPct val="90000"/>
              </a:lnSpc>
              <a:spcBef>
                <a:spcPct val="20000"/>
              </a:spcBef>
              <a:defRPr/>
            </a:pPr>
            <a:r>
              <a:rPr lang="ru-RU" sz="2000" b="1" dirty="0">
                <a:solidFill>
                  <a:srgbClr val="2646D0"/>
                </a:solidFill>
                <a:latin typeface="Arial Narrow" panose="020B0606020202030204" pitchFamily="34" charset="0"/>
              </a:rPr>
              <a:t>г)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выявлением</a:t>
            </a:r>
            <a:r>
              <a:rPr lang="ru-RU" sz="2000" b="1" dirty="0">
                <a:solidFill>
                  <a:srgbClr val="2646D0"/>
                </a:solidFill>
                <a:latin typeface="Arial Narrow" panose="020B0606020202030204" pitchFamily="34" charset="0"/>
              </a:rPr>
              <a:t> дополнительных к имеющимся на рабочем месте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производственных факторов и источников опасности</a:t>
            </a:r>
            <a:r>
              <a:rPr lang="ru-RU" sz="2000" b="1" dirty="0">
                <a:solidFill>
                  <a:srgbClr val="2646D0"/>
                </a:solidFill>
                <a:latin typeface="Arial Narrow" panose="020B0606020202030204" pitchFamily="34" charset="0"/>
              </a:rPr>
              <a:t> в рамках проведения специальной оценки условий труда и оценки профессиональных рисков соответственно, представляющих угрозу жизни и здоровью работников;</a:t>
            </a:r>
          </a:p>
          <a:p>
            <a:pPr algn="just">
              <a:lnSpc>
                <a:spcPct val="90000"/>
              </a:lnSpc>
              <a:spcBef>
                <a:spcPct val="20000"/>
              </a:spcBef>
              <a:defRPr/>
            </a:pPr>
            <a:r>
              <a:rPr lang="ru-RU" sz="2000" b="1" dirty="0">
                <a:solidFill>
                  <a:srgbClr val="2646D0"/>
                </a:solidFill>
                <a:latin typeface="Arial Narrow" panose="020B0606020202030204" pitchFamily="34" charset="0"/>
              </a:rPr>
              <a:t>д) требованиями должностных лиц федеральной инспекции труда при установлении нарушений требований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е) произошедшими авариями и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несчастными случаями </a:t>
            </a:r>
            <a:r>
              <a:rPr lang="ru-RU" sz="2000" b="1" dirty="0">
                <a:solidFill>
                  <a:srgbClr val="2646D0"/>
                </a:solidFill>
                <a:latin typeface="Arial Narrow" panose="020B0606020202030204" pitchFamily="34" charset="0"/>
              </a:rPr>
              <a:t>на производстве;</a:t>
            </a:r>
          </a:p>
          <a:p>
            <a:pPr algn="just">
              <a:lnSpc>
                <a:spcPct val="90000"/>
              </a:lnSpc>
              <a:spcBef>
                <a:spcPct val="20000"/>
              </a:spcBef>
              <a:defRPr/>
            </a:pPr>
            <a:r>
              <a:rPr lang="ru-RU" sz="2000" b="1" dirty="0">
                <a:solidFill>
                  <a:srgbClr val="2646D0"/>
                </a:solidFill>
                <a:latin typeface="Arial Narrow" panose="020B0606020202030204" pitchFamily="34" charset="0"/>
              </a:rPr>
              <a:t>ж)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перерывом в работе продолжительностью более 60 календарных дней</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latin typeface="Arial Narrow" panose="020B0606020202030204" pitchFamily="34" charset="0"/>
              </a:rPr>
              <a:t>з) решением работодателя.</a:t>
            </a:r>
          </a:p>
        </p:txBody>
      </p:sp>
    </p:spTree>
    <p:extLst>
      <p:ext uri="{BB962C8B-B14F-4D97-AF65-F5344CB8AC3E}">
        <p14:creationId xmlns:p14="http://schemas.microsoft.com/office/powerpoint/2010/main" val="42321458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Внеплановый</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инструктаж по охране труда на рабочем месте</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251519" y="1916832"/>
            <a:ext cx="8568953" cy="4104456"/>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17. Внеплановый инструктаж 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проводится в объеме мероприятий и требований охраны труда и в сроки, указанные в локальном нормативном акте работодателя</a:t>
            </a:r>
            <a:r>
              <a:rPr lang="ru-RU" sz="2000" b="1" dirty="0">
                <a:solidFill>
                  <a:srgbClr val="2646D0"/>
                </a:solidFill>
                <a:latin typeface="Arial Narrow" panose="020B0606020202030204" pitchFamily="34" charset="0"/>
              </a:rPr>
              <a:t>. В случае проведения внепланового обучения по основанию, предусмотренному подпунктом "а" пункта 50 настоящих Правил, внеплановый инструктаж по охране труда для работников по основанию, предусмотренному подпунктом "в" пункта 16 настоящих Правил, может не проводиться.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Перечень работников</a:t>
            </a:r>
            <a:r>
              <a:rPr lang="ru-RU" sz="2000" b="1" dirty="0">
                <a:solidFill>
                  <a:srgbClr val="2646D0"/>
                </a:solidFill>
                <a:latin typeface="Arial Narrow" panose="020B0606020202030204" pitchFamily="34" charset="0"/>
              </a:rPr>
              <a:t>, для которых необходимо проведение внепланового инструктажа по охране труда по основанию, предусмотренному подпунктом "е" пункта 16 настоящих Правил,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определяется работодателем </a:t>
            </a:r>
            <a:r>
              <a:rPr lang="ru-RU" sz="2000" b="1" dirty="0">
                <a:solidFill>
                  <a:srgbClr val="2646D0"/>
                </a:solidFill>
                <a:latin typeface="Arial Narrow" panose="020B0606020202030204" pitchFamily="34" charset="0"/>
              </a:rPr>
              <a:t>и должен включать руководителей и иных работников структурного подразделения, в котором произошли авария и (или) несчастный случай на производстве, а также руководителей и работников иных структурных подразделений, в которых возможно происшествие аналогичной аварии и (или) несчастного случая на производстве.</a:t>
            </a:r>
          </a:p>
        </p:txBody>
      </p:sp>
    </p:spTree>
    <p:extLst>
      <p:ext uri="{BB962C8B-B14F-4D97-AF65-F5344CB8AC3E}">
        <p14:creationId xmlns:p14="http://schemas.microsoft.com/office/powerpoint/2010/main" val="10756263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8E7B674-F884-2F1F-761C-94D4E71E5AF8}"/>
              </a:ext>
            </a:extLst>
          </p:cNvPr>
          <p:cNvPicPr>
            <a:picLocks noChangeAspect="1"/>
          </p:cNvPicPr>
          <p:nvPr/>
        </p:nvPicPr>
        <p:blipFill>
          <a:blip r:embed="rId2"/>
          <a:stretch>
            <a:fillRect/>
          </a:stretch>
        </p:blipFill>
        <p:spPr>
          <a:xfrm>
            <a:off x="6228184" y="4332818"/>
            <a:ext cx="2915816" cy="2525181"/>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Инструктаж по охране труда на рабочем месте </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323527" y="2060848"/>
            <a:ext cx="8568953" cy="1368152"/>
          </a:xfrm>
          <a:prstGeom prst="rect">
            <a:avLst/>
          </a:prstGeom>
        </p:spPr>
        <p:txBody>
          <a:bodyPr>
            <a:normAutofit/>
          </a:bodyPr>
          <a:lstStyle/>
          <a:p>
            <a:pPr algn="just">
              <a:lnSpc>
                <a:spcPct val="90000"/>
              </a:lnSpc>
              <a:spcBef>
                <a:spcPct val="20000"/>
              </a:spcBef>
              <a:defRPr/>
            </a:pPr>
            <a:r>
              <a:rPr lang="ru-RU" sz="1900" b="1" dirty="0">
                <a:solidFill>
                  <a:srgbClr val="2646D0"/>
                </a:solidFill>
                <a:latin typeface="Arial Narrow" panose="020B0606020202030204" pitchFamily="34" charset="0"/>
              </a:rPr>
              <a:t>18. Инструктаж по охране труда на рабочем месте проводится </a:t>
            </a:r>
            <a:r>
              <a:rPr lang="ru-RU" sz="1900" b="1" dirty="0">
                <a:solidFill>
                  <a:srgbClr val="2646D0"/>
                </a:solidFill>
                <a:effectLst>
                  <a:outerShdw blurRad="38100" dist="38100" dir="2700000" algn="tl">
                    <a:srgbClr val="000000">
                      <a:alpha val="43137"/>
                    </a:srgbClr>
                  </a:outerShdw>
                </a:effectLst>
                <a:latin typeface="Arial Narrow" panose="020B0606020202030204" pitchFamily="34" charset="0"/>
              </a:rPr>
              <a:t>в объеме мероприятий и требований охраны труда, содержащихся в инструкциях</a:t>
            </a:r>
            <a:r>
              <a:rPr lang="ru-RU" sz="1900" b="1" dirty="0">
                <a:solidFill>
                  <a:srgbClr val="2646D0"/>
                </a:solidFill>
                <a:latin typeface="Arial Narrow" panose="020B0606020202030204" pitchFamily="34" charset="0"/>
              </a:rPr>
              <a:t> и правилах по охране труда, разрабатываемых работодателем, </a:t>
            </a:r>
            <a:r>
              <a:rPr lang="ru-RU" sz="1900" b="1" dirty="0">
                <a:solidFill>
                  <a:srgbClr val="2646D0"/>
                </a:solidFill>
                <a:effectLst>
                  <a:outerShdw blurRad="38100" dist="38100" dir="2700000" algn="tl">
                    <a:srgbClr val="000000">
                      <a:alpha val="43137"/>
                    </a:srgbClr>
                  </a:outerShdw>
                </a:effectLst>
                <a:latin typeface="Arial Narrow" panose="020B0606020202030204" pitchFamily="34" charset="0"/>
              </a:rPr>
              <a:t>и включает в том числе вопросы оказания первой помощи пострадавшим</a:t>
            </a:r>
            <a:r>
              <a:rPr lang="ru-RU" sz="1900" b="1" dirty="0">
                <a:solidFill>
                  <a:srgbClr val="2646D0"/>
                </a:solidFill>
                <a:latin typeface="Arial Narrow" panose="020B0606020202030204" pitchFamily="34" charset="0"/>
              </a:rPr>
              <a:t>.</a:t>
            </a:r>
          </a:p>
        </p:txBody>
      </p:sp>
      <p:sp>
        <p:nvSpPr>
          <p:cNvPr id="3" name="Прямоугольник 2">
            <a:extLst>
              <a:ext uri="{FF2B5EF4-FFF2-40B4-BE49-F238E27FC236}">
                <a16:creationId xmlns:a16="http://schemas.microsoft.com/office/drawing/2014/main" id="{5401BDEF-2188-DDF3-538F-7A94594D18E6}"/>
              </a:ext>
            </a:extLst>
          </p:cNvPr>
          <p:cNvSpPr/>
          <p:nvPr/>
        </p:nvSpPr>
        <p:spPr>
          <a:xfrm>
            <a:off x="323527" y="3212976"/>
            <a:ext cx="8496946" cy="720080"/>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22. Инструктаж по охране труда на рабочем месте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проводится непосредственным руководителем работника</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3950656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Целевой инструктаж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772816"/>
            <a:ext cx="8974151" cy="4824536"/>
          </a:xfrm>
          <a:prstGeom prst="rect">
            <a:avLst/>
          </a:prstGeom>
        </p:spPr>
        <p:txBody>
          <a:bodyPr>
            <a:normAutofit lnSpcReduction="10000"/>
          </a:bodyPr>
          <a:lstStyle/>
          <a:p>
            <a:pPr algn="just">
              <a:lnSpc>
                <a:spcPct val="90000"/>
              </a:lnSpc>
              <a:spcBef>
                <a:spcPct val="20000"/>
              </a:spcBef>
              <a:defRPr/>
            </a:pPr>
            <a:r>
              <a:rPr lang="ru-RU" sz="2000" b="1" dirty="0">
                <a:solidFill>
                  <a:srgbClr val="2646D0"/>
                </a:solidFill>
                <a:latin typeface="Arial Narrow" panose="020B0606020202030204" pitchFamily="34" charset="0"/>
              </a:rPr>
              <a:t>19. Целевой инструктаж по охране труда проводится для работников в следующих случаях:</a:t>
            </a:r>
          </a:p>
          <a:p>
            <a:pPr algn="just">
              <a:lnSpc>
                <a:spcPct val="90000"/>
              </a:lnSpc>
              <a:spcBef>
                <a:spcPct val="20000"/>
              </a:spcBef>
              <a:defRPr/>
            </a:pPr>
            <a:r>
              <a:rPr lang="ru-RU" sz="2000" b="1" dirty="0">
                <a:solidFill>
                  <a:srgbClr val="2646D0"/>
                </a:solidFill>
                <a:latin typeface="Arial Narrow" panose="020B0606020202030204" pitchFamily="34" charset="0"/>
              </a:rPr>
              <a:t>а) перед проведением работ, выполнение которых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допускается только под непрерывным контролем работодателя, работ повышенной опасности</a:t>
            </a:r>
            <a:r>
              <a:rPr lang="ru-RU" sz="2000" b="1" dirty="0">
                <a:solidFill>
                  <a:srgbClr val="2646D0"/>
                </a:solidFill>
                <a:latin typeface="Arial Narrow" panose="020B0606020202030204" pitchFamily="34" charset="0"/>
              </a:rPr>
              <a:t>, в том числе работ, на производство которых в соответствии с нормативными правовыми актами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требуется оформление наряда-допуска </a:t>
            </a:r>
            <a:r>
              <a:rPr lang="ru-RU" sz="2000" b="1" dirty="0">
                <a:solidFill>
                  <a:srgbClr val="2646D0"/>
                </a:solidFill>
                <a:latin typeface="Arial Narrow" panose="020B0606020202030204" pitchFamily="34" charset="0"/>
              </a:rPr>
              <a:t>и других распорядительных документов на производство работ;</a:t>
            </a:r>
          </a:p>
          <a:p>
            <a:pPr algn="just">
              <a:lnSpc>
                <a:spcPct val="90000"/>
              </a:lnSpc>
              <a:spcBef>
                <a:spcPct val="20000"/>
              </a:spcBef>
              <a:defRPr/>
            </a:pPr>
            <a:r>
              <a:rPr lang="ru-RU" sz="2000" b="1" dirty="0">
                <a:solidFill>
                  <a:srgbClr val="2646D0"/>
                </a:solidFill>
                <a:latin typeface="Arial Narrow" panose="020B0606020202030204" pitchFamily="34" charset="0"/>
              </a:rPr>
              <a:t>б) перед выполнением работ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на объектах повышенной опасности</a:t>
            </a:r>
            <a:r>
              <a:rPr lang="ru-RU" sz="2000" b="1" dirty="0">
                <a:solidFill>
                  <a:srgbClr val="2646D0"/>
                </a:solidFill>
                <a:latin typeface="Arial Narrow" panose="020B0606020202030204" pitchFamily="34" charset="0"/>
              </a:rPr>
              <a:t>, а также непосредственно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на проезжей части автомобильных дорог или железнодорожных путях</a:t>
            </a:r>
            <a:r>
              <a:rPr lang="ru-RU" sz="2000" b="1" dirty="0">
                <a:solidFill>
                  <a:srgbClr val="2646D0"/>
                </a:solidFill>
                <a:latin typeface="Arial Narrow" panose="020B0606020202030204" pitchFamily="34" charset="0"/>
              </a:rPr>
              <a:t>, связанных с прямыми обязанностями работника, на которых требуется соблюдение дополнительных требований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в) перед выполнением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работ, не относящихся к основному технологическому процессу и не предусмотренных должностными (производственными) инструкциями</a:t>
            </a:r>
            <a:r>
              <a:rPr lang="ru-RU" sz="2000" b="1" dirty="0">
                <a:solidFill>
                  <a:srgbClr val="2646D0"/>
                </a:solidFill>
                <a:latin typeface="Arial Narrow" panose="020B0606020202030204" pitchFamily="34" charset="0"/>
              </a:rPr>
              <a:t>, в том числе вне цеха, участка, погрузочно-разгрузочных работ, работ по уборке территорий, работ на проезжей части дорог и на железнодорожных путях;</a:t>
            </a:r>
          </a:p>
          <a:p>
            <a:pPr algn="just">
              <a:lnSpc>
                <a:spcPct val="90000"/>
              </a:lnSpc>
              <a:spcBef>
                <a:spcPct val="20000"/>
              </a:spcBef>
              <a:defRPr/>
            </a:pPr>
            <a:r>
              <a:rPr lang="ru-RU" sz="2000" b="1" dirty="0">
                <a:solidFill>
                  <a:srgbClr val="2646D0"/>
                </a:solidFill>
                <a:latin typeface="Arial Narrow" panose="020B0606020202030204" pitchFamily="34" charset="0"/>
              </a:rPr>
              <a:t>г) перед выполнением работ по ликвидации последствий чрезвычайных ситуаций;</a:t>
            </a:r>
          </a:p>
          <a:p>
            <a:pPr algn="just">
              <a:lnSpc>
                <a:spcPct val="90000"/>
              </a:lnSpc>
              <a:spcBef>
                <a:spcPct val="20000"/>
              </a:spcBef>
              <a:defRPr/>
            </a:pPr>
            <a:r>
              <a:rPr lang="ru-RU" sz="2000" b="1" dirty="0">
                <a:solidFill>
                  <a:srgbClr val="2646D0"/>
                </a:solidFill>
                <a:latin typeface="Arial Narrow" panose="020B0606020202030204" pitchFamily="34" charset="0"/>
              </a:rPr>
              <a:t>д) в иных случаях, установленных работодателем.</a:t>
            </a:r>
          </a:p>
        </p:txBody>
      </p:sp>
    </p:spTree>
    <p:extLst>
      <p:ext uri="{BB962C8B-B14F-4D97-AF65-F5344CB8AC3E}">
        <p14:creationId xmlns:p14="http://schemas.microsoft.com/office/powerpoint/2010/main" val="3916887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Целевой инструктаж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772817"/>
            <a:ext cx="8974151" cy="1872208"/>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21. Целевой инструктаж по охране труда проводится в объеме требований охраны труда, предъявляемых к запланированным работам (мероприятиям),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указанных в локальном нормативном акте работодателя, и содержит вопросы оказания первой помощи пострадавшим,</a:t>
            </a:r>
            <a:r>
              <a:rPr lang="ru-RU" sz="2000" b="1" dirty="0">
                <a:solidFill>
                  <a:srgbClr val="2646D0"/>
                </a:solidFill>
                <a:latin typeface="Arial Narrow" panose="020B0606020202030204" pitchFamily="34" charset="0"/>
              </a:rPr>
              <a:t> при этом объем вопросов оказания первой помощи определяет работодатель или лицо, проводящее такой инструктаж по охране труда…</a:t>
            </a:r>
          </a:p>
        </p:txBody>
      </p:sp>
      <p:sp>
        <p:nvSpPr>
          <p:cNvPr id="2" name="Прямоугольник 1">
            <a:extLst>
              <a:ext uri="{FF2B5EF4-FFF2-40B4-BE49-F238E27FC236}">
                <a16:creationId xmlns:a16="http://schemas.microsoft.com/office/drawing/2014/main" id="{F29D9C61-7DE1-BE7C-B679-368FCD882C67}"/>
              </a:ext>
            </a:extLst>
          </p:cNvPr>
          <p:cNvSpPr/>
          <p:nvPr/>
        </p:nvSpPr>
        <p:spPr>
          <a:xfrm>
            <a:off x="179512" y="3645024"/>
            <a:ext cx="8974151" cy="1872208"/>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22. …Целевой инструктаж 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проводится непосредственным руководителем работ</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latin typeface="Arial Narrow" panose="020B0606020202030204" pitchFamily="34" charset="0"/>
              </a:rPr>
              <a:t>…целевой инструктаж по охране труда должны учитывать условия труда работника, воздействующие на него вредные и (или) опасные производственные факторы, источники опасности, установленные по результатам специальной оценки условий труда и оценки профессиональных рисков.</a:t>
            </a:r>
          </a:p>
        </p:txBody>
      </p:sp>
    </p:spTree>
    <p:extLst>
      <p:ext uri="{BB962C8B-B14F-4D97-AF65-F5344CB8AC3E}">
        <p14:creationId xmlns:p14="http://schemas.microsoft.com/office/powerpoint/2010/main" val="4276814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0151C3E-0EF4-4A27-8426-65A0DE1F1E5D}"/>
              </a:ext>
            </a:extLst>
          </p:cNvPr>
          <p:cNvPicPr>
            <a:picLocks noChangeAspect="1"/>
          </p:cNvPicPr>
          <p:nvPr/>
        </p:nvPicPr>
        <p:blipFill>
          <a:blip r:embed="rId2"/>
          <a:stretch>
            <a:fillRect/>
          </a:stretch>
        </p:blipFill>
        <p:spPr>
          <a:xfrm>
            <a:off x="6674547" y="0"/>
            <a:ext cx="2467599" cy="2609541"/>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5128737"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Правовая основа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2780928"/>
            <a:ext cx="8804302" cy="2664296"/>
          </a:xfrm>
          <a:prstGeom prst="rect">
            <a:avLst/>
          </a:prstGeom>
        </p:spPr>
        <p:txBody>
          <a:bodyPr>
            <a:normAutofit fontScale="92500" lnSpcReduction="20000"/>
          </a:bodyPr>
          <a:lstStyle/>
          <a:p>
            <a:pPr algn="ctr">
              <a:lnSpc>
                <a:spcPct val="90000"/>
              </a:lnSpc>
              <a:spcBef>
                <a:spcPct val="20000"/>
              </a:spcBef>
              <a:defRPr/>
            </a:pPr>
            <a:r>
              <a:rPr lang="ru-RU" sz="2800" b="1" dirty="0">
                <a:solidFill>
                  <a:srgbClr val="2646D0"/>
                </a:solidFill>
                <a:latin typeface="Arial Narrow" panose="020B0606020202030204" pitchFamily="34" charset="0"/>
              </a:rPr>
              <a:t>Трудовой кодекс Российской Федерации</a:t>
            </a:r>
          </a:p>
          <a:p>
            <a:pPr algn="ctr">
              <a:lnSpc>
                <a:spcPct val="90000"/>
              </a:lnSpc>
              <a:spcBef>
                <a:spcPct val="20000"/>
              </a:spcBef>
              <a:defRPr/>
            </a:pPr>
            <a:r>
              <a:rPr lang="ru-RU" sz="2800" b="1" dirty="0">
                <a:solidFill>
                  <a:srgbClr val="2646D0"/>
                </a:solidFill>
                <a:latin typeface="Arial Narrow" panose="020B0606020202030204" pitchFamily="34" charset="0"/>
              </a:rPr>
              <a:t>Статья 219. Обучение по охране труда. </a:t>
            </a:r>
          </a:p>
          <a:p>
            <a:pPr algn="ctr">
              <a:lnSpc>
                <a:spcPct val="90000"/>
              </a:lnSpc>
              <a:spcBef>
                <a:spcPct val="20000"/>
              </a:spcBef>
              <a:defRPr/>
            </a:pPr>
            <a:endParaRPr lang="ru-RU" sz="2800" b="1" dirty="0">
              <a:solidFill>
                <a:srgbClr val="2646D0"/>
              </a:solidFill>
              <a:latin typeface="Arial Narrow" panose="020B0606020202030204" pitchFamily="34" charset="0"/>
            </a:endParaRPr>
          </a:p>
          <a:p>
            <a:pPr algn="ctr">
              <a:lnSpc>
                <a:spcPct val="90000"/>
              </a:lnSpc>
              <a:spcBef>
                <a:spcPct val="20000"/>
              </a:spcBef>
              <a:defRPr/>
            </a:pPr>
            <a:r>
              <a:rPr lang="ru-RU" sz="2800" b="1" dirty="0">
                <a:solidFill>
                  <a:srgbClr val="2646D0"/>
                </a:solidFill>
                <a:latin typeface="Arial Narrow" panose="020B0606020202030204" pitchFamily="34" charset="0"/>
              </a:rPr>
              <a:t>Постановление Правительства Российской Федерации</a:t>
            </a:r>
          </a:p>
          <a:p>
            <a:pPr algn="ctr">
              <a:lnSpc>
                <a:spcPct val="90000"/>
              </a:lnSpc>
              <a:spcBef>
                <a:spcPct val="20000"/>
              </a:spcBef>
              <a:defRPr/>
            </a:pPr>
            <a:r>
              <a:rPr lang="ru-RU" sz="2800" b="1" dirty="0">
                <a:solidFill>
                  <a:srgbClr val="2646D0"/>
                </a:solidFill>
                <a:latin typeface="Arial Narrow" panose="020B0606020202030204" pitchFamily="34" charset="0"/>
              </a:rPr>
              <a:t>от 24 декабря 2021 г. № 2464</a:t>
            </a:r>
          </a:p>
          <a:p>
            <a:pPr algn="ctr">
              <a:lnSpc>
                <a:spcPct val="90000"/>
              </a:lnSpc>
              <a:spcBef>
                <a:spcPct val="20000"/>
              </a:spcBef>
              <a:defRPr/>
            </a:pPr>
            <a:r>
              <a:rPr lang="ru-RU" sz="2800" b="1" dirty="0">
                <a:solidFill>
                  <a:srgbClr val="2646D0"/>
                </a:solidFill>
                <a:latin typeface="Arial Narrow" panose="020B0606020202030204" pitchFamily="34" charset="0"/>
              </a:rPr>
              <a:t>«О порядке обучения по охране труда и проверки знания требований охраны труда».</a:t>
            </a:r>
          </a:p>
        </p:txBody>
      </p:sp>
    </p:spTree>
    <p:extLst>
      <p:ext uri="{BB962C8B-B14F-4D97-AF65-F5344CB8AC3E}">
        <p14:creationId xmlns:p14="http://schemas.microsoft.com/office/powerpoint/2010/main" val="12751617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291" y="4114413"/>
            <a:ext cx="3511417" cy="2743587"/>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Проверка знаний</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при инструктаже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916832"/>
            <a:ext cx="8804302" cy="2304256"/>
          </a:xfrm>
          <a:prstGeom prst="rect">
            <a:avLst/>
          </a:prstGeom>
        </p:spPr>
        <p:txBody>
          <a:bodyPr>
            <a:normAutofit fontScale="92500" lnSpcReduction="20000"/>
          </a:bodyPr>
          <a:lstStyle/>
          <a:p>
            <a:pPr algn="just">
              <a:lnSpc>
                <a:spcPct val="90000"/>
              </a:lnSpc>
              <a:spcBef>
                <a:spcPct val="20000"/>
              </a:spcBef>
              <a:defRPr/>
            </a:pPr>
            <a:r>
              <a:rPr lang="ru-RU" sz="2000" b="1" dirty="0">
                <a:solidFill>
                  <a:srgbClr val="2646D0"/>
                </a:solidFill>
                <a:latin typeface="Arial Narrow" panose="020B0606020202030204" pitchFamily="34" charset="0"/>
              </a:rPr>
              <a:t>23. Инструктаж 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заканчивается проверкой знания </a:t>
            </a:r>
            <a:r>
              <a:rPr lang="ru-RU" sz="2000" b="1" dirty="0">
                <a:solidFill>
                  <a:srgbClr val="2646D0"/>
                </a:solidFill>
                <a:latin typeface="Arial Narrow" panose="020B0606020202030204" pitchFamily="34" charset="0"/>
              </a:rPr>
              <a:t>требований охраны труда.</a:t>
            </a:r>
          </a:p>
          <a:p>
            <a:pPr algn="just">
              <a:lnSpc>
                <a:spcPct val="90000"/>
              </a:lnSpc>
              <a:spcBef>
                <a:spcPct val="20000"/>
              </a:spcBef>
              <a:defRPr/>
            </a:pPr>
            <a:endParaRPr lang="ru-RU" sz="2000" b="1" dirty="0">
              <a:solidFill>
                <a:srgbClr val="2646D0"/>
              </a:solidFill>
              <a:latin typeface="Arial Narrow" panose="020B0606020202030204" pitchFamily="34" charset="0"/>
            </a:endParaRPr>
          </a:p>
          <a:p>
            <a:pPr algn="just">
              <a:lnSpc>
                <a:spcPct val="90000"/>
              </a:lnSpc>
              <a:spcBef>
                <a:spcPct val="20000"/>
              </a:spcBef>
              <a:defRPr/>
            </a:pPr>
            <a:r>
              <a:rPr lang="ru-RU" sz="2000" b="1" dirty="0">
                <a:solidFill>
                  <a:srgbClr val="2646D0"/>
                </a:solidFill>
                <a:latin typeface="Arial Narrow" panose="020B0606020202030204" pitchFamily="34" charset="0"/>
              </a:rPr>
              <a:t>68. Проверка знания требований охраны труда работников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является неотъемлемой частью проведения инструктажа по охране труда</a:t>
            </a:r>
            <a:r>
              <a:rPr lang="ru-RU" sz="2000" b="1" dirty="0">
                <a:solidFill>
                  <a:srgbClr val="2646D0"/>
                </a:solidFill>
                <a:latin typeface="Arial Narrow" panose="020B0606020202030204" pitchFamily="34" charset="0"/>
              </a:rPr>
              <a:t> и обучения по охране труда и направлена на определение качества знаний, усвоенных и приобретенных работником при инструктаже по охране труда и обучении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69.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Форма проведения проверки знания </a:t>
            </a:r>
            <a:r>
              <a:rPr lang="ru-RU" sz="2000" b="1" dirty="0">
                <a:solidFill>
                  <a:srgbClr val="2646D0"/>
                </a:solidFill>
                <a:latin typeface="Arial Narrow" panose="020B0606020202030204" pitchFamily="34" charset="0"/>
              </a:rPr>
              <a:t>требований охраны труда работников при инструктаже 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определяется локальными нормативными актами </a:t>
            </a:r>
            <a:r>
              <a:rPr lang="ru-RU" sz="2000" b="1" dirty="0">
                <a:solidFill>
                  <a:srgbClr val="2646D0"/>
                </a:solidFill>
                <a:latin typeface="Arial Narrow" panose="020B0606020202030204" pitchFamily="34" charset="0"/>
              </a:rPr>
              <a:t>работодателя.</a:t>
            </a:r>
          </a:p>
        </p:txBody>
      </p:sp>
    </p:spTree>
    <p:extLst>
      <p:ext uri="{BB962C8B-B14F-4D97-AF65-F5344CB8AC3E}">
        <p14:creationId xmlns:p14="http://schemas.microsoft.com/office/powerpoint/2010/main" val="22337279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Регистрация результатов инструктажей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82287" y="2507740"/>
            <a:ext cx="5874580" cy="2721460"/>
          </a:xfrm>
          <a:prstGeom prst="rect">
            <a:avLst/>
          </a:prstGeom>
        </p:spPr>
        <p:txBody>
          <a:bodyPr>
            <a:no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24. Результаты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проведения инструктажа </a:t>
            </a:r>
            <a:r>
              <a:rPr lang="ru-RU" sz="2000" b="1" dirty="0">
                <a:solidFill>
                  <a:srgbClr val="2646D0"/>
                </a:solidFill>
                <a:latin typeface="Arial Narrow" panose="020B0606020202030204" pitchFamily="34" charset="0"/>
              </a:rPr>
              <a:t>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оформляются в соответствии с требованиями, установленными настоящими Правилами</a:t>
            </a:r>
            <a:r>
              <a:rPr lang="ru-RU" sz="2000" b="1" dirty="0">
                <a:solidFill>
                  <a:srgbClr val="2646D0"/>
                </a:solidFill>
                <a:latin typeface="Arial Narrow" panose="020B0606020202030204" pitchFamily="34" charset="0"/>
              </a:rPr>
              <a:t>.</a:t>
            </a:r>
          </a:p>
          <a:p>
            <a:pPr algn="just">
              <a:lnSpc>
                <a:spcPct val="90000"/>
              </a:lnSpc>
              <a:spcBef>
                <a:spcPct val="20000"/>
              </a:spcBef>
              <a:defRPr/>
            </a:pPr>
            <a:endParaRPr lang="ru-RU" sz="2000" b="1" dirty="0">
              <a:solidFill>
                <a:srgbClr val="2646D0"/>
              </a:solidFill>
              <a:latin typeface="Arial Narrow" panose="020B0606020202030204" pitchFamily="34" charset="0"/>
            </a:endParaRPr>
          </a:p>
          <a:p>
            <a:pPr algn="just">
              <a:lnSpc>
                <a:spcPct val="90000"/>
              </a:lnSpc>
              <a:spcBef>
                <a:spcPct val="20000"/>
              </a:spcBef>
              <a:defRPr/>
            </a:pPr>
            <a:r>
              <a:rPr lang="ru-RU" sz="2000" b="1" dirty="0">
                <a:solidFill>
                  <a:srgbClr val="2646D0"/>
                </a:solidFill>
                <a:latin typeface="Arial Narrow" panose="020B0606020202030204" pitchFamily="34" charset="0"/>
              </a:rPr>
              <a:t>88.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Порядок регистрации </a:t>
            </a:r>
            <a:r>
              <a:rPr lang="ru-RU" sz="2000" b="1" dirty="0">
                <a:solidFill>
                  <a:srgbClr val="2646D0"/>
                </a:solidFill>
                <a:latin typeface="Arial Narrow" panose="020B0606020202030204" pitchFamily="34" charset="0"/>
              </a:rPr>
              <a:t>проведенного инструктажа по охране труда и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форма его документирования утверждаются работодателем.</a:t>
            </a:r>
          </a:p>
        </p:txBody>
      </p:sp>
      <p:pic>
        <p:nvPicPr>
          <p:cNvPr id="6" name="Рисунок 5">
            <a:extLst>
              <a:ext uri="{FF2B5EF4-FFF2-40B4-BE49-F238E27FC236}">
                <a16:creationId xmlns:a16="http://schemas.microsoft.com/office/drawing/2014/main" id="{27A5D95D-1A1D-4B63-B7FA-0036ACF54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429" y="2492896"/>
            <a:ext cx="3048000" cy="3048000"/>
          </a:xfrm>
          <a:prstGeom prst="rect">
            <a:avLst/>
          </a:prstGeom>
        </p:spPr>
      </p:pic>
    </p:spTree>
    <p:extLst>
      <p:ext uri="{BB962C8B-B14F-4D97-AF65-F5344CB8AC3E}">
        <p14:creationId xmlns:p14="http://schemas.microsoft.com/office/powerpoint/2010/main" val="9858647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Регистрация результатов инструктажей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988840"/>
            <a:ext cx="8866647" cy="4608512"/>
          </a:xfrm>
          <a:prstGeom prst="rect">
            <a:avLst/>
          </a:prstGeom>
        </p:spPr>
        <p:txBody>
          <a:bodyPr>
            <a:noAutofit/>
          </a:bodyPr>
          <a:lstStyle/>
          <a:p>
            <a:pPr algn="just">
              <a:lnSpc>
                <a:spcPct val="90000"/>
              </a:lnSpc>
              <a:spcBef>
                <a:spcPct val="20000"/>
              </a:spcBef>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86. При регистрации проведения </a:t>
            </a:r>
            <a:r>
              <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rPr>
              <a:t>вводного</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 инструктажа по охране труда указывается следующая информация:</a:t>
            </a:r>
          </a:p>
          <a:p>
            <a:pPr algn="just">
              <a:lnSpc>
                <a:spcPct val="90000"/>
              </a:lnSpc>
              <a:spcBef>
                <a:spcPct val="20000"/>
              </a:spcBef>
              <a:defRPr/>
            </a:pPr>
            <a:r>
              <a:rPr lang="ru-RU" sz="2000" b="1" dirty="0">
                <a:solidFill>
                  <a:srgbClr val="2646D0"/>
                </a:solidFill>
                <a:latin typeface="Arial Narrow" panose="020B0606020202030204" pitchFamily="34" charset="0"/>
              </a:rPr>
              <a:t>а) дата проведения вводного инструктажа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б) фамилия, имя, отчество (при наличии) работника, прошедшего вводный инструктаж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в) профессия (должность) работника, прошедшего вводный инструктаж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г) число, месяц, год рождения работника, прошедшего вводный инструктаж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д) наименование подразделения, в котором будет осуществлять трудовую деятельность работник, прошедший вводный инструктаж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е) фамилия, имя, отчество (при наличии), профессия (должность) работника, проводившего вводный инструктаж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ж) подпись работника, проводившего вводный инструктаж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з) подпись работника, прошедшего вводный инструктаж по охране труда.</a:t>
            </a:r>
          </a:p>
        </p:txBody>
      </p:sp>
    </p:spTree>
    <p:extLst>
      <p:ext uri="{BB962C8B-B14F-4D97-AF65-F5344CB8AC3E}">
        <p14:creationId xmlns:p14="http://schemas.microsoft.com/office/powerpoint/2010/main" val="28124232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Регистрация результатов инструктажей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4" y="1700808"/>
            <a:ext cx="8928992" cy="5040560"/>
          </a:xfrm>
          <a:prstGeom prst="rect">
            <a:avLst/>
          </a:prstGeom>
        </p:spPr>
        <p:txBody>
          <a:bodyPr>
            <a:noAutofit/>
          </a:bodyPr>
          <a:lstStyle/>
          <a:p>
            <a:pPr algn="just">
              <a:lnSpc>
                <a:spcPct val="90000"/>
              </a:lnSpc>
              <a:spcBef>
                <a:spcPct val="20000"/>
              </a:spcBef>
              <a:defRPr/>
            </a:pPr>
            <a:r>
              <a:rPr lang="ru-RU" sz="1900" b="1" dirty="0">
                <a:solidFill>
                  <a:srgbClr val="2646D0"/>
                </a:solidFill>
                <a:effectLst>
                  <a:outerShdw blurRad="38100" dist="38100" dir="2700000" algn="tl">
                    <a:srgbClr val="000000">
                      <a:alpha val="43137"/>
                    </a:srgbClr>
                  </a:outerShdw>
                </a:effectLst>
                <a:latin typeface="Arial Narrow" panose="020B0606020202030204" pitchFamily="34" charset="0"/>
              </a:rPr>
              <a:t>87. При регистрации проведения инструктажа по охране труда на рабочем месте (</a:t>
            </a:r>
            <a:r>
              <a:rPr lang="ru-RU" sz="1900" b="1" dirty="0">
                <a:solidFill>
                  <a:srgbClr val="FF0000"/>
                </a:solidFill>
                <a:effectLst>
                  <a:outerShdw blurRad="38100" dist="38100" dir="2700000" algn="tl">
                    <a:srgbClr val="000000">
                      <a:alpha val="43137"/>
                    </a:srgbClr>
                  </a:outerShdw>
                </a:effectLst>
                <a:latin typeface="Arial Narrow" panose="020B0606020202030204" pitchFamily="34" charset="0"/>
              </a:rPr>
              <a:t>первичный, повторный, внеплановый</a:t>
            </a:r>
            <a:r>
              <a:rPr lang="ru-RU" sz="1900" b="1" dirty="0">
                <a:solidFill>
                  <a:srgbClr val="2646D0"/>
                </a:solidFill>
                <a:effectLst>
                  <a:outerShdw blurRad="38100" dist="38100" dir="2700000" algn="tl">
                    <a:srgbClr val="000000">
                      <a:alpha val="43137"/>
                    </a:srgbClr>
                  </a:outerShdw>
                </a:effectLst>
                <a:latin typeface="Arial Narrow" panose="020B0606020202030204" pitchFamily="34" charset="0"/>
              </a:rPr>
              <a:t>), а также </a:t>
            </a:r>
            <a:r>
              <a:rPr lang="ru-RU" sz="1900" b="1" dirty="0">
                <a:solidFill>
                  <a:srgbClr val="FF0000"/>
                </a:solidFill>
                <a:effectLst>
                  <a:outerShdw blurRad="38100" dist="38100" dir="2700000" algn="tl">
                    <a:srgbClr val="000000">
                      <a:alpha val="43137"/>
                    </a:srgbClr>
                  </a:outerShdw>
                </a:effectLst>
                <a:latin typeface="Arial Narrow" panose="020B0606020202030204" pitchFamily="34" charset="0"/>
              </a:rPr>
              <a:t>целевого</a:t>
            </a:r>
            <a:r>
              <a:rPr lang="ru-RU" sz="1900" b="1" dirty="0">
                <a:solidFill>
                  <a:srgbClr val="2646D0"/>
                </a:solidFill>
                <a:effectLst>
                  <a:outerShdw blurRad="38100" dist="38100" dir="2700000" algn="tl">
                    <a:srgbClr val="000000">
                      <a:alpha val="43137"/>
                    </a:srgbClr>
                  </a:outerShdw>
                </a:effectLst>
                <a:latin typeface="Arial Narrow" panose="020B0606020202030204" pitchFamily="34" charset="0"/>
              </a:rPr>
              <a:t> инструктажа по охране труда указывается следующая информация:</a:t>
            </a:r>
          </a:p>
          <a:p>
            <a:pPr algn="just">
              <a:lnSpc>
                <a:spcPct val="90000"/>
              </a:lnSpc>
              <a:spcBef>
                <a:spcPct val="20000"/>
              </a:spcBef>
              <a:defRPr/>
            </a:pPr>
            <a:r>
              <a:rPr lang="ru-RU" sz="1900" b="1" dirty="0">
                <a:solidFill>
                  <a:srgbClr val="2646D0"/>
                </a:solidFill>
                <a:latin typeface="Arial Narrow" panose="020B0606020202030204" pitchFamily="34" charset="0"/>
              </a:rPr>
              <a:t>а) дата проведения инструктажа по охране труда;</a:t>
            </a:r>
          </a:p>
          <a:p>
            <a:pPr algn="just">
              <a:lnSpc>
                <a:spcPct val="90000"/>
              </a:lnSpc>
              <a:spcBef>
                <a:spcPct val="20000"/>
              </a:spcBef>
              <a:defRPr/>
            </a:pPr>
            <a:r>
              <a:rPr lang="ru-RU" sz="1900" b="1" dirty="0">
                <a:solidFill>
                  <a:srgbClr val="2646D0"/>
                </a:solidFill>
                <a:latin typeface="Arial Narrow" panose="020B0606020202030204" pitchFamily="34" charset="0"/>
              </a:rPr>
              <a:t>б) фамилия, имя, отчество (при наличии) работника, прошедшего инструктаж по охране труда;</a:t>
            </a:r>
          </a:p>
          <a:p>
            <a:pPr algn="just">
              <a:lnSpc>
                <a:spcPct val="90000"/>
              </a:lnSpc>
              <a:spcBef>
                <a:spcPct val="20000"/>
              </a:spcBef>
              <a:defRPr/>
            </a:pPr>
            <a:r>
              <a:rPr lang="ru-RU" sz="1900" b="1" dirty="0">
                <a:solidFill>
                  <a:srgbClr val="2646D0"/>
                </a:solidFill>
                <a:latin typeface="Arial Narrow" panose="020B0606020202030204" pitchFamily="34" charset="0"/>
              </a:rPr>
              <a:t>в) профессия (должность) работника, прошедшего инструктаж по охране труда;</a:t>
            </a:r>
          </a:p>
          <a:p>
            <a:pPr algn="just">
              <a:lnSpc>
                <a:spcPct val="90000"/>
              </a:lnSpc>
              <a:spcBef>
                <a:spcPct val="20000"/>
              </a:spcBef>
              <a:defRPr/>
            </a:pPr>
            <a:r>
              <a:rPr lang="ru-RU" sz="1900" b="1" dirty="0">
                <a:solidFill>
                  <a:srgbClr val="2646D0"/>
                </a:solidFill>
                <a:latin typeface="Arial Narrow" panose="020B0606020202030204" pitchFamily="34" charset="0"/>
              </a:rPr>
              <a:t>г) число, месяц, год рождения работника, прошедшего инструктаж по охране труда;</a:t>
            </a:r>
          </a:p>
          <a:p>
            <a:pPr algn="just">
              <a:lnSpc>
                <a:spcPct val="90000"/>
              </a:lnSpc>
              <a:spcBef>
                <a:spcPct val="20000"/>
              </a:spcBef>
              <a:defRPr/>
            </a:pPr>
            <a:r>
              <a:rPr lang="ru-RU" sz="1900" b="1" dirty="0">
                <a:solidFill>
                  <a:srgbClr val="2646D0"/>
                </a:solidFill>
                <a:latin typeface="Arial Narrow" panose="020B0606020202030204" pitchFamily="34" charset="0"/>
              </a:rPr>
              <a:t>д) вид инструктажа по охране труда;</a:t>
            </a:r>
          </a:p>
          <a:p>
            <a:pPr algn="just">
              <a:lnSpc>
                <a:spcPct val="90000"/>
              </a:lnSpc>
              <a:spcBef>
                <a:spcPct val="20000"/>
              </a:spcBef>
              <a:defRPr/>
            </a:pPr>
            <a:r>
              <a:rPr lang="ru-RU" sz="1900" b="1" dirty="0">
                <a:solidFill>
                  <a:srgbClr val="2646D0"/>
                </a:solidFill>
                <a:latin typeface="Arial Narrow" panose="020B0606020202030204" pitchFamily="34" charset="0"/>
              </a:rPr>
              <a:t>е) причина проведения инструктажа по охране труда (для внепланового или целевого инструктажа по охране труда);</a:t>
            </a:r>
          </a:p>
          <a:p>
            <a:pPr algn="just">
              <a:lnSpc>
                <a:spcPct val="90000"/>
              </a:lnSpc>
              <a:spcBef>
                <a:spcPct val="20000"/>
              </a:spcBef>
              <a:defRPr/>
            </a:pPr>
            <a:r>
              <a:rPr lang="ru-RU" sz="1900" b="1" dirty="0">
                <a:solidFill>
                  <a:srgbClr val="2646D0"/>
                </a:solidFill>
                <a:latin typeface="Arial Narrow" panose="020B0606020202030204" pitchFamily="34" charset="0"/>
              </a:rPr>
              <a:t>ж) фамилия, имя, отчество (при наличии), профессия (должность) работника, проводившего инструктаж по охране труда;</a:t>
            </a:r>
          </a:p>
          <a:p>
            <a:pPr algn="just">
              <a:lnSpc>
                <a:spcPct val="90000"/>
              </a:lnSpc>
              <a:spcBef>
                <a:spcPct val="20000"/>
              </a:spcBef>
              <a:defRPr/>
            </a:pPr>
            <a:r>
              <a:rPr lang="ru-RU" sz="1900" b="1" dirty="0">
                <a:solidFill>
                  <a:srgbClr val="2646D0"/>
                </a:solidFill>
                <a:latin typeface="Arial Narrow" panose="020B0606020202030204" pitchFamily="34" charset="0"/>
              </a:rPr>
              <a:t>з) наименование локального акта (локальных актов), в объеме требований которого проведен инструктаж по охране труда;</a:t>
            </a:r>
          </a:p>
          <a:p>
            <a:pPr algn="just">
              <a:lnSpc>
                <a:spcPct val="90000"/>
              </a:lnSpc>
              <a:spcBef>
                <a:spcPct val="20000"/>
              </a:spcBef>
              <a:defRPr/>
            </a:pPr>
            <a:r>
              <a:rPr lang="ru-RU" sz="1900" b="1" dirty="0">
                <a:solidFill>
                  <a:srgbClr val="2646D0"/>
                </a:solidFill>
                <a:latin typeface="Arial Narrow" panose="020B0606020202030204" pitchFamily="34" charset="0"/>
              </a:rPr>
              <a:t>и) подпись работника, проводившего инструктаж по охране труда;</a:t>
            </a:r>
          </a:p>
          <a:p>
            <a:pPr algn="just">
              <a:lnSpc>
                <a:spcPct val="90000"/>
              </a:lnSpc>
              <a:spcBef>
                <a:spcPct val="20000"/>
              </a:spcBef>
              <a:defRPr/>
            </a:pPr>
            <a:r>
              <a:rPr lang="ru-RU" sz="1900" b="1" dirty="0">
                <a:solidFill>
                  <a:srgbClr val="2646D0"/>
                </a:solidFill>
                <a:latin typeface="Arial Narrow" panose="020B0606020202030204" pitchFamily="34" charset="0"/>
              </a:rPr>
              <a:t>к) подпись работника, прошедшего инструктаж по охране труда.</a:t>
            </a:r>
          </a:p>
        </p:txBody>
      </p:sp>
    </p:spTree>
    <p:extLst>
      <p:ext uri="{BB962C8B-B14F-4D97-AF65-F5344CB8AC3E}">
        <p14:creationId xmlns:p14="http://schemas.microsoft.com/office/powerpoint/2010/main" val="157856453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Инструктажи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fontScale="92500" lnSpcReduction="10000"/>
          </a:bodyPr>
          <a:lstStyle/>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Положение</a:t>
            </a:r>
            <a:r>
              <a:rPr lang="ru-RU" sz="2000" b="1" dirty="0">
                <a:solidFill>
                  <a:srgbClr val="2646D0"/>
                </a:solidFill>
                <a:latin typeface="Arial Narrow" panose="020B0606020202030204" pitchFamily="34" charset="0"/>
              </a:rPr>
              <a:t> об организации и проведении инструктажей по охране труда (с указанием формы и метода проведения инструктажа и формы проведения проверки знания требований охраны труда работников при инструктаже по охране труда).</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Программа</a:t>
            </a:r>
            <a:r>
              <a:rPr lang="ru-RU" sz="2000" b="1" dirty="0">
                <a:solidFill>
                  <a:srgbClr val="2646D0"/>
                </a:solidFill>
                <a:latin typeface="Arial Narrow" panose="020B0606020202030204" pitchFamily="34" charset="0"/>
              </a:rPr>
              <a:t> вводного инструктажа по охране труда.</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Перечень профессий и должностей работников, освобожденных от прохождения первичного инструктажа по охране труда (при решении работодателя об освобождении работников от инструктажа).</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Программа вводного инструктажа по охране труда для работников, освобожденных от прохождения первичного инструктажа по охране труда.</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Приказ о назначении лиц, ответственных за проведение инструктажей по охране труда</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Журналы (или иная форма) регистрации </a:t>
            </a:r>
            <a:r>
              <a:rPr lang="ru-RU" sz="2000" b="1" dirty="0">
                <a:solidFill>
                  <a:srgbClr val="2646D0"/>
                </a:solidFill>
                <a:latin typeface="Arial Narrow" panose="020B0606020202030204" pitchFamily="34" charset="0"/>
              </a:rPr>
              <a:t>прохождения инструктажей по охране труда.</a:t>
            </a:r>
          </a:p>
        </p:txBody>
      </p:sp>
    </p:spTree>
    <p:extLst>
      <p:ext uri="{BB962C8B-B14F-4D97-AF65-F5344CB8AC3E}">
        <p14:creationId xmlns:p14="http://schemas.microsoft.com/office/powerpoint/2010/main" val="101226612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2348880"/>
            <a:ext cx="8856983" cy="1440160"/>
          </a:xfrm>
          <a:prstGeom prst="rect">
            <a:avLst/>
          </a:prstGeom>
        </p:spPr>
        <p:txBody>
          <a:bodyPr>
            <a:noAutofit/>
          </a:bodyPr>
          <a:lstStyle/>
          <a:p>
            <a:pPr>
              <a:lnSpc>
                <a:spcPct val="90000"/>
              </a:lnSpc>
              <a:spcBef>
                <a:spcPct val="20000"/>
              </a:spcBef>
              <a:defRPr/>
            </a:pPr>
            <a:endParaRPr lang="ru-RU" sz="2000" b="1" dirty="0">
              <a:solidFill>
                <a:srgbClr val="2646D0"/>
              </a:solidFill>
              <a:latin typeface="Arial Narrow" panose="020B0606020202030204" pitchFamily="34" charset="0"/>
            </a:endParaRPr>
          </a:p>
        </p:txBody>
      </p:sp>
      <p:grpSp>
        <p:nvGrpSpPr>
          <p:cNvPr id="3" name="Группа 2">
            <a:extLst>
              <a:ext uri="{FF2B5EF4-FFF2-40B4-BE49-F238E27FC236}">
                <a16:creationId xmlns:a16="http://schemas.microsoft.com/office/drawing/2014/main" id="{BA3A8975-EA85-4627-BC56-896D029FEF5E}"/>
              </a:ext>
            </a:extLst>
          </p:cNvPr>
          <p:cNvGrpSpPr/>
          <p:nvPr/>
        </p:nvGrpSpPr>
        <p:grpSpPr>
          <a:xfrm>
            <a:off x="0" y="1825757"/>
            <a:ext cx="9144000" cy="4987619"/>
            <a:chOff x="467544" y="1825757"/>
            <a:chExt cx="8512304" cy="4843603"/>
          </a:xfrm>
        </p:grpSpPr>
        <p:pic>
          <p:nvPicPr>
            <p:cNvPr id="7" name="Рисунок 6">
              <a:extLst>
                <a:ext uri="{FF2B5EF4-FFF2-40B4-BE49-F238E27FC236}">
                  <a16:creationId xmlns:a16="http://schemas.microsoft.com/office/drawing/2014/main" id="{DC2C7894-5586-425D-BF0B-0BB7B591EA43}"/>
                </a:ext>
              </a:extLst>
            </p:cNvPr>
            <p:cNvPicPr>
              <a:picLocks noChangeAspect="1"/>
            </p:cNvPicPr>
            <p:nvPr/>
          </p:nvPicPr>
          <p:blipFill rotWithShape="1">
            <a:blip r:embed="rId2"/>
            <a:srcRect l="5217" t="13859" r="5217" b="13859"/>
            <a:stretch/>
          </p:blipFill>
          <p:spPr>
            <a:xfrm>
              <a:off x="467544" y="1825757"/>
              <a:ext cx="8512304" cy="4843603"/>
            </a:xfrm>
            <a:prstGeom prst="rect">
              <a:avLst/>
            </a:prstGeom>
          </p:spPr>
        </p:pic>
        <p:sp>
          <p:nvSpPr>
            <p:cNvPr id="2" name="TextBox 1">
              <a:extLst>
                <a:ext uri="{FF2B5EF4-FFF2-40B4-BE49-F238E27FC236}">
                  <a16:creationId xmlns:a16="http://schemas.microsoft.com/office/drawing/2014/main" id="{C93910A6-EA6D-450F-97C4-F871414B1F58}"/>
                </a:ext>
              </a:extLst>
            </p:cNvPr>
            <p:cNvSpPr txBox="1"/>
            <p:nvPr/>
          </p:nvSpPr>
          <p:spPr>
            <a:xfrm>
              <a:off x="7740352" y="1825757"/>
              <a:ext cx="1239496" cy="369332"/>
            </a:xfrm>
            <a:prstGeom prst="rect">
              <a:avLst/>
            </a:prstGeom>
            <a:solidFill>
              <a:schemeClr val="bg1"/>
            </a:solidFill>
          </p:spPr>
          <p:txBody>
            <a:bodyPr wrap="square" rtlCol="0">
              <a:spAutoFit/>
            </a:bodyPr>
            <a:lstStyle/>
            <a:p>
              <a:endParaRPr lang="ru-RU" dirty="0"/>
            </a:p>
          </p:txBody>
        </p:sp>
      </p:grpSp>
      <p:sp>
        <p:nvSpPr>
          <p:cNvPr id="4" name="Прямоугольник 3">
            <a:extLst>
              <a:ext uri="{FF2B5EF4-FFF2-40B4-BE49-F238E27FC236}">
                <a16:creationId xmlns:a16="http://schemas.microsoft.com/office/drawing/2014/main" id="{EB1EBACD-99F5-B52F-D2B3-6331CB456CFE}"/>
              </a:ext>
            </a:extLst>
          </p:cNvPr>
          <p:cNvSpPr/>
          <p:nvPr/>
        </p:nvSpPr>
        <p:spPr>
          <a:xfrm>
            <a:off x="4355976" y="3501008"/>
            <a:ext cx="4680518"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CB7B3231-E54F-C673-24D1-F2A2C7FF3379}"/>
              </a:ext>
            </a:extLst>
          </p:cNvPr>
          <p:cNvSpPr/>
          <p:nvPr/>
        </p:nvSpPr>
        <p:spPr>
          <a:xfrm>
            <a:off x="3635896" y="2564904"/>
            <a:ext cx="543609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108281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Стажировка на должности и стажировка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988840"/>
            <a:ext cx="5492860" cy="3024336"/>
          </a:xfrm>
          <a:prstGeom prst="rect">
            <a:avLst/>
          </a:prstGeom>
        </p:spPr>
        <p:txBody>
          <a:bodyPr>
            <a:noAutofit/>
          </a:bodyPr>
          <a:lstStyle/>
          <a:p>
            <a:pPr>
              <a:lnSpc>
                <a:spcPct val="90000"/>
              </a:lnSpc>
              <a:spcBef>
                <a:spcPct val="20000"/>
              </a:spcBef>
              <a:defRPr/>
            </a:pPr>
            <a:r>
              <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rPr>
              <a:t>Стажировка по охране труда </a:t>
            </a:r>
            <a:r>
              <a:rPr lang="ru-RU" sz="2000" b="1" dirty="0">
                <a:solidFill>
                  <a:srgbClr val="2646D0"/>
                </a:solidFill>
                <a:latin typeface="Arial Narrow" panose="020B0606020202030204" pitchFamily="34" charset="0"/>
              </a:rPr>
              <a:t>– один из видов (форм) обучения.</a:t>
            </a:r>
          </a:p>
          <a:p>
            <a:pPr>
              <a:lnSpc>
                <a:spcPct val="90000"/>
              </a:lnSpc>
              <a:spcBef>
                <a:spcPct val="20000"/>
              </a:spcBef>
              <a:defRPr/>
            </a:pPr>
            <a:endPar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endParaRPr>
          </a:p>
          <a:p>
            <a:pPr>
              <a:lnSpc>
                <a:spcPct val="90000"/>
              </a:lnSpc>
              <a:spcBef>
                <a:spcPct val="20000"/>
              </a:spcBef>
              <a:defRPr/>
            </a:pPr>
            <a:r>
              <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rPr>
              <a:t>Стажировка на должности </a:t>
            </a:r>
            <a:r>
              <a:rPr lang="ru-RU" sz="2000" b="1" dirty="0">
                <a:solidFill>
                  <a:srgbClr val="2646D0"/>
                </a:solidFill>
                <a:latin typeface="Arial Narrow" panose="020B0606020202030204" pitchFamily="34" charset="0"/>
              </a:rPr>
              <a:t>— разновидность дополнительного образования, применяется для повышения квалификации работника или получения им новых профессиональных знаний, а также способ закрепления выпускниками учебных заведений полученных ими теоретических знаний на практике.</a:t>
            </a:r>
          </a:p>
        </p:txBody>
      </p:sp>
      <p:pic>
        <p:nvPicPr>
          <p:cNvPr id="7" name="Picture 2">
            <a:extLst>
              <a:ext uri="{FF2B5EF4-FFF2-40B4-BE49-F238E27FC236}">
                <a16:creationId xmlns:a16="http://schemas.microsoft.com/office/drawing/2014/main" id="{B9878089-1481-4246-8C84-CB0F792690F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 r="36"/>
          <a:stretch/>
        </p:blipFill>
        <p:spPr bwMode="auto">
          <a:xfrm>
            <a:off x="5662709" y="2180406"/>
            <a:ext cx="3481291" cy="2832770"/>
          </a:xfrm>
          <a:prstGeom prst="rect">
            <a:avLst/>
          </a:prstGeom>
          <a:solidFill>
            <a:schemeClr val="bg1">
              <a:alpha val="21000"/>
            </a:schemeClr>
          </a:solidFill>
          <a:scene3d>
            <a:camera prst="orthographicFront"/>
            <a:lightRig rig="threePt" dir="t"/>
          </a:scene3d>
          <a:sp3d extrusionH="76200">
            <a:extrusionClr>
              <a:schemeClr val="bg1"/>
            </a:extrusionClr>
          </a:sp3d>
        </p:spPr>
      </p:pic>
    </p:spTree>
    <p:extLst>
      <p:ext uri="{BB962C8B-B14F-4D97-AF65-F5344CB8AC3E}">
        <p14:creationId xmlns:p14="http://schemas.microsoft.com/office/powerpoint/2010/main" val="351996228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Стажировки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7"/>
            <a:ext cx="5626287" cy="1800200"/>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25. Стажировка по охране труда на рабочем месте (далее - стажировка на рабочем месте) проводится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в целях приобретения работниками практических навыков безопасных методов и приемов выполнения работ в процессе трудовой деятельности</a:t>
            </a:r>
            <a:r>
              <a:rPr lang="ru-RU" sz="2000" b="1" dirty="0">
                <a:solidFill>
                  <a:srgbClr val="2646D0"/>
                </a:solidFill>
                <a:latin typeface="Arial Narrow" panose="020B0606020202030204" pitchFamily="34" charset="0"/>
              </a:rPr>
              <a:t>.</a:t>
            </a:r>
          </a:p>
        </p:txBody>
      </p:sp>
      <p:sp>
        <p:nvSpPr>
          <p:cNvPr id="2" name="Прямоугольник 1">
            <a:extLst>
              <a:ext uri="{FF2B5EF4-FFF2-40B4-BE49-F238E27FC236}">
                <a16:creationId xmlns:a16="http://schemas.microsoft.com/office/drawing/2014/main" id="{1166BE79-33E3-829B-8992-6E0F72B49FA6}"/>
              </a:ext>
            </a:extLst>
          </p:cNvPr>
          <p:cNvSpPr/>
          <p:nvPr/>
        </p:nvSpPr>
        <p:spPr>
          <a:xfrm>
            <a:off x="179512" y="3429000"/>
            <a:ext cx="5626287" cy="1727093"/>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К стажировке на рабочем месте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допускаются работники, успешно прошедшие в установленном порядке инструктаж по охране труда и обучение требованиям охраны труда</a:t>
            </a:r>
            <a:r>
              <a:rPr lang="ru-RU" sz="2000" b="1" dirty="0">
                <a:solidFill>
                  <a:srgbClr val="2646D0"/>
                </a:solidFill>
                <a:latin typeface="Arial Narrow" panose="020B0606020202030204" pitchFamily="34" charset="0"/>
              </a:rPr>
              <a:t> по программам, указанным в пункте 46 Порядка.</a:t>
            </a:r>
          </a:p>
        </p:txBody>
      </p:sp>
    </p:spTree>
    <p:extLst>
      <p:ext uri="{BB962C8B-B14F-4D97-AF65-F5344CB8AC3E}">
        <p14:creationId xmlns:p14="http://schemas.microsoft.com/office/powerpoint/2010/main" val="2258420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Стажировки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7"/>
            <a:ext cx="5626287" cy="1728191"/>
          </a:xfrm>
          <a:prstGeom prst="rect">
            <a:avLst/>
          </a:prstGeom>
        </p:spPr>
        <p:txBody>
          <a:bodyPr>
            <a:normAutofit lnSpcReduction="10000"/>
          </a:bodyPr>
          <a:lstStyle/>
          <a:p>
            <a:pPr algn="just">
              <a:lnSpc>
                <a:spcPct val="90000"/>
              </a:lnSpc>
              <a:spcBef>
                <a:spcPct val="20000"/>
              </a:spcBef>
              <a:defRPr/>
            </a:pPr>
            <a:r>
              <a:rPr lang="ru-RU" sz="2000" b="1" dirty="0">
                <a:solidFill>
                  <a:srgbClr val="2646D0"/>
                </a:solidFill>
                <a:latin typeface="Arial Narrow" panose="020B0606020202030204" pitchFamily="34" charset="0"/>
              </a:rPr>
              <a:t>26.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Перечень профессий и должностей работников</a:t>
            </a:r>
            <a:r>
              <a:rPr lang="ru-RU" sz="2000" b="1" dirty="0">
                <a:solidFill>
                  <a:srgbClr val="2646D0"/>
                </a:solidFill>
                <a:latin typeface="Arial Narrow" panose="020B0606020202030204" pitchFamily="34" charset="0"/>
              </a:rPr>
              <a:t>, которым необходимо пройти стажировку на рабочем месте,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устанавливается работодателем </a:t>
            </a:r>
            <a:r>
              <a:rPr lang="ru-RU" sz="2000" b="1" dirty="0">
                <a:solidFill>
                  <a:srgbClr val="2646D0"/>
                </a:solidFill>
                <a:latin typeface="Arial Narrow" panose="020B0606020202030204" pitchFamily="34" charset="0"/>
              </a:rPr>
              <a:t>с учетом мнения профсоюзного или иного уполномоченного работниками органа (при наличии).</a:t>
            </a:r>
          </a:p>
        </p:txBody>
      </p:sp>
      <p:sp>
        <p:nvSpPr>
          <p:cNvPr id="2" name="Прямоугольник 1">
            <a:extLst>
              <a:ext uri="{FF2B5EF4-FFF2-40B4-BE49-F238E27FC236}">
                <a16:creationId xmlns:a16="http://schemas.microsoft.com/office/drawing/2014/main" id="{3F4AEBA0-2C5B-67E5-B81E-B3A6A3FC02EB}"/>
              </a:ext>
            </a:extLst>
          </p:cNvPr>
          <p:cNvSpPr/>
          <p:nvPr/>
        </p:nvSpPr>
        <p:spPr>
          <a:xfrm>
            <a:off x="179512" y="3284984"/>
            <a:ext cx="5626287" cy="1872207"/>
          </a:xfrm>
          <a:prstGeom prst="rect">
            <a:avLst/>
          </a:prstGeom>
        </p:spPr>
        <p:txBody>
          <a:bodyPr>
            <a:normAutofit/>
          </a:bodyPr>
          <a:lstStyle/>
          <a:p>
            <a:pPr algn="just">
              <a:lnSpc>
                <a:spcPct val="90000"/>
              </a:lnSpc>
              <a:spcBef>
                <a:spcPct val="20000"/>
              </a:spcBef>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Обязательному включению </a:t>
            </a:r>
            <a:r>
              <a:rPr lang="ru-RU" sz="2000" b="1" dirty="0">
                <a:solidFill>
                  <a:srgbClr val="2646D0"/>
                </a:solidFill>
                <a:latin typeface="Arial Narrow" panose="020B0606020202030204" pitchFamily="34" charset="0"/>
              </a:rPr>
              <a:t>в указанный перечень подлежат наименования профессий и должностей работников,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выполняющих работы повышенной опасности</a:t>
            </a:r>
            <a:r>
              <a:rPr lang="ru-RU" sz="2000" b="1" dirty="0">
                <a:solidFill>
                  <a:srgbClr val="2646D0"/>
                </a:solidFill>
                <a:latin typeface="Arial Narrow" panose="020B0606020202030204" pitchFamily="34" charset="0"/>
              </a:rPr>
              <a:t>. </a:t>
            </a:r>
            <a:r>
              <a:rPr lang="ru-RU" sz="1400" b="1" dirty="0">
                <a:solidFill>
                  <a:srgbClr val="2646D0"/>
                </a:solidFill>
                <a:latin typeface="Arial Narrow" panose="020B0606020202030204" pitchFamily="34" charset="0"/>
              </a:rPr>
              <a:t>(Приложение № 2 к Примерному положению о системе управления охраной труда, утвержденному приказом Министерства труда и социальной защиты Российской Федерации от 29 октября 2021 г. № 776н)</a:t>
            </a:r>
          </a:p>
        </p:txBody>
      </p:sp>
    </p:spTree>
    <p:extLst>
      <p:ext uri="{BB962C8B-B14F-4D97-AF65-F5344CB8AC3E}">
        <p14:creationId xmlns:p14="http://schemas.microsoft.com/office/powerpoint/2010/main" val="3575968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Стажировки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2376264"/>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27. Стажировка на рабочем месте осуществляется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по программе стажировки на рабочем месте или в соответствии с иным локальным нормативным актом</a:t>
            </a:r>
            <a:r>
              <a:rPr lang="ru-RU" sz="2000" b="1" dirty="0">
                <a:solidFill>
                  <a:srgbClr val="2646D0"/>
                </a:solidFill>
                <a:latin typeface="Arial Narrow" panose="020B0606020202030204" pitchFamily="34" charset="0"/>
              </a:rPr>
              <a:t> работодателя, включающим в себя отработку практических навыков выполнения работ с использованием знаний и умений,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полученных в рамках обучения </a:t>
            </a:r>
            <a:r>
              <a:rPr lang="ru-RU" sz="2000" b="1" dirty="0">
                <a:solidFill>
                  <a:srgbClr val="2646D0"/>
                </a:solidFill>
                <a:latin typeface="Arial Narrow" panose="020B0606020202030204" pitchFamily="34" charset="0"/>
              </a:rPr>
              <a:t>требованиям по охране труда.</a:t>
            </a:r>
          </a:p>
        </p:txBody>
      </p:sp>
      <p:sp>
        <p:nvSpPr>
          <p:cNvPr id="2" name="Прямоугольник 1">
            <a:extLst>
              <a:ext uri="{FF2B5EF4-FFF2-40B4-BE49-F238E27FC236}">
                <a16:creationId xmlns:a16="http://schemas.microsoft.com/office/drawing/2014/main" id="{FF95989A-F174-6E4B-77C9-6A0EDD12C8F0}"/>
              </a:ext>
            </a:extLst>
          </p:cNvPr>
          <p:cNvSpPr/>
          <p:nvPr/>
        </p:nvSpPr>
        <p:spPr>
          <a:xfrm>
            <a:off x="179512" y="4005064"/>
            <a:ext cx="5626287" cy="2376264"/>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28.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Программа</a:t>
            </a:r>
            <a:r>
              <a:rPr lang="ru-RU" sz="2000" b="1" dirty="0">
                <a:solidFill>
                  <a:srgbClr val="2646D0"/>
                </a:solidFill>
                <a:latin typeface="Arial Narrow" panose="020B0606020202030204" pitchFamily="34" charset="0"/>
              </a:rPr>
              <a:t>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стажировки</a:t>
            </a:r>
            <a:r>
              <a:rPr lang="ru-RU" sz="2000" b="1" dirty="0">
                <a:solidFill>
                  <a:srgbClr val="2646D0"/>
                </a:solidFill>
                <a:latin typeface="Arial Narrow" panose="020B0606020202030204" pitchFamily="34" charset="0"/>
              </a:rPr>
              <a:t> на рабочем месте или иной локальный нормативный акт, определяющий объем мероприятий для ее проведения,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утверждается работодателем с учетом мнения профсоюзного или иного уполномоченного работниками органа</a:t>
            </a:r>
            <a:r>
              <a:rPr lang="ru-RU" sz="2000" b="1" dirty="0">
                <a:solidFill>
                  <a:srgbClr val="2646D0"/>
                </a:solidFill>
                <a:latin typeface="Arial Narrow" panose="020B0606020202030204" pitchFamily="34" charset="0"/>
              </a:rPr>
              <a:t> (при наличии).</a:t>
            </a:r>
          </a:p>
        </p:txBody>
      </p:sp>
    </p:spTree>
    <p:extLst>
      <p:ext uri="{BB962C8B-B14F-4D97-AF65-F5344CB8AC3E}">
        <p14:creationId xmlns:p14="http://schemas.microsoft.com/office/powerpoint/2010/main" val="2387359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7A5D95D-1A1D-4B63-B7FA-0036ACF54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429" y="2492896"/>
            <a:ext cx="3048000" cy="3048000"/>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772816"/>
            <a:ext cx="6706408" cy="4968552"/>
          </a:xfrm>
          <a:prstGeom prst="rect">
            <a:avLst/>
          </a:prstGeom>
        </p:spPr>
        <p:txBody>
          <a:bodyPr>
            <a:noAutofit/>
          </a:bodyPr>
          <a:lstStyle/>
          <a:p>
            <a:pPr>
              <a:lnSpc>
                <a:spcPct val="90000"/>
              </a:lnSpc>
              <a:spcBef>
                <a:spcPct val="20000"/>
              </a:spcBef>
              <a:defRPr/>
            </a:pPr>
            <a:r>
              <a:rPr lang="ru-RU" sz="1900" b="1" u="sng" dirty="0">
                <a:solidFill>
                  <a:srgbClr val="2646D0"/>
                </a:solidFill>
                <a:latin typeface="Arial Narrow" panose="020B0606020202030204" pitchFamily="34" charset="0"/>
              </a:rPr>
              <a:t>4. Обучение по охране труда осуществляется в ходе проведения:</a:t>
            </a:r>
          </a:p>
          <a:p>
            <a:pPr>
              <a:lnSpc>
                <a:spcPct val="90000"/>
              </a:lnSpc>
              <a:spcBef>
                <a:spcPct val="20000"/>
              </a:spcBef>
              <a:defRPr/>
            </a:pPr>
            <a:endParaRPr lang="ru-RU" sz="1900" b="1" u="sng" dirty="0">
              <a:solidFill>
                <a:srgbClr val="2646D0"/>
              </a:solidFill>
              <a:latin typeface="Arial Narrow" panose="020B0606020202030204" pitchFamily="34" charset="0"/>
            </a:endParaRPr>
          </a:p>
          <a:p>
            <a:pPr>
              <a:lnSpc>
                <a:spcPct val="90000"/>
              </a:lnSpc>
              <a:spcBef>
                <a:spcPct val="20000"/>
              </a:spcBef>
              <a:defRPr/>
            </a:pPr>
            <a:r>
              <a:rPr lang="ru-RU" sz="1900" b="1" dirty="0">
                <a:solidFill>
                  <a:srgbClr val="2646D0"/>
                </a:solidFill>
                <a:latin typeface="Arial Narrow" panose="020B0606020202030204" pitchFamily="34" charset="0"/>
              </a:rPr>
              <a:t>а) инструктажей по охране труда;</a:t>
            </a:r>
          </a:p>
          <a:p>
            <a:pPr>
              <a:lnSpc>
                <a:spcPct val="90000"/>
              </a:lnSpc>
              <a:spcBef>
                <a:spcPct val="20000"/>
              </a:spcBef>
              <a:defRPr/>
            </a:pPr>
            <a:endParaRPr lang="ru-RU" sz="1900" b="1" dirty="0">
              <a:solidFill>
                <a:srgbClr val="2646D0"/>
              </a:solidFill>
              <a:latin typeface="Arial Narrow" panose="020B0606020202030204" pitchFamily="34" charset="0"/>
            </a:endParaRPr>
          </a:p>
          <a:p>
            <a:pPr>
              <a:lnSpc>
                <a:spcPct val="90000"/>
              </a:lnSpc>
              <a:spcBef>
                <a:spcPct val="20000"/>
              </a:spcBef>
              <a:defRPr/>
            </a:pPr>
            <a:r>
              <a:rPr lang="ru-RU" sz="1900" b="1" dirty="0">
                <a:solidFill>
                  <a:srgbClr val="2646D0"/>
                </a:solidFill>
                <a:latin typeface="Arial Narrow" panose="020B0606020202030204" pitchFamily="34" charset="0"/>
              </a:rPr>
              <a:t>б) стажировки на рабочем месте;</a:t>
            </a:r>
          </a:p>
          <a:p>
            <a:pPr>
              <a:lnSpc>
                <a:spcPct val="90000"/>
              </a:lnSpc>
              <a:spcBef>
                <a:spcPct val="20000"/>
              </a:spcBef>
              <a:defRPr/>
            </a:pPr>
            <a:endParaRPr lang="ru-RU" sz="1900" b="1" dirty="0">
              <a:solidFill>
                <a:srgbClr val="2646D0"/>
              </a:solidFill>
              <a:latin typeface="Arial Narrow" panose="020B0606020202030204" pitchFamily="34" charset="0"/>
            </a:endParaRPr>
          </a:p>
          <a:p>
            <a:pPr>
              <a:lnSpc>
                <a:spcPct val="90000"/>
              </a:lnSpc>
              <a:spcBef>
                <a:spcPct val="20000"/>
              </a:spcBef>
              <a:defRPr/>
            </a:pPr>
            <a:r>
              <a:rPr lang="ru-RU" sz="1900" b="1" dirty="0">
                <a:solidFill>
                  <a:srgbClr val="2646D0"/>
                </a:solidFill>
                <a:latin typeface="Arial Narrow" panose="020B0606020202030204" pitchFamily="34" charset="0"/>
              </a:rPr>
              <a:t>в) обучения по оказанию первой помощи пострадавшим;</a:t>
            </a:r>
          </a:p>
          <a:p>
            <a:pPr>
              <a:lnSpc>
                <a:spcPct val="90000"/>
              </a:lnSpc>
              <a:spcBef>
                <a:spcPct val="20000"/>
              </a:spcBef>
              <a:defRPr/>
            </a:pPr>
            <a:endParaRPr lang="ru-RU" sz="1900" b="1" dirty="0">
              <a:solidFill>
                <a:srgbClr val="2646D0"/>
              </a:solidFill>
              <a:latin typeface="Arial Narrow" panose="020B0606020202030204" pitchFamily="34" charset="0"/>
            </a:endParaRPr>
          </a:p>
          <a:p>
            <a:pPr>
              <a:lnSpc>
                <a:spcPct val="90000"/>
              </a:lnSpc>
              <a:spcBef>
                <a:spcPct val="20000"/>
              </a:spcBef>
              <a:defRPr/>
            </a:pPr>
            <a:r>
              <a:rPr lang="ru-RU" sz="1900" b="1" dirty="0">
                <a:solidFill>
                  <a:srgbClr val="2646D0"/>
                </a:solidFill>
                <a:latin typeface="Arial Narrow" panose="020B0606020202030204" pitchFamily="34" charset="0"/>
              </a:rPr>
              <a:t>г) обучения по использованию (применению) средств индивидуальной защиты;</a:t>
            </a:r>
          </a:p>
          <a:p>
            <a:pPr>
              <a:lnSpc>
                <a:spcPct val="90000"/>
              </a:lnSpc>
              <a:spcBef>
                <a:spcPct val="20000"/>
              </a:spcBef>
              <a:defRPr/>
            </a:pPr>
            <a:endParaRPr lang="ru-RU" sz="1900" b="1" dirty="0">
              <a:solidFill>
                <a:srgbClr val="2646D0"/>
              </a:solidFill>
              <a:latin typeface="Arial Narrow" panose="020B0606020202030204" pitchFamily="34" charset="0"/>
            </a:endParaRPr>
          </a:p>
          <a:p>
            <a:pPr>
              <a:lnSpc>
                <a:spcPct val="90000"/>
              </a:lnSpc>
              <a:spcBef>
                <a:spcPct val="20000"/>
              </a:spcBef>
              <a:defRPr/>
            </a:pPr>
            <a:r>
              <a:rPr lang="ru-RU" sz="1900" b="1" dirty="0">
                <a:solidFill>
                  <a:srgbClr val="2646D0"/>
                </a:solidFill>
                <a:latin typeface="Arial Narrow" panose="020B0606020202030204" pitchFamily="34" charset="0"/>
              </a:rPr>
              <a:t>д) обучения по охране труда у работодателя, в том числе обучения безопасным методам и приемам выполнения работ, или в организации, у индивидуального предпринимателя, оказывающих услуги по проведению обучения по охране труда (далее - обучение требованиям охраны труда).</a:t>
            </a:r>
          </a:p>
          <a:p>
            <a:pPr>
              <a:lnSpc>
                <a:spcPct val="90000"/>
              </a:lnSpc>
              <a:spcBef>
                <a:spcPct val="20000"/>
              </a:spcBef>
              <a:defRPr/>
            </a:pPr>
            <a:endParaRPr lang="ru-RU" sz="1900" b="1" dirty="0">
              <a:solidFill>
                <a:srgbClr val="2646D0"/>
              </a:solidFill>
              <a:latin typeface="Arial Narrow" panose="020B0606020202030204" pitchFamily="34" charset="0"/>
            </a:endParaRPr>
          </a:p>
        </p:txBody>
      </p:sp>
    </p:spTree>
    <p:extLst>
      <p:ext uri="{BB962C8B-B14F-4D97-AF65-F5344CB8AC3E}">
        <p14:creationId xmlns:p14="http://schemas.microsoft.com/office/powerpoint/2010/main" val="20939084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Стажировки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29. Стажировка на рабочем месте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проводится под руководством работников организации, назначенных ответственными за организацию и проведение стажировки на рабочем месте локальным нормативным актом работодателя </a:t>
            </a:r>
            <a:r>
              <a:rPr lang="ru-RU" sz="2000" b="1" dirty="0">
                <a:solidFill>
                  <a:srgbClr val="2646D0"/>
                </a:solidFill>
                <a:latin typeface="Arial Narrow" panose="020B0606020202030204" pitchFamily="34" charset="0"/>
              </a:rPr>
              <a:t>и прошедших обучение по охране труда в установленном порядке.</a:t>
            </a:r>
          </a:p>
          <a:p>
            <a:pPr algn="just">
              <a:lnSpc>
                <a:spcPct val="90000"/>
              </a:lnSpc>
              <a:spcBef>
                <a:spcPct val="20000"/>
              </a:spcBef>
              <a:defRPr/>
            </a:pPr>
            <a:r>
              <a:rPr lang="ru-RU" sz="2000" b="1" dirty="0">
                <a:solidFill>
                  <a:srgbClr val="2646D0"/>
                </a:solidFill>
                <a:latin typeface="Arial Narrow" panose="020B0606020202030204" pitchFamily="34" charset="0"/>
              </a:rPr>
              <a:t>Количество работников организации, закрепленных за работником, ответственным за организацию и проведение стажировки на рабочем месте,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устанавливается работодателем</a:t>
            </a:r>
            <a:r>
              <a:rPr lang="ru-RU" sz="2000" b="1" dirty="0">
                <a:solidFill>
                  <a:srgbClr val="2646D0"/>
                </a:solidFill>
                <a:latin typeface="Arial Narrow" panose="020B0606020202030204" pitchFamily="34" charset="0"/>
              </a:rPr>
              <a:t> с учетом требований нормативных правовых актов, содержащих государственные нормативные требования охраны труда.</a:t>
            </a:r>
          </a:p>
        </p:txBody>
      </p:sp>
    </p:spTree>
    <p:extLst>
      <p:ext uri="{BB962C8B-B14F-4D97-AF65-F5344CB8AC3E}">
        <p14:creationId xmlns:p14="http://schemas.microsoft.com/office/powerpoint/2010/main" val="331391914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Стажировки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31. Требования к порядку проведения стажировки на рабочем месте, к работникам, ответственным за организацию и проведение стажировки на рабочем месте, а также к продолжительности и месту проведения стажировки на рабочем месте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устанавливаются локальными нормативными актами работодателя </a:t>
            </a:r>
            <a:r>
              <a:rPr lang="ru-RU" sz="2000" b="1" dirty="0">
                <a:solidFill>
                  <a:srgbClr val="2646D0"/>
                </a:solidFill>
                <a:latin typeface="Arial Narrow" panose="020B0606020202030204" pitchFamily="34" charset="0"/>
              </a:rPr>
              <a:t>с учетом мнения профсоюзного или иного уполномоченного работниками органа (при наличии). При этом продолжительность стажировки на рабочем месте должна составлять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 менее 2 смен</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372842889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Стажировки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7"/>
            <a:ext cx="5626287" cy="3816423"/>
          </a:xfrm>
          <a:prstGeom prst="rect">
            <a:avLst/>
          </a:prstGeom>
        </p:spPr>
        <p:txBody>
          <a:bodyPr>
            <a:normAutofit lnSpcReduction="10000"/>
          </a:bodyPr>
          <a:lstStyle/>
          <a:p>
            <a:pPr algn="just">
              <a:lnSpc>
                <a:spcPct val="90000"/>
              </a:lnSpc>
              <a:spcBef>
                <a:spcPct val="20000"/>
              </a:spcBef>
              <a:defRPr/>
            </a:pPr>
            <a:r>
              <a:rPr lang="ru-RU" sz="2000" b="1" dirty="0">
                <a:solidFill>
                  <a:srgbClr val="2646D0"/>
                </a:solidFill>
                <a:latin typeface="Arial Narrow" panose="020B0606020202030204" pitchFamily="34" charset="0"/>
              </a:rPr>
              <a:t>90. Регистрация прохождения стажировки на рабочем месте должна содержать следующую информацию:</a:t>
            </a:r>
          </a:p>
          <a:p>
            <a:pPr algn="just">
              <a:lnSpc>
                <a:spcPct val="90000"/>
              </a:lnSpc>
              <a:spcBef>
                <a:spcPct val="20000"/>
              </a:spcBef>
              <a:defRPr/>
            </a:pPr>
            <a:r>
              <a:rPr lang="ru-RU" sz="2000" b="1" dirty="0">
                <a:solidFill>
                  <a:srgbClr val="2646D0"/>
                </a:solidFill>
                <a:latin typeface="Arial Narrow" panose="020B0606020202030204" pitchFamily="34" charset="0"/>
              </a:rPr>
              <a:t>а) количество смен стажировки на рабочем месте;</a:t>
            </a:r>
          </a:p>
          <a:p>
            <a:pPr algn="just">
              <a:lnSpc>
                <a:spcPct val="90000"/>
              </a:lnSpc>
              <a:spcBef>
                <a:spcPct val="20000"/>
              </a:spcBef>
              <a:defRPr/>
            </a:pPr>
            <a:r>
              <a:rPr lang="ru-RU" sz="2000" b="1" dirty="0">
                <a:solidFill>
                  <a:srgbClr val="2646D0"/>
                </a:solidFill>
                <a:latin typeface="Arial Narrow" panose="020B0606020202030204" pitchFamily="34" charset="0"/>
              </a:rPr>
              <a:t>б) период проведения стажировки на рабочем месте;</a:t>
            </a:r>
          </a:p>
          <a:p>
            <a:pPr algn="just">
              <a:lnSpc>
                <a:spcPct val="90000"/>
              </a:lnSpc>
              <a:spcBef>
                <a:spcPct val="20000"/>
              </a:spcBef>
              <a:defRPr/>
            </a:pPr>
            <a:r>
              <a:rPr lang="ru-RU" sz="2000" b="1" dirty="0">
                <a:solidFill>
                  <a:srgbClr val="2646D0"/>
                </a:solidFill>
                <a:latin typeface="Arial Narrow" panose="020B0606020202030204" pitchFamily="34" charset="0"/>
              </a:rPr>
              <a:t>в) фамилия, имя, отчество (при наличии), профессия (должность), подпись лица, прошедшего стажировку на рабочем месте;</a:t>
            </a:r>
          </a:p>
          <a:p>
            <a:pPr algn="just">
              <a:lnSpc>
                <a:spcPct val="90000"/>
              </a:lnSpc>
              <a:spcBef>
                <a:spcPct val="20000"/>
              </a:spcBef>
              <a:defRPr/>
            </a:pPr>
            <a:r>
              <a:rPr lang="ru-RU" sz="2000" b="1" dirty="0">
                <a:solidFill>
                  <a:srgbClr val="2646D0"/>
                </a:solidFill>
                <a:latin typeface="Arial Narrow" panose="020B0606020202030204" pitchFamily="34" charset="0"/>
              </a:rPr>
              <a:t>г) фамилия, имя, отчество (при наличии), профессия (должность), подпись лица, проводившего стажировку на рабочем месте;</a:t>
            </a:r>
          </a:p>
          <a:p>
            <a:pPr algn="just">
              <a:lnSpc>
                <a:spcPct val="90000"/>
              </a:lnSpc>
              <a:spcBef>
                <a:spcPct val="20000"/>
              </a:spcBef>
              <a:defRPr/>
            </a:pPr>
            <a:r>
              <a:rPr lang="ru-RU" sz="2000" b="1" dirty="0">
                <a:solidFill>
                  <a:srgbClr val="2646D0"/>
                </a:solidFill>
                <a:latin typeface="Arial Narrow" panose="020B0606020202030204" pitchFamily="34" charset="0"/>
              </a:rPr>
              <a:t>д) дата допуска работника к самостоятельной работе.</a:t>
            </a:r>
          </a:p>
        </p:txBody>
      </p:sp>
    </p:spTree>
    <p:extLst>
      <p:ext uri="{BB962C8B-B14F-4D97-AF65-F5344CB8AC3E}">
        <p14:creationId xmlns:p14="http://schemas.microsoft.com/office/powerpoint/2010/main" val="238351502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Стажировки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Положение</a:t>
            </a:r>
            <a:r>
              <a:rPr lang="ru-RU" sz="2000" b="1" dirty="0">
                <a:solidFill>
                  <a:srgbClr val="2646D0"/>
                </a:solidFill>
                <a:latin typeface="Arial Narrow" panose="020B0606020202030204" pitchFamily="34" charset="0"/>
              </a:rPr>
              <a:t> о порядке организации, проведении и регистрации результатов стажировок по охране труда на рабочем месте.</a:t>
            </a:r>
          </a:p>
          <a:p>
            <a:pPr marL="342900" indent="-342900">
              <a:lnSpc>
                <a:spcPct val="90000"/>
              </a:lnSpc>
              <a:spcBef>
                <a:spcPct val="20000"/>
              </a:spcBef>
              <a:buFont typeface="Arial" panose="020B0604020202020204" pitchFamily="34" charset="0"/>
              <a:buChar char="•"/>
              <a:defRPr/>
            </a:pPr>
            <a:endParaRPr lang="ru-RU" sz="2000" b="1" dirty="0">
              <a:solidFill>
                <a:srgbClr val="2646D0"/>
              </a:solidFill>
              <a:latin typeface="Arial Narrow" panose="020B0606020202030204" pitchFamily="34" charset="0"/>
            </a:endParaRPr>
          </a:p>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Перечень профессий и должностей </a:t>
            </a:r>
            <a:r>
              <a:rPr lang="ru-RU" sz="2000" b="1" dirty="0">
                <a:solidFill>
                  <a:srgbClr val="2646D0"/>
                </a:solidFill>
                <a:latin typeface="Arial Narrow" panose="020B0606020202030204" pitchFamily="34" charset="0"/>
              </a:rPr>
              <a:t>работников, которым необходимо пройти стажировку по охране труда.</a:t>
            </a:r>
          </a:p>
          <a:p>
            <a:pPr marL="342900" indent="-342900">
              <a:lnSpc>
                <a:spcPct val="90000"/>
              </a:lnSpc>
              <a:spcBef>
                <a:spcPct val="20000"/>
              </a:spcBef>
              <a:buFont typeface="Arial" panose="020B0604020202020204" pitchFamily="34" charset="0"/>
              <a:buChar char="•"/>
              <a:defRPr/>
            </a:pPr>
            <a:endParaRPr lang="ru-RU" sz="2000" b="1" dirty="0">
              <a:solidFill>
                <a:srgbClr val="2646D0"/>
              </a:solidFill>
              <a:latin typeface="Arial Narrow" panose="020B0606020202030204" pitchFamily="34" charset="0"/>
            </a:endParaRPr>
          </a:p>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Программа</a:t>
            </a:r>
            <a:r>
              <a:rPr lang="ru-RU" sz="2000" b="1" dirty="0">
                <a:solidFill>
                  <a:srgbClr val="2646D0"/>
                </a:solidFill>
                <a:latin typeface="Arial Narrow" panose="020B0606020202030204" pitchFamily="34" charset="0"/>
              </a:rPr>
              <a:t> стажировки по охране труда.</a:t>
            </a:r>
          </a:p>
          <a:p>
            <a:pPr marL="342900" indent="-342900">
              <a:lnSpc>
                <a:spcPct val="90000"/>
              </a:lnSpc>
              <a:spcBef>
                <a:spcPct val="20000"/>
              </a:spcBef>
              <a:buFont typeface="Arial" panose="020B0604020202020204" pitchFamily="34" charset="0"/>
              <a:buChar char="•"/>
              <a:defRPr/>
            </a:pPr>
            <a:endParaRPr lang="ru-RU" sz="2000" b="1" dirty="0">
              <a:solidFill>
                <a:srgbClr val="2646D0"/>
              </a:solidFill>
              <a:latin typeface="Arial Narrow" panose="020B0606020202030204" pitchFamily="34" charset="0"/>
            </a:endParaRPr>
          </a:p>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Приказ о назначении лиц, ответственных </a:t>
            </a:r>
            <a:r>
              <a:rPr lang="ru-RU" sz="2000" b="1" dirty="0">
                <a:solidFill>
                  <a:srgbClr val="2646D0"/>
                </a:solidFill>
                <a:latin typeface="Arial Narrow" panose="020B0606020202030204" pitchFamily="34" charset="0"/>
              </a:rPr>
              <a:t>за проведение стажировок по охране труда.</a:t>
            </a:r>
          </a:p>
          <a:p>
            <a:pPr marL="342900" indent="-342900">
              <a:lnSpc>
                <a:spcPct val="90000"/>
              </a:lnSpc>
              <a:spcBef>
                <a:spcPct val="20000"/>
              </a:spcBef>
              <a:buFont typeface="Arial" panose="020B0604020202020204" pitchFamily="34" charset="0"/>
              <a:buChar char="•"/>
              <a:defRPr/>
            </a:pPr>
            <a:endParaRPr lang="ru-RU" sz="2000" b="1" dirty="0">
              <a:solidFill>
                <a:srgbClr val="2646D0"/>
              </a:solidFill>
              <a:latin typeface="Arial Narrow" panose="020B0606020202030204" pitchFamily="34" charset="0"/>
            </a:endParaRPr>
          </a:p>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Журнал (или иная форма) регистрации </a:t>
            </a:r>
            <a:r>
              <a:rPr lang="ru-RU" sz="2000" b="1" dirty="0">
                <a:solidFill>
                  <a:srgbClr val="2646D0"/>
                </a:solidFill>
                <a:latin typeface="Arial Narrow" panose="020B0606020202030204" pitchFamily="34" charset="0"/>
              </a:rPr>
              <a:t>прохождения стажировки по охране труда.</a:t>
            </a:r>
          </a:p>
        </p:txBody>
      </p:sp>
    </p:spTree>
    <p:extLst>
      <p:ext uri="{BB962C8B-B14F-4D97-AF65-F5344CB8AC3E}">
        <p14:creationId xmlns:p14="http://schemas.microsoft.com/office/powerpoint/2010/main" val="74671665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2348880"/>
            <a:ext cx="8856983" cy="1440160"/>
          </a:xfrm>
          <a:prstGeom prst="rect">
            <a:avLst/>
          </a:prstGeom>
        </p:spPr>
        <p:txBody>
          <a:bodyPr>
            <a:noAutofit/>
          </a:bodyPr>
          <a:lstStyle/>
          <a:p>
            <a:pPr>
              <a:lnSpc>
                <a:spcPct val="90000"/>
              </a:lnSpc>
              <a:spcBef>
                <a:spcPct val="20000"/>
              </a:spcBef>
              <a:defRPr/>
            </a:pPr>
            <a:endParaRPr lang="ru-RU" sz="2000" b="1" dirty="0">
              <a:solidFill>
                <a:srgbClr val="2646D0"/>
              </a:solidFill>
              <a:latin typeface="Arial Narrow" panose="020B0606020202030204" pitchFamily="34" charset="0"/>
            </a:endParaRPr>
          </a:p>
        </p:txBody>
      </p:sp>
      <p:grpSp>
        <p:nvGrpSpPr>
          <p:cNvPr id="3" name="Группа 2">
            <a:extLst>
              <a:ext uri="{FF2B5EF4-FFF2-40B4-BE49-F238E27FC236}">
                <a16:creationId xmlns:a16="http://schemas.microsoft.com/office/drawing/2014/main" id="{BA3A8975-EA85-4627-BC56-896D029FEF5E}"/>
              </a:ext>
            </a:extLst>
          </p:cNvPr>
          <p:cNvGrpSpPr/>
          <p:nvPr/>
        </p:nvGrpSpPr>
        <p:grpSpPr>
          <a:xfrm>
            <a:off x="0" y="1825757"/>
            <a:ext cx="9144000" cy="4987619"/>
            <a:chOff x="467544" y="1825757"/>
            <a:chExt cx="8512304" cy="4843603"/>
          </a:xfrm>
        </p:grpSpPr>
        <p:pic>
          <p:nvPicPr>
            <p:cNvPr id="7" name="Рисунок 6">
              <a:extLst>
                <a:ext uri="{FF2B5EF4-FFF2-40B4-BE49-F238E27FC236}">
                  <a16:creationId xmlns:a16="http://schemas.microsoft.com/office/drawing/2014/main" id="{DC2C7894-5586-425D-BF0B-0BB7B591EA43}"/>
                </a:ext>
              </a:extLst>
            </p:cNvPr>
            <p:cNvPicPr>
              <a:picLocks noChangeAspect="1"/>
            </p:cNvPicPr>
            <p:nvPr/>
          </p:nvPicPr>
          <p:blipFill rotWithShape="1">
            <a:blip r:embed="rId2"/>
            <a:srcRect l="5217" t="13859" r="5217" b="13859"/>
            <a:stretch/>
          </p:blipFill>
          <p:spPr>
            <a:xfrm>
              <a:off x="467544" y="1825757"/>
              <a:ext cx="8512304" cy="4843603"/>
            </a:xfrm>
            <a:prstGeom prst="rect">
              <a:avLst/>
            </a:prstGeom>
          </p:spPr>
        </p:pic>
        <p:sp>
          <p:nvSpPr>
            <p:cNvPr id="2" name="TextBox 1">
              <a:extLst>
                <a:ext uri="{FF2B5EF4-FFF2-40B4-BE49-F238E27FC236}">
                  <a16:creationId xmlns:a16="http://schemas.microsoft.com/office/drawing/2014/main" id="{C93910A6-EA6D-450F-97C4-F871414B1F58}"/>
                </a:ext>
              </a:extLst>
            </p:cNvPr>
            <p:cNvSpPr txBox="1"/>
            <p:nvPr/>
          </p:nvSpPr>
          <p:spPr>
            <a:xfrm>
              <a:off x="7740352" y="1825757"/>
              <a:ext cx="1239496" cy="369332"/>
            </a:xfrm>
            <a:prstGeom prst="rect">
              <a:avLst/>
            </a:prstGeom>
            <a:solidFill>
              <a:schemeClr val="bg1"/>
            </a:solidFill>
          </p:spPr>
          <p:txBody>
            <a:bodyPr wrap="square" rtlCol="0">
              <a:spAutoFit/>
            </a:bodyPr>
            <a:lstStyle/>
            <a:p>
              <a:endParaRPr lang="ru-RU" dirty="0"/>
            </a:p>
          </p:txBody>
        </p:sp>
      </p:grpSp>
      <p:sp>
        <p:nvSpPr>
          <p:cNvPr id="4" name="Прямоугольник 3">
            <a:extLst>
              <a:ext uri="{FF2B5EF4-FFF2-40B4-BE49-F238E27FC236}">
                <a16:creationId xmlns:a16="http://schemas.microsoft.com/office/drawing/2014/main" id="{EB1EBACD-99F5-B52F-D2B3-6331CB456CFE}"/>
              </a:ext>
            </a:extLst>
          </p:cNvPr>
          <p:cNvSpPr/>
          <p:nvPr/>
        </p:nvSpPr>
        <p:spPr>
          <a:xfrm>
            <a:off x="4355976" y="3501008"/>
            <a:ext cx="4680518"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CB7B3231-E54F-C673-24D1-F2A2C7FF3379}"/>
              </a:ext>
            </a:extLst>
          </p:cNvPr>
          <p:cNvSpPr/>
          <p:nvPr/>
        </p:nvSpPr>
        <p:spPr>
          <a:xfrm>
            <a:off x="7308304" y="2564904"/>
            <a:ext cx="176369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6FED16BD-604A-E140-55D9-79E74C7E9349}"/>
              </a:ext>
            </a:extLst>
          </p:cNvPr>
          <p:cNvSpPr/>
          <p:nvPr/>
        </p:nvSpPr>
        <p:spPr>
          <a:xfrm>
            <a:off x="3635896" y="2564904"/>
            <a:ext cx="18722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2264243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использованию СИЗ</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323528" y="1772817"/>
            <a:ext cx="5472607" cy="1512168"/>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38. Обучению по использованию (применению) средств индивидуальной защиты подлежат работники, применяющие средства индивидуальной защиты,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применение которых требует практических навыков.</a:t>
            </a:r>
            <a:endParaRPr lang="ru-RU" sz="2000" b="1" dirty="0">
              <a:solidFill>
                <a:srgbClr val="2646D0"/>
              </a:solidFill>
              <a:latin typeface="Arial Narrow" panose="020B0606020202030204" pitchFamily="34" charset="0"/>
            </a:endParaRPr>
          </a:p>
        </p:txBody>
      </p:sp>
      <p:sp>
        <p:nvSpPr>
          <p:cNvPr id="2" name="Прямоугольник 1">
            <a:extLst>
              <a:ext uri="{FF2B5EF4-FFF2-40B4-BE49-F238E27FC236}">
                <a16:creationId xmlns:a16="http://schemas.microsoft.com/office/drawing/2014/main" id="{57413271-0FBC-2F4A-745B-A57A87F3BC76}"/>
              </a:ext>
            </a:extLst>
          </p:cNvPr>
          <p:cNvSpPr/>
          <p:nvPr/>
        </p:nvSpPr>
        <p:spPr>
          <a:xfrm>
            <a:off x="323528" y="3212977"/>
            <a:ext cx="5472607" cy="2232248"/>
          </a:xfrm>
          <a:prstGeom prst="rect">
            <a:avLst/>
          </a:prstGeom>
        </p:spPr>
        <p:txBody>
          <a:bodyPr>
            <a:normAutofit/>
          </a:bodyPr>
          <a:lstStyle/>
          <a:p>
            <a:pPr algn="just">
              <a:lnSpc>
                <a:spcPct val="90000"/>
              </a:lnSpc>
              <a:spcBef>
                <a:spcPct val="20000"/>
              </a:spcBef>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Работодатель утверждает перечень </a:t>
            </a:r>
            <a:r>
              <a:rPr lang="ru-RU" sz="2000" b="1" dirty="0">
                <a:solidFill>
                  <a:srgbClr val="2646D0"/>
                </a:solidFill>
                <a:latin typeface="Arial Narrow" panose="020B0606020202030204" pitchFamily="34" charset="0"/>
              </a:rPr>
              <a:t>средств индивидуальной защиты, применение которых требует от работников практических навыков в зависимости от степени риска причинения вреда работнику.</a:t>
            </a:r>
          </a:p>
        </p:txBody>
      </p:sp>
    </p:spTree>
    <p:extLst>
      <p:ext uri="{BB962C8B-B14F-4D97-AF65-F5344CB8AC3E}">
        <p14:creationId xmlns:p14="http://schemas.microsoft.com/office/powerpoint/2010/main" val="4259885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использованию СИЗ</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38. При выдаче средств индивидуальной защиты, применение которых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 требует от работников практических навыков</a:t>
            </a:r>
            <a:r>
              <a:rPr lang="ru-RU" sz="2000" b="1" dirty="0">
                <a:solidFill>
                  <a:srgbClr val="2646D0"/>
                </a:solidFill>
                <a:latin typeface="Arial Narrow" panose="020B0606020202030204" pitchFamily="34" charset="0"/>
              </a:rPr>
              <a:t>, работодатель обеспечивает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ознакомление</a:t>
            </a:r>
            <a:r>
              <a:rPr lang="ru-RU" sz="2000" b="1" dirty="0">
                <a:solidFill>
                  <a:srgbClr val="2646D0"/>
                </a:solidFill>
                <a:latin typeface="Arial Narrow" panose="020B0606020202030204" pitchFamily="34" charset="0"/>
              </a:rPr>
              <a:t> со способами проверки их работоспособности и исправности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в рамках проведения инструктажа по охране труда на рабочем месте</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227630104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использованию СИЗ</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lnSpcReduction="10000"/>
          </a:bodyPr>
          <a:lstStyle/>
          <a:p>
            <a:pPr algn="just">
              <a:lnSpc>
                <a:spcPct val="90000"/>
              </a:lnSpc>
              <a:spcBef>
                <a:spcPct val="20000"/>
              </a:spcBef>
              <a:defRPr/>
            </a:pPr>
            <a:r>
              <a:rPr lang="ru-RU" sz="2000" b="1" dirty="0">
                <a:solidFill>
                  <a:srgbClr val="2646D0"/>
                </a:solidFill>
                <a:latin typeface="Arial Narrow" panose="020B0606020202030204" pitchFamily="34" charset="0"/>
              </a:rPr>
              <a:t>40. Председатель (заместители председателя) и</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члены комиссий по проверке знания требований охраны труда по вопросам использования (применения) средств индивидуальной защиты,</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лица, проводящие обучение по использованию (применению) средств индивидуальной защиты,</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специалисты по охране труда,</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а также члены комитетов (комиссий) по охране труда</a:t>
            </a:r>
          </a:p>
          <a:p>
            <a:pPr algn="just">
              <a:lnSpc>
                <a:spcPct val="90000"/>
              </a:lnSpc>
              <a:spcBef>
                <a:spcPct val="20000"/>
              </a:spcBef>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проходят обучение по использованию (применению) средств индивидуальной защиты </a:t>
            </a:r>
            <a:r>
              <a:rPr lang="ru-RU" sz="2000" b="1" dirty="0">
                <a:solidFill>
                  <a:srgbClr val="2646D0"/>
                </a:solidFill>
                <a:latin typeface="Arial Narrow" panose="020B0606020202030204" pitchFamily="34" charset="0"/>
              </a:rPr>
              <a:t>в организации или у индивидуального предпринимателя,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оказывающих услуги </a:t>
            </a:r>
            <a:r>
              <a:rPr lang="ru-RU" sz="2000" b="1" dirty="0">
                <a:solidFill>
                  <a:srgbClr val="2646D0"/>
                </a:solidFill>
                <a:latin typeface="Arial Narrow" panose="020B0606020202030204" pitchFamily="34" charset="0"/>
              </a:rPr>
              <a:t>по обучению работодателей и работников вопросам охраны труда.</a:t>
            </a:r>
          </a:p>
        </p:txBody>
      </p:sp>
    </p:spTree>
    <p:extLst>
      <p:ext uri="{BB962C8B-B14F-4D97-AF65-F5344CB8AC3E}">
        <p14:creationId xmlns:p14="http://schemas.microsoft.com/office/powerpoint/2010/main" val="239092922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использованию СИЗ</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41. Программы обучения по использованию (применению) средств индивидуальной защиты содержат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практические занятия </a:t>
            </a:r>
            <a:r>
              <a:rPr lang="ru-RU" sz="2000" b="1" dirty="0">
                <a:solidFill>
                  <a:srgbClr val="2646D0"/>
                </a:solidFill>
                <a:latin typeface="Arial Narrow" panose="020B0606020202030204" pitchFamily="34" charset="0"/>
              </a:rPr>
              <a:t>по формированию умений и навыков использования (применения) средств индивидуальной защиты в объеме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 менее 50 процентов</a:t>
            </a:r>
            <a:r>
              <a:rPr lang="ru-RU" sz="2000" b="1" dirty="0">
                <a:solidFill>
                  <a:srgbClr val="2646D0"/>
                </a:solidFill>
                <a:latin typeface="Arial Narrow" panose="020B0606020202030204" pitchFamily="34" charset="0"/>
              </a:rPr>
              <a:t> общего количества учебных часов с включением вопросов, связанных с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осмотром работником средств индивидуальной защиты до и после использования</a:t>
            </a:r>
            <a:r>
              <a:rPr lang="ru-RU" sz="2000" b="1" dirty="0">
                <a:solidFill>
                  <a:srgbClr val="2646D0"/>
                </a:solidFill>
                <a:latin typeface="Arial Narrow" panose="020B0606020202030204" pitchFamily="34" charset="0"/>
              </a:rPr>
              <a:t>. </a:t>
            </a:r>
          </a:p>
          <a:p>
            <a:pPr algn="just">
              <a:lnSpc>
                <a:spcPct val="90000"/>
              </a:lnSpc>
              <a:spcBef>
                <a:spcPct val="20000"/>
              </a:spcBef>
              <a:defRPr/>
            </a:pPr>
            <a:endParaRPr lang="ru-RU" sz="2000" b="1" dirty="0">
              <a:solidFill>
                <a:srgbClr val="2646D0"/>
              </a:solidFill>
              <a:latin typeface="Arial Narrow" panose="020B0606020202030204" pitchFamily="34" charset="0"/>
            </a:endParaRPr>
          </a:p>
          <a:p>
            <a:pPr algn="just">
              <a:lnSpc>
                <a:spcPct val="90000"/>
              </a:lnSpc>
              <a:spcBef>
                <a:spcPct val="20000"/>
              </a:spcBef>
              <a:defRPr/>
            </a:pPr>
            <a:r>
              <a:rPr lang="ru-RU" sz="2000" b="1" dirty="0">
                <a:solidFill>
                  <a:srgbClr val="2646D0"/>
                </a:solidFill>
                <a:latin typeface="Arial Narrow" panose="020B0606020202030204" pitchFamily="34" charset="0"/>
              </a:rPr>
              <a:t>Практические занятия проводятся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с применением технических средств обучения </a:t>
            </a:r>
            <a:r>
              <a:rPr lang="ru-RU" sz="2000" b="1" dirty="0">
                <a:solidFill>
                  <a:srgbClr val="2646D0"/>
                </a:solidFill>
                <a:latin typeface="Arial Narrow" panose="020B0606020202030204" pitchFamily="34" charset="0"/>
              </a:rPr>
              <a:t>и наглядных пособий. </a:t>
            </a:r>
          </a:p>
          <a:p>
            <a:pPr algn="just">
              <a:lnSpc>
                <a:spcPct val="90000"/>
              </a:lnSpc>
              <a:spcBef>
                <a:spcPct val="20000"/>
              </a:spcBef>
              <a:defRPr/>
            </a:pPr>
            <a:endParaRPr lang="ru-RU" sz="2000" b="1" dirty="0">
              <a:solidFill>
                <a:srgbClr val="2646D0"/>
              </a:solidFill>
              <a:latin typeface="Arial Narrow" panose="020B0606020202030204" pitchFamily="34" charset="0"/>
            </a:endParaRPr>
          </a:p>
        </p:txBody>
      </p:sp>
    </p:spTree>
    <p:extLst>
      <p:ext uri="{BB962C8B-B14F-4D97-AF65-F5344CB8AC3E}">
        <p14:creationId xmlns:p14="http://schemas.microsoft.com/office/powerpoint/2010/main" val="276335573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использованию СИЗ</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41. Вновь принимаемые на работу работники, а также работники, переводимые на другую работу, проходят обучение по использованию (применению) средств индивидуальной защиты в сроки, установленные работодателем, но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 позднее 60 календарных дней</a:t>
            </a:r>
            <a:r>
              <a:rPr lang="ru-RU" sz="2000" b="1" dirty="0">
                <a:solidFill>
                  <a:srgbClr val="2646D0"/>
                </a:solidFill>
                <a:latin typeface="Arial Narrow" panose="020B0606020202030204" pitchFamily="34" charset="0"/>
              </a:rPr>
              <a:t> после заключения трудового договора или перевода на другую работу соответственно.</a:t>
            </a:r>
          </a:p>
          <a:p>
            <a:pPr algn="just">
              <a:lnSpc>
                <a:spcPct val="90000"/>
              </a:lnSpc>
              <a:spcBef>
                <a:spcPct val="20000"/>
              </a:spcBef>
              <a:defRPr/>
            </a:pPr>
            <a:r>
              <a:rPr lang="ru-RU" sz="2000" b="1" dirty="0">
                <a:solidFill>
                  <a:srgbClr val="2646D0"/>
                </a:solidFill>
                <a:latin typeface="Arial Narrow" panose="020B0606020202030204" pitchFamily="34" charset="0"/>
              </a:rPr>
              <a:t>Обучение по использованию (применению) средств индивидуальной защиты проводится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 реже одного раза в 3 года</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18999653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D4AB-E374-7379-F35C-81758D4F351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82FBC82-6C25-F69B-030C-0CCEEBACEAA5}"/>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Организация обучения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3" name="Таблица 2">
            <a:extLst>
              <a:ext uri="{FF2B5EF4-FFF2-40B4-BE49-F238E27FC236}">
                <a16:creationId xmlns:a16="http://schemas.microsoft.com/office/drawing/2014/main" id="{EEAA6952-B21D-A2B1-27C4-F48A74DBCF28}"/>
              </a:ext>
            </a:extLst>
          </p:cNvPr>
          <p:cNvGraphicFramePr>
            <a:graphicFrameLocks noGrp="1"/>
          </p:cNvGraphicFramePr>
          <p:nvPr>
            <p:extLst>
              <p:ext uri="{D42A27DB-BD31-4B8C-83A1-F6EECF244321}">
                <p14:modId xmlns:p14="http://schemas.microsoft.com/office/powerpoint/2010/main" val="3900531541"/>
              </p:ext>
            </p:extLst>
          </p:nvPr>
        </p:nvGraphicFramePr>
        <p:xfrm>
          <a:off x="0" y="1628800"/>
          <a:ext cx="9144000" cy="5235309"/>
        </p:xfrm>
        <a:graphic>
          <a:graphicData uri="http://schemas.openxmlformats.org/drawingml/2006/table">
            <a:tbl>
              <a:tblPr firstRow="1" firstCol="1" bandRow="1">
                <a:tableStyleId>{5C22544A-7EE6-4342-B048-85BDC9FD1C3A}</a:tableStyleId>
              </a:tblPr>
              <a:tblGrid>
                <a:gridCol w="333479">
                  <a:extLst>
                    <a:ext uri="{9D8B030D-6E8A-4147-A177-3AD203B41FA5}">
                      <a16:colId xmlns:a16="http://schemas.microsoft.com/office/drawing/2014/main" val="1918321681"/>
                    </a:ext>
                  </a:extLst>
                </a:gridCol>
                <a:gridCol w="3302417">
                  <a:extLst>
                    <a:ext uri="{9D8B030D-6E8A-4147-A177-3AD203B41FA5}">
                      <a16:colId xmlns:a16="http://schemas.microsoft.com/office/drawing/2014/main" val="2461100674"/>
                    </a:ext>
                  </a:extLst>
                </a:gridCol>
                <a:gridCol w="504056">
                  <a:extLst>
                    <a:ext uri="{9D8B030D-6E8A-4147-A177-3AD203B41FA5}">
                      <a16:colId xmlns:a16="http://schemas.microsoft.com/office/drawing/2014/main" val="1908649016"/>
                    </a:ext>
                  </a:extLst>
                </a:gridCol>
                <a:gridCol w="504056">
                  <a:extLst>
                    <a:ext uri="{9D8B030D-6E8A-4147-A177-3AD203B41FA5}">
                      <a16:colId xmlns:a16="http://schemas.microsoft.com/office/drawing/2014/main" val="1001683834"/>
                    </a:ext>
                  </a:extLst>
                </a:gridCol>
                <a:gridCol w="576064">
                  <a:extLst>
                    <a:ext uri="{9D8B030D-6E8A-4147-A177-3AD203B41FA5}">
                      <a16:colId xmlns:a16="http://schemas.microsoft.com/office/drawing/2014/main" val="2872200117"/>
                    </a:ext>
                  </a:extLst>
                </a:gridCol>
                <a:gridCol w="792088">
                  <a:extLst>
                    <a:ext uri="{9D8B030D-6E8A-4147-A177-3AD203B41FA5}">
                      <a16:colId xmlns:a16="http://schemas.microsoft.com/office/drawing/2014/main" val="2721266777"/>
                    </a:ext>
                  </a:extLst>
                </a:gridCol>
                <a:gridCol w="1944216">
                  <a:extLst>
                    <a:ext uri="{9D8B030D-6E8A-4147-A177-3AD203B41FA5}">
                      <a16:colId xmlns:a16="http://schemas.microsoft.com/office/drawing/2014/main" val="415734559"/>
                    </a:ext>
                  </a:extLst>
                </a:gridCol>
                <a:gridCol w="720080">
                  <a:extLst>
                    <a:ext uri="{9D8B030D-6E8A-4147-A177-3AD203B41FA5}">
                      <a16:colId xmlns:a16="http://schemas.microsoft.com/office/drawing/2014/main" val="2518105895"/>
                    </a:ext>
                  </a:extLst>
                </a:gridCol>
                <a:gridCol w="467544">
                  <a:extLst>
                    <a:ext uri="{9D8B030D-6E8A-4147-A177-3AD203B41FA5}">
                      <a16:colId xmlns:a16="http://schemas.microsoft.com/office/drawing/2014/main" val="1838131552"/>
                    </a:ext>
                  </a:extLst>
                </a:gridCol>
              </a:tblGrid>
              <a:tr h="1137379">
                <a:tc>
                  <a:txBody>
                    <a:bodyPr/>
                    <a:lstStyle/>
                    <a:p>
                      <a:pPr algn="ctr">
                        <a:lnSpc>
                          <a:spcPct val="115000"/>
                        </a:lnSpc>
                        <a:spcAft>
                          <a:spcPts val="800"/>
                        </a:spcAft>
                      </a:pPr>
                      <a:r>
                        <a:rPr lang="ru-RU" sz="1000" kern="100">
                          <a:solidFill>
                            <a:srgbClr val="2646D0"/>
                          </a:solidFill>
                          <a:effectLst/>
                        </a:rPr>
                        <a:t>№ п.п.</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Должность или</a:t>
                      </a:r>
                    </a:p>
                    <a:p>
                      <a:pPr algn="ctr">
                        <a:lnSpc>
                          <a:spcPct val="115000"/>
                        </a:lnSpc>
                        <a:spcAft>
                          <a:spcPts val="800"/>
                        </a:spcAft>
                      </a:pPr>
                      <a:r>
                        <a:rPr lang="ru-RU" sz="1000" kern="100" dirty="0">
                          <a:solidFill>
                            <a:srgbClr val="2646D0"/>
                          </a:solidFill>
                          <a:effectLst/>
                        </a:rPr>
                        <a:t>функция</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Стажировка по охране труда на рабочем месте</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a:solidFill>
                            <a:srgbClr val="2646D0"/>
                          </a:solidFill>
                          <a:effectLst/>
                        </a:rPr>
                        <a:t>Обучение по оказанию первой помощи пострадавшим</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Обучение по использованию (применению) средств индивидуальной защиты</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Обучение по общим вопросам охраны труда и функционирования системы управления охраной труда (46 а)</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a:solidFill>
                            <a:srgbClr val="2646D0"/>
                          </a:solidFill>
                          <a:effectLst/>
                        </a:rPr>
                        <a:t>Обучение безопасным методам и приемам выполнения работ при воздействии вредных и (или) опасных производственных факторов, источников опасности, идентифицированных в рамках специальной оценки условий труда и оценки профессиональных рисков (46 б)</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a:solidFill>
                            <a:srgbClr val="2646D0"/>
                          </a:solidFill>
                          <a:effectLst/>
                        </a:rPr>
                        <a:t>Обучение безопасным методам и приемам выполнения работ повышенной опасности (46 в)</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Примечания</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1963928525"/>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a:t>
                      </a:r>
                    </a:p>
                  </a:txBody>
                  <a:tcPr marL="12506" marR="12506" marT="0" marB="0"/>
                </a:tc>
                <a:tc>
                  <a:txBody>
                    <a:bodyPr/>
                    <a:lstStyle/>
                    <a:p>
                      <a:pPr>
                        <a:lnSpc>
                          <a:spcPct val="115000"/>
                        </a:lnSpc>
                        <a:spcAft>
                          <a:spcPts val="800"/>
                        </a:spcAft>
                      </a:pPr>
                      <a:r>
                        <a:rPr lang="ru-RU" sz="1000" kern="100">
                          <a:solidFill>
                            <a:srgbClr val="2646D0"/>
                          </a:solidFill>
                          <a:effectLst/>
                        </a:rPr>
                        <a:t>Руководитель</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842664559"/>
                  </a:ext>
                </a:extLst>
              </a:tr>
              <a:tr h="247176">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2</a:t>
                      </a:r>
                    </a:p>
                  </a:txBody>
                  <a:tcPr marL="12506" marR="12506" marT="0" marB="0"/>
                </a:tc>
                <a:tc>
                  <a:txBody>
                    <a:bodyPr/>
                    <a:lstStyle/>
                    <a:p>
                      <a:pPr>
                        <a:lnSpc>
                          <a:spcPct val="115000"/>
                        </a:lnSpc>
                        <a:spcAft>
                          <a:spcPts val="800"/>
                        </a:spcAft>
                      </a:pPr>
                      <a:r>
                        <a:rPr lang="ru-RU" sz="1000" kern="100">
                          <a:solidFill>
                            <a:srgbClr val="2646D0"/>
                          </a:solidFill>
                          <a:effectLst/>
                        </a:rPr>
                        <a:t>Заместитель руководителя по учебно-воспитательной работе</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dirty="0">
                          <a:solidFill>
                            <a:srgbClr val="2646D0"/>
                          </a:solidFill>
                          <a:effectLst/>
                        </a:rPr>
                        <a:t> </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31748349"/>
                  </a:ext>
                </a:extLst>
              </a:tr>
              <a:tr h="69888">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3</a:t>
                      </a:r>
                    </a:p>
                  </a:txBody>
                  <a:tcPr marL="12506" marR="12506" marT="0" marB="0"/>
                </a:tc>
                <a:tc>
                  <a:txBody>
                    <a:bodyPr/>
                    <a:lstStyle/>
                    <a:p>
                      <a:r>
                        <a:rPr lang="ru-RU" sz="1000" kern="100">
                          <a:solidFill>
                            <a:srgbClr val="2646D0"/>
                          </a:solidFill>
                          <a:effectLst/>
                        </a:rPr>
                        <a:t>Заместитель руководителя по административно-хозяйственной работе</a:t>
                      </a:r>
                      <a:endParaRPr lang="ru-RU" sz="1000" kern="100">
                        <a:solidFill>
                          <a:srgbClr val="2646D0"/>
                        </a:solidFill>
                        <a:effectLst/>
                        <a:latin typeface="Times New Roman" panose="02020603050405020304" pitchFamily="18" charset="0"/>
                        <a:ea typeface="Aptos" panose="020B0004020202020204" pitchFamily="34" charset="0"/>
                      </a:endParaRPr>
                    </a:p>
                  </a:txBody>
                  <a:tcPr marL="12506" marR="12506" marT="0" marB="0"/>
                </a:tc>
                <a:tc>
                  <a:txBody>
                    <a:bodyPr/>
                    <a:lstStyle/>
                    <a:p>
                      <a:pPr>
                        <a:lnSpc>
                          <a:spcPct val="115000"/>
                        </a:lnSpc>
                        <a:spcAft>
                          <a:spcPts val="800"/>
                        </a:spcAft>
                      </a:pPr>
                      <a:r>
                        <a:rPr lang="ru-RU" sz="1000" kern="100" dirty="0">
                          <a:solidFill>
                            <a:srgbClr val="2646D0"/>
                          </a:solidFill>
                          <a:effectLst/>
                        </a:rPr>
                        <a:t> </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05415263"/>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4</a:t>
                      </a:r>
                    </a:p>
                  </a:txBody>
                  <a:tcPr marL="12506" marR="12506" marT="0" marB="0"/>
                </a:tc>
                <a:tc>
                  <a:txBody>
                    <a:bodyPr/>
                    <a:lstStyle/>
                    <a:p>
                      <a:r>
                        <a:rPr lang="ru-RU" sz="1000" kern="100">
                          <a:solidFill>
                            <a:srgbClr val="2646D0"/>
                          </a:solidFill>
                          <a:effectLst/>
                        </a:rPr>
                        <a:t>Специалист по охране труда</a:t>
                      </a:r>
                      <a:endParaRPr lang="ru-RU" sz="1000" kern="100">
                        <a:solidFill>
                          <a:srgbClr val="2646D0"/>
                        </a:solidFill>
                        <a:effectLst/>
                        <a:latin typeface="Times New Roman" panose="02020603050405020304" pitchFamily="18" charset="0"/>
                        <a:ea typeface="Aptos" panose="020B0004020202020204" pitchFamily="34"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dirty="0">
                          <a:solidFill>
                            <a:srgbClr val="2646D0"/>
                          </a:solidFill>
                          <a:effectLst/>
                        </a:rPr>
                        <a:t> </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4238184747"/>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5</a:t>
                      </a:r>
                    </a:p>
                  </a:txBody>
                  <a:tcPr marL="12506" marR="12506" marT="0" marB="0"/>
                </a:tc>
                <a:tc>
                  <a:txBody>
                    <a:bodyPr/>
                    <a:lstStyle/>
                    <a:p>
                      <a:r>
                        <a:rPr lang="ru-RU" sz="1000" kern="100" dirty="0">
                          <a:solidFill>
                            <a:srgbClr val="2646D0"/>
                          </a:solidFill>
                          <a:effectLst/>
                        </a:rPr>
                        <a:t>Повар</a:t>
                      </a:r>
                      <a:endParaRPr lang="ru-RU" sz="1000" kern="100" dirty="0">
                        <a:solidFill>
                          <a:srgbClr val="2646D0"/>
                        </a:solidFill>
                        <a:effectLst/>
                        <a:latin typeface="Times New Roman" panose="02020603050405020304" pitchFamily="18" charset="0"/>
                        <a:ea typeface="Aptos" panose="020B0004020202020204" pitchFamily="34"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dirty="0">
                          <a:solidFill>
                            <a:srgbClr val="2646D0"/>
                          </a:solidFill>
                          <a:effectLst/>
                        </a:rPr>
                        <a:t> </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3602030498"/>
                  </a:ext>
                </a:extLst>
              </a:tr>
              <a:tr h="221168">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6</a:t>
                      </a:r>
                    </a:p>
                  </a:txBody>
                  <a:tcPr marL="12506" marR="12506" marT="0" marB="0"/>
                </a:tc>
                <a:tc>
                  <a:txBody>
                    <a:bodyPr/>
                    <a:lstStyle/>
                    <a:p>
                      <a:r>
                        <a:rPr lang="ru-RU" sz="1000" kern="100" dirty="0">
                          <a:solidFill>
                            <a:srgbClr val="2646D0"/>
                          </a:solidFill>
                          <a:effectLst/>
                          <a:latin typeface="+mn-lt"/>
                          <a:ea typeface="+mn-ea"/>
                          <a:cs typeface="+mn-cs"/>
                        </a:rPr>
                        <a:t>Работник по комплексному обслуживанию и ремонту здания</a:t>
                      </a:r>
                    </a:p>
                  </a:txBody>
                  <a:tcPr marL="17780" marR="17780" marT="0" marB="0"/>
                </a:tc>
                <a:tc>
                  <a:txBody>
                    <a:bodyPr/>
                    <a:lstStyle/>
                    <a:p>
                      <a:pPr>
                        <a:lnSpc>
                          <a:spcPct val="115000"/>
                        </a:lnSpc>
                        <a:spcAft>
                          <a:spcPts val="800"/>
                        </a:spcAft>
                      </a:pP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259873054"/>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7</a:t>
                      </a:r>
                    </a:p>
                  </a:txBody>
                  <a:tcPr marL="12506" marR="12506" marT="0" marB="0"/>
                </a:tc>
                <a:tc>
                  <a:txBody>
                    <a:bodyPr/>
                    <a:lstStyle/>
                    <a:p>
                      <a:r>
                        <a:rPr lang="ru-RU" sz="1000" kern="100">
                          <a:solidFill>
                            <a:srgbClr val="2646D0"/>
                          </a:solidFill>
                          <a:effectLst/>
                        </a:rPr>
                        <a:t>Уборщик служебных помещений</a:t>
                      </a:r>
                      <a:endParaRPr lang="ru-RU" sz="1000" kern="100">
                        <a:solidFill>
                          <a:srgbClr val="2646D0"/>
                        </a:solidFill>
                        <a:effectLst/>
                        <a:latin typeface="Times New Roman" panose="02020603050405020304" pitchFamily="18" charset="0"/>
                        <a:ea typeface="Aptos" panose="020B0004020202020204" pitchFamily="34"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dirty="0">
                          <a:solidFill>
                            <a:srgbClr val="2646D0"/>
                          </a:solidFill>
                          <a:effectLst/>
                        </a:rPr>
                        <a:t> </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dirty="0">
                          <a:solidFill>
                            <a:srgbClr val="2646D0"/>
                          </a:solidFill>
                          <a:effectLst/>
                        </a:rPr>
                        <a:t> </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979507022"/>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8</a:t>
                      </a:r>
                    </a:p>
                  </a:txBody>
                  <a:tcPr marL="12506" marR="12506" marT="0" marB="0"/>
                </a:tc>
                <a:tc>
                  <a:txBody>
                    <a:bodyPr/>
                    <a:lstStyle/>
                    <a:p>
                      <a:pPr>
                        <a:lnSpc>
                          <a:spcPct val="115000"/>
                        </a:lnSpc>
                        <a:spcAft>
                          <a:spcPts val="800"/>
                        </a:spcAft>
                      </a:pPr>
                      <a:r>
                        <a:rPr lang="ru-RU" sz="1000" kern="100">
                          <a:solidFill>
                            <a:srgbClr val="2646D0"/>
                          </a:solidFill>
                          <a:effectLst/>
                        </a:rPr>
                        <a:t>Педагогические работники</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dirty="0">
                          <a:solidFill>
                            <a:srgbClr val="2646D0"/>
                          </a:solidFill>
                          <a:effectLst/>
                        </a:rPr>
                        <a:t> </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992935828"/>
                  </a:ext>
                </a:extLst>
              </a:tr>
              <a:tr h="72840">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9</a:t>
                      </a:r>
                    </a:p>
                  </a:txBody>
                  <a:tcPr marL="12506" marR="12506" marT="0" marB="0"/>
                </a:tc>
                <a:tc>
                  <a:txBody>
                    <a:bodyPr/>
                    <a:lstStyle/>
                    <a:p>
                      <a:pPr>
                        <a:lnSpc>
                          <a:spcPct val="115000"/>
                        </a:lnSpc>
                        <a:spcAft>
                          <a:spcPts val="800"/>
                        </a:spcAft>
                      </a:pPr>
                      <a:r>
                        <a:rPr lang="ru-RU" sz="1000" b="1" kern="100" dirty="0">
                          <a:solidFill>
                            <a:srgbClr val="2646D0"/>
                          </a:solidFill>
                          <a:effectLst/>
                        </a:rPr>
                        <a:t>Лица, проводящие инструктаж по охране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1557790529"/>
                  </a:ext>
                </a:extLst>
              </a:tr>
              <a:tr h="84712">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10</a:t>
                      </a:r>
                    </a:p>
                  </a:txBody>
                  <a:tcPr marL="12506" marR="12506" marT="0" marB="0"/>
                </a:tc>
                <a:tc>
                  <a:txBody>
                    <a:bodyPr/>
                    <a:lstStyle/>
                    <a:p>
                      <a:pPr>
                        <a:lnSpc>
                          <a:spcPct val="115000"/>
                        </a:lnSpc>
                        <a:spcAft>
                          <a:spcPts val="800"/>
                        </a:spcAft>
                      </a:pPr>
                      <a:r>
                        <a:rPr lang="ru-RU" sz="1000" b="1" kern="100" dirty="0">
                          <a:solidFill>
                            <a:srgbClr val="2646D0"/>
                          </a:solidFill>
                          <a:effectLst/>
                        </a:rPr>
                        <a:t>Члены совместной комиссии по охране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023786965"/>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11</a:t>
                      </a:r>
                    </a:p>
                  </a:txBody>
                  <a:tcPr marL="12506" marR="12506" marT="0" marB="0"/>
                </a:tc>
                <a:tc>
                  <a:txBody>
                    <a:bodyPr/>
                    <a:lstStyle/>
                    <a:p>
                      <a:pPr>
                        <a:lnSpc>
                          <a:spcPct val="115000"/>
                        </a:lnSpc>
                        <a:spcAft>
                          <a:spcPts val="800"/>
                        </a:spcAft>
                      </a:pPr>
                      <a:r>
                        <a:rPr lang="ru-RU" sz="1000" b="1" kern="100" dirty="0">
                          <a:solidFill>
                            <a:srgbClr val="2646D0"/>
                          </a:solidFill>
                          <a:effectLst/>
                        </a:rPr>
                        <a:t>Уполномоченный по охране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dirty="0">
                          <a:solidFill>
                            <a:srgbClr val="2646D0"/>
                          </a:solidFill>
                          <a:effectLst/>
                        </a:rPr>
                        <a:t> </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1256972761"/>
                  </a:ext>
                </a:extLst>
              </a:tr>
              <a:tr h="247176">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12</a:t>
                      </a:r>
                    </a:p>
                  </a:txBody>
                  <a:tcPr marL="12506" marR="12506" marT="0" marB="0"/>
                </a:tc>
                <a:tc>
                  <a:txBody>
                    <a:bodyPr/>
                    <a:lstStyle/>
                    <a:p>
                      <a:pPr>
                        <a:lnSpc>
                          <a:spcPct val="115000"/>
                        </a:lnSpc>
                        <a:spcAft>
                          <a:spcPts val="800"/>
                        </a:spcAft>
                      </a:pPr>
                      <a:r>
                        <a:rPr lang="ru-RU" sz="1000" b="1" kern="100" dirty="0">
                          <a:solidFill>
                            <a:srgbClr val="2646D0"/>
                          </a:solidFill>
                          <a:effectLst/>
                        </a:rPr>
                        <a:t>Члены комиссии по проверке знания требований охраны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427922154"/>
                  </a:ext>
                </a:extLst>
              </a:tr>
              <a:tr h="52128">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13</a:t>
                      </a:r>
                    </a:p>
                  </a:txBody>
                  <a:tcPr marL="12506" marR="12506" marT="0" marB="0"/>
                </a:tc>
                <a:tc>
                  <a:txBody>
                    <a:bodyPr/>
                    <a:lstStyle/>
                    <a:p>
                      <a:pPr>
                        <a:lnSpc>
                          <a:spcPct val="115000"/>
                        </a:lnSpc>
                        <a:spcAft>
                          <a:spcPts val="800"/>
                        </a:spcAft>
                      </a:pPr>
                      <a:r>
                        <a:rPr lang="ru-RU" sz="1000" b="1" kern="100" dirty="0">
                          <a:solidFill>
                            <a:srgbClr val="2646D0"/>
                          </a:solidFill>
                          <a:effectLst/>
                        </a:rPr>
                        <a:t>Лица, проводящие обучение по охране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947555442"/>
                  </a:ext>
                </a:extLst>
              </a:tr>
              <a:tr h="352032">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14</a:t>
                      </a:r>
                    </a:p>
                  </a:txBody>
                  <a:tcPr marL="12506" marR="12506" marT="0" marB="0"/>
                </a:tc>
                <a:tc>
                  <a:txBody>
                    <a:bodyPr/>
                    <a:lstStyle/>
                    <a:p>
                      <a:pPr>
                        <a:lnSpc>
                          <a:spcPct val="115000"/>
                        </a:lnSpc>
                        <a:spcAft>
                          <a:spcPts val="800"/>
                        </a:spcAft>
                      </a:pPr>
                      <a:r>
                        <a:rPr lang="ru-RU" sz="1000" b="1" kern="100" dirty="0">
                          <a:solidFill>
                            <a:srgbClr val="2646D0"/>
                          </a:solidFill>
                          <a:effectLst/>
                        </a:rPr>
                        <a:t>Лица, ответственные за организацию, выполнение и контроль работ повышенной опасности</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a:solidFill>
                            <a:srgbClr val="2646D0"/>
                          </a:solidFill>
                          <a:effectLst/>
                        </a:rPr>
                        <a:t> </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nSpc>
                          <a:spcPct val="115000"/>
                        </a:lnSpc>
                        <a:spcAft>
                          <a:spcPts val="800"/>
                        </a:spcAft>
                      </a:pPr>
                      <a:r>
                        <a:rPr lang="ru-RU" sz="1000" kern="100" dirty="0">
                          <a:solidFill>
                            <a:srgbClr val="2646D0"/>
                          </a:solidFill>
                          <a:effectLst/>
                        </a:rPr>
                        <a:t> </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3845951801"/>
                  </a:ext>
                </a:extLst>
              </a:tr>
            </a:tbl>
          </a:graphicData>
        </a:graphic>
      </p:graphicFrame>
    </p:spTree>
    <p:extLst>
      <p:ext uri="{BB962C8B-B14F-4D97-AF65-F5344CB8AC3E}">
        <p14:creationId xmlns:p14="http://schemas.microsoft.com/office/powerpoint/2010/main" val="103141306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использованию СИЗ</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42. Обучение по использованию (применению) средств индивидуальной защиты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заканчивается проверкой знания</a:t>
            </a:r>
            <a:r>
              <a:rPr lang="ru-RU" sz="2000" b="1" dirty="0">
                <a:solidFill>
                  <a:srgbClr val="2646D0"/>
                </a:solidFill>
                <a:latin typeface="Arial Narrow" panose="020B0606020202030204" pitchFamily="34" charset="0"/>
              </a:rPr>
              <a:t> требований охраны труда по вопросам использования (применения) средств индивидуальной защиты, требования к проведению которой установлены положениями раздела VII настоящих Правил.</a:t>
            </a:r>
          </a:p>
        </p:txBody>
      </p:sp>
    </p:spTree>
    <p:extLst>
      <p:ext uri="{BB962C8B-B14F-4D97-AF65-F5344CB8AC3E}">
        <p14:creationId xmlns:p14="http://schemas.microsoft.com/office/powerpoint/2010/main" val="20017283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использованию СИЗ</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0" y="1772816"/>
            <a:ext cx="9036496" cy="4968551"/>
          </a:xfrm>
          <a:prstGeom prst="rect">
            <a:avLst/>
          </a:prstGeom>
        </p:spPr>
        <p:txBody>
          <a:bodyPr>
            <a:normAutofit lnSpcReduction="10000"/>
          </a:bodyPr>
          <a:lstStyle/>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Положение об организации и проведении обучения по использованию (применению) средств индивидуальной защиты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или раздел в положении по обучению по охране труда</a:t>
            </a:r>
            <a:r>
              <a:rPr lang="ru-RU" sz="2000" b="1" dirty="0">
                <a:solidFill>
                  <a:srgbClr val="2646D0"/>
                </a:solidFill>
                <a:latin typeface="Arial Narrow" panose="020B0606020202030204" pitchFamily="34" charset="0"/>
              </a:rPr>
              <a:t>).</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Перечень</a:t>
            </a:r>
            <a:r>
              <a:rPr lang="ru-RU" sz="2000" b="1" dirty="0">
                <a:solidFill>
                  <a:srgbClr val="2646D0"/>
                </a:solidFill>
                <a:latin typeface="Arial Narrow" panose="020B0606020202030204" pitchFamily="34" charset="0"/>
              </a:rPr>
              <a:t> средств индивидуальной защиты,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применение которых требует</a:t>
            </a:r>
            <a:r>
              <a:rPr lang="ru-RU" sz="2000" b="1" dirty="0">
                <a:solidFill>
                  <a:srgbClr val="2646D0"/>
                </a:solidFill>
                <a:latin typeface="Arial Narrow" panose="020B0606020202030204" pitchFamily="34" charset="0"/>
              </a:rPr>
              <a:t> от работников практических навыков.</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Программа(ы) обучения по использованию (применению) средств индивидуальной защиты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или раздел в программе по обучению по охране труда</a:t>
            </a:r>
            <a:r>
              <a:rPr lang="ru-RU" sz="2000" b="1" dirty="0">
                <a:solidFill>
                  <a:srgbClr val="2646D0"/>
                </a:solidFill>
                <a:latin typeface="Arial Narrow" panose="020B0606020202030204" pitchFamily="34" charset="0"/>
              </a:rPr>
              <a:t>).</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Приказ об утверждении перечня профессий и должностей работников, которым необходимо пройти обучение по использованию (применению) средств индивидуальной защиты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(с разбивкой на обучающихся внутри организации и в сторонней организации)</a:t>
            </a:r>
            <a:r>
              <a:rPr lang="ru-RU" sz="2000" b="1" dirty="0">
                <a:solidFill>
                  <a:srgbClr val="2646D0"/>
                </a:solidFill>
                <a:latin typeface="Arial Narrow" panose="020B0606020202030204" pitchFamily="34" charset="0"/>
              </a:rPr>
              <a:t>.</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Приказ о создании комиссии по проверке знаний требований охраны труда по вопросам использования (применения) средств индивидуальной защиты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если создается отдельная комиссия</a:t>
            </a:r>
            <a:r>
              <a:rPr lang="ru-RU" sz="2000" b="1" dirty="0">
                <a:solidFill>
                  <a:srgbClr val="2646D0"/>
                </a:solidFill>
                <a:latin typeface="Arial Narrow" panose="020B0606020202030204" pitchFamily="34" charset="0"/>
              </a:rPr>
              <a:t>).</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Приказ о назначении лиц,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ответственных за проведение обучения</a:t>
            </a:r>
            <a:r>
              <a:rPr lang="ru-RU" sz="2000" b="1" dirty="0">
                <a:solidFill>
                  <a:srgbClr val="2646D0"/>
                </a:solidFill>
                <a:latin typeface="Arial Narrow" panose="020B0606020202030204" pitchFamily="34" charset="0"/>
              </a:rPr>
              <a:t> по использованию (применению) средств индивидуальной защиты.</a:t>
            </a:r>
          </a:p>
        </p:txBody>
      </p:sp>
    </p:spTree>
    <p:extLst>
      <p:ext uri="{BB962C8B-B14F-4D97-AF65-F5344CB8AC3E}">
        <p14:creationId xmlns:p14="http://schemas.microsoft.com/office/powerpoint/2010/main" val="212892720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2348880"/>
            <a:ext cx="8856983" cy="1440160"/>
          </a:xfrm>
          <a:prstGeom prst="rect">
            <a:avLst/>
          </a:prstGeom>
        </p:spPr>
        <p:txBody>
          <a:bodyPr>
            <a:noAutofit/>
          </a:bodyPr>
          <a:lstStyle/>
          <a:p>
            <a:pPr>
              <a:lnSpc>
                <a:spcPct val="90000"/>
              </a:lnSpc>
              <a:spcBef>
                <a:spcPct val="20000"/>
              </a:spcBef>
              <a:defRPr/>
            </a:pPr>
            <a:endParaRPr lang="ru-RU" sz="2000" b="1" dirty="0">
              <a:solidFill>
                <a:srgbClr val="2646D0"/>
              </a:solidFill>
              <a:latin typeface="Arial Narrow" panose="020B0606020202030204" pitchFamily="34" charset="0"/>
            </a:endParaRPr>
          </a:p>
        </p:txBody>
      </p:sp>
      <p:grpSp>
        <p:nvGrpSpPr>
          <p:cNvPr id="3" name="Группа 2">
            <a:extLst>
              <a:ext uri="{FF2B5EF4-FFF2-40B4-BE49-F238E27FC236}">
                <a16:creationId xmlns:a16="http://schemas.microsoft.com/office/drawing/2014/main" id="{BA3A8975-EA85-4627-BC56-896D029FEF5E}"/>
              </a:ext>
            </a:extLst>
          </p:cNvPr>
          <p:cNvGrpSpPr/>
          <p:nvPr/>
        </p:nvGrpSpPr>
        <p:grpSpPr>
          <a:xfrm>
            <a:off x="0" y="1825757"/>
            <a:ext cx="9144000" cy="4987619"/>
            <a:chOff x="467544" y="1825757"/>
            <a:chExt cx="8512304" cy="4843603"/>
          </a:xfrm>
        </p:grpSpPr>
        <p:pic>
          <p:nvPicPr>
            <p:cNvPr id="7" name="Рисунок 6">
              <a:extLst>
                <a:ext uri="{FF2B5EF4-FFF2-40B4-BE49-F238E27FC236}">
                  <a16:creationId xmlns:a16="http://schemas.microsoft.com/office/drawing/2014/main" id="{DC2C7894-5586-425D-BF0B-0BB7B591EA43}"/>
                </a:ext>
              </a:extLst>
            </p:cNvPr>
            <p:cNvPicPr>
              <a:picLocks noChangeAspect="1"/>
            </p:cNvPicPr>
            <p:nvPr/>
          </p:nvPicPr>
          <p:blipFill rotWithShape="1">
            <a:blip r:embed="rId2"/>
            <a:srcRect l="5217" t="13859" r="5217" b="13859"/>
            <a:stretch/>
          </p:blipFill>
          <p:spPr>
            <a:xfrm>
              <a:off x="467544" y="1825757"/>
              <a:ext cx="8512304" cy="4843603"/>
            </a:xfrm>
            <a:prstGeom prst="rect">
              <a:avLst/>
            </a:prstGeom>
          </p:spPr>
        </p:pic>
        <p:sp>
          <p:nvSpPr>
            <p:cNvPr id="2" name="TextBox 1">
              <a:extLst>
                <a:ext uri="{FF2B5EF4-FFF2-40B4-BE49-F238E27FC236}">
                  <a16:creationId xmlns:a16="http://schemas.microsoft.com/office/drawing/2014/main" id="{C93910A6-EA6D-450F-97C4-F871414B1F58}"/>
                </a:ext>
              </a:extLst>
            </p:cNvPr>
            <p:cNvSpPr txBox="1"/>
            <p:nvPr/>
          </p:nvSpPr>
          <p:spPr>
            <a:xfrm>
              <a:off x="7740352" y="1825757"/>
              <a:ext cx="1239496" cy="369332"/>
            </a:xfrm>
            <a:prstGeom prst="rect">
              <a:avLst/>
            </a:prstGeom>
            <a:solidFill>
              <a:schemeClr val="bg1"/>
            </a:solidFill>
          </p:spPr>
          <p:txBody>
            <a:bodyPr wrap="square" rtlCol="0">
              <a:spAutoFit/>
            </a:bodyPr>
            <a:lstStyle/>
            <a:p>
              <a:endParaRPr lang="ru-RU" dirty="0"/>
            </a:p>
          </p:txBody>
        </p:sp>
      </p:grpSp>
      <p:sp>
        <p:nvSpPr>
          <p:cNvPr id="4" name="Прямоугольник 3">
            <a:extLst>
              <a:ext uri="{FF2B5EF4-FFF2-40B4-BE49-F238E27FC236}">
                <a16:creationId xmlns:a16="http://schemas.microsoft.com/office/drawing/2014/main" id="{EB1EBACD-99F5-B52F-D2B3-6331CB456CFE}"/>
              </a:ext>
            </a:extLst>
          </p:cNvPr>
          <p:cNvSpPr/>
          <p:nvPr/>
        </p:nvSpPr>
        <p:spPr>
          <a:xfrm>
            <a:off x="4355976" y="3501008"/>
            <a:ext cx="4680518"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CB7B3231-E54F-C673-24D1-F2A2C7FF3379}"/>
              </a:ext>
            </a:extLst>
          </p:cNvPr>
          <p:cNvSpPr/>
          <p:nvPr/>
        </p:nvSpPr>
        <p:spPr>
          <a:xfrm>
            <a:off x="7308304" y="2564904"/>
            <a:ext cx="176369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5868612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оказанию первой помощи пострадавшим</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33. Обучение по оказанию первой помощи пострадавшим проводится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в отношении следующих категорий работников</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latin typeface="Arial Narrow" panose="020B0606020202030204" pitchFamily="34" charset="0"/>
              </a:rPr>
              <a:t>а) работники, на которых приказом работодателя возложены обязанности по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проведению инструктажа по охране труда, включающего вопросы оказания первой помощи пострадавшим</a:t>
            </a:r>
            <a:r>
              <a:rPr lang="ru-RU" sz="2000" b="1" dirty="0">
                <a:solidFill>
                  <a:srgbClr val="2646D0"/>
                </a:solidFill>
                <a:latin typeface="Arial Narrow" panose="020B0606020202030204" pitchFamily="34" charset="0"/>
              </a:rPr>
              <a:t>, до допуска их к проведению указанного инструктажа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б) работники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рабочих профессий</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latin typeface="Arial Narrow" panose="020B0606020202030204" pitchFamily="34" charset="0"/>
              </a:rPr>
              <a:t>в) лица, обязанные оказывать первую помощь пострадавшим в соответствии с требованиями нормативных правовых актов;</a:t>
            </a:r>
          </a:p>
        </p:txBody>
      </p:sp>
    </p:spTree>
    <p:extLst>
      <p:ext uri="{BB962C8B-B14F-4D97-AF65-F5344CB8AC3E}">
        <p14:creationId xmlns:p14="http://schemas.microsoft.com/office/powerpoint/2010/main" val="384348357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оказанию первой помощи пострадавшим</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lnSpcReduction="10000"/>
          </a:bodyPr>
          <a:lstStyle/>
          <a:p>
            <a:pPr algn="just">
              <a:lnSpc>
                <a:spcPct val="90000"/>
              </a:lnSpc>
              <a:spcBef>
                <a:spcPct val="20000"/>
              </a:spcBef>
              <a:defRPr/>
            </a:pPr>
            <a:r>
              <a:rPr lang="ru-RU" sz="2000" b="1" dirty="0">
                <a:solidFill>
                  <a:srgbClr val="2646D0"/>
                </a:solidFill>
                <a:latin typeface="Arial Narrow" panose="020B0606020202030204" pitchFamily="34" charset="0"/>
              </a:rPr>
              <a:t>33. Обучение по оказанию первой помощи пострадавшим проводится в отношении следующих категорий работников:</a:t>
            </a:r>
          </a:p>
          <a:p>
            <a:pPr algn="just">
              <a:lnSpc>
                <a:spcPct val="90000"/>
              </a:lnSpc>
              <a:spcBef>
                <a:spcPct val="20000"/>
              </a:spcBef>
              <a:defRPr/>
            </a:pPr>
            <a:r>
              <a:rPr lang="ru-RU" sz="2000" b="1" dirty="0">
                <a:solidFill>
                  <a:srgbClr val="2646D0"/>
                </a:solidFill>
                <a:latin typeface="Arial Narrow" panose="020B0606020202030204" pitchFamily="34" charset="0"/>
              </a:rPr>
              <a:t>г) работники, к трудовым функциям которых отнесено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управление автотранспортным средством</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д) работники, к компетенциям которых нормативными правовыми актами по охране труда предъявляются требования уметь оказывать первую помощь пострадавшим;</a:t>
            </a:r>
          </a:p>
          <a:p>
            <a:pPr algn="just">
              <a:lnSpc>
                <a:spcPct val="90000"/>
              </a:lnSpc>
              <a:spcBef>
                <a:spcPct val="20000"/>
              </a:spcBef>
              <a:defRPr/>
            </a:pPr>
            <a:r>
              <a:rPr lang="ru-RU" sz="2000" b="1" dirty="0">
                <a:solidFill>
                  <a:srgbClr val="2646D0"/>
                </a:solidFill>
                <a:latin typeface="Arial Narrow" panose="020B0606020202030204" pitchFamily="34" charset="0"/>
              </a:rPr>
              <a:t>е) председатель (заместители председателя) и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члены комиссий по проверке знания </a:t>
            </a:r>
            <a:r>
              <a:rPr lang="ru-RU" sz="2000" b="1" dirty="0">
                <a:solidFill>
                  <a:srgbClr val="2646D0"/>
                </a:solidFill>
                <a:latin typeface="Arial Narrow" panose="020B0606020202030204" pitchFamily="34" charset="0"/>
              </a:rPr>
              <a:t>требований охраны труда по вопросам оказания первой помощи пострадавшим,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лица, проводящие обучение </a:t>
            </a:r>
            <a:r>
              <a:rPr lang="ru-RU" sz="2000" b="1" dirty="0">
                <a:solidFill>
                  <a:srgbClr val="2646D0"/>
                </a:solidFill>
                <a:latin typeface="Arial Narrow" panose="020B0606020202030204" pitchFamily="34" charset="0"/>
              </a:rPr>
              <a:t>по оказанию первой помощи пострадавшим, специалисты по охране труда, а также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члены комитетов (комиссий) по охране труда</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latin typeface="Arial Narrow" panose="020B0606020202030204" pitchFamily="34" charset="0"/>
              </a:rPr>
              <a:t>ж) иные работники по решению работодателя.</a:t>
            </a:r>
          </a:p>
        </p:txBody>
      </p:sp>
    </p:spTree>
    <p:extLst>
      <p:ext uri="{BB962C8B-B14F-4D97-AF65-F5344CB8AC3E}">
        <p14:creationId xmlns:p14="http://schemas.microsoft.com/office/powerpoint/2010/main" val="263672145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оказанию первой помощи пострадавшим</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34. Обучение по оказанию первой помощи пострадавшим может проводиться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как в рамках обучения требованиям охраны труда </a:t>
            </a:r>
            <a:r>
              <a:rPr lang="ru-RU" sz="2000" b="1" dirty="0">
                <a:solidFill>
                  <a:srgbClr val="2646D0"/>
                </a:solidFill>
                <a:latin typeface="Arial Narrow" panose="020B0606020202030204" pitchFamily="34" charset="0"/>
              </a:rPr>
              <a:t>у работодателя, в организации или у индивидуального предпринимателя, оказывающих услуги по обучению работодателей и работников вопросам охраны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так и в виде самостоятельного процесса обучения.</a:t>
            </a:r>
          </a:p>
          <a:p>
            <a:pPr algn="just">
              <a:lnSpc>
                <a:spcPct val="90000"/>
              </a:lnSpc>
              <a:spcBef>
                <a:spcPct val="20000"/>
              </a:spcBef>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Программы обучения </a:t>
            </a:r>
            <a:r>
              <a:rPr lang="ru-RU" sz="2000" b="1" dirty="0">
                <a:solidFill>
                  <a:srgbClr val="2646D0"/>
                </a:solidFill>
                <a:latin typeface="Arial Narrow" panose="020B0606020202030204" pitchFamily="34" charset="0"/>
              </a:rPr>
              <a:t>по оказанию первой помощи пострадавшим должны быть разработаны с учетом примерных тем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согласно приложению № 2</a:t>
            </a:r>
            <a:r>
              <a:rPr lang="ru-RU" sz="2000" b="1" dirty="0">
                <a:solidFill>
                  <a:srgbClr val="2646D0"/>
                </a:solidFill>
                <a:latin typeface="Arial Narrow" panose="020B0606020202030204" pitchFamily="34" charset="0"/>
              </a:rPr>
              <a:t>. </a:t>
            </a:r>
          </a:p>
        </p:txBody>
      </p:sp>
    </p:spTree>
    <p:extLst>
      <p:ext uri="{BB962C8B-B14F-4D97-AF65-F5344CB8AC3E}">
        <p14:creationId xmlns:p14="http://schemas.microsoft.com/office/powerpoint/2010/main" val="36501644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оказанию первой помощи пострадавшим</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Проходят обучение по оказанию первой помощи пострадавшим в организации или у индивидуального предпринимателя, оказывающих услуги по обучению работодателей и работников вопросам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34. …Председатель (заместители председателя) и члены комиссий по проверке знания требований охраны труда по вопросам оказания первой помощи пострадавшим, лица, проводящие обучение по оказанию первой помощи пострадавшим, а также специалисты по охране труда,...</a:t>
            </a:r>
          </a:p>
        </p:txBody>
      </p:sp>
    </p:spTree>
    <p:extLst>
      <p:ext uri="{BB962C8B-B14F-4D97-AF65-F5344CB8AC3E}">
        <p14:creationId xmlns:p14="http://schemas.microsoft.com/office/powerpoint/2010/main" val="425396621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оказанию первой помощи пострадавшим</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4968551"/>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35.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Обучение работников по оказанию первой помощи пострадавшим проводится </a:t>
            </a:r>
            <a:r>
              <a:rPr lang="ru-RU" sz="2000" b="1" dirty="0">
                <a:solidFill>
                  <a:srgbClr val="2646D0"/>
                </a:solidFill>
                <a:latin typeface="Arial Narrow" panose="020B0606020202030204" pitchFamily="34" charset="0"/>
              </a:rPr>
              <a:t>организацией или индивидуальным предпринимателем, оказывающими услуги по обучению работодателей и работников вопросам охраны труда, или работодателями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с привлечением работников или иных специалистов, имеющих подготовку по оказанию первой помощи в объеме не менее 8 часов</a:t>
            </a:r>
            <a:r>
              <a:rPr lang="ru-RU" sz="2000" b="1" dirty="0">
                <a:solidFill>
                  <a:srgbClr val="2646D0"/>
                </a:solidFill>
                <a:latin typeface="Arial Narrow" panose="020B0606020202030204" pitchFamily="34" charset="0"/>
              </a:rPr>
              <a:t> и в соответствии с примерными перечнями тем, предусмотренными приложением № 2,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и прошедших подготовку по программам </a:t>
            </a:r>
            <a:r>
              <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rPr>
              <a:t>дополнительного профессионального образования повышения квалификации по подготовке преподавателей</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 обучающих приемам оказания первой помощи</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358327721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оказанию первой помощи пострадавшим</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1772816"/>
            <a:ext cx="5688632" cy="5085184"/>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36. Продолжительность программы обучения работников по оказанию первой помощи пострадавшим составляет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 менее 8 часов </a:t>
            </a:r>
            <a:r>
              <a:rPr lang="ru-RU" sz="2000" b="1" dirty="0">
                <a:solidFill>
                  <a:srgbClr val="2646D0"/>
                </a:solidFill>
                <a:latin typeface="Arial Narrow" panose="020B0606020202030204" pitchFamily="34" charset="0"/>
              </a:rPr>
              <a:t>в случае организации самостоятельного процесса обучения по этому виду обучения.</a:t>
            </a:r>
          </a:p>
          <a:p>
            <a:pPr algn="just">
              <a:lnSpc>
                <a:spcPct val="90000"/>
              </a:lnSpc>
              <a:spcBef>
                <a:spcPct val="20000"/>
              </a:spcBef>
              <a:defRPr/>
            </a:pPr>
            <a:endParaRPr lang="ru-RU" sz="2000" b="1" dirty="0">
              <a:solidFill>
                <a:srgbClr val="2646D0"/>
              </a:solidFill>
              <a:latin typeface="Arial Narrow" panose="020B0606020202030204" pitchFamily="34" charset="0"/>
            </a:endParaRPr>
          </a:p>
          <a:p>
            <a:pPr algn="just">
              <a:lnSpc>
                <a:spcPct val="90000"/>
              </a:lnSpc>
              <a:spcBef>
                <a:spcPct val="20000"/>
              </a:spcBef>
              <a:defRPr/>
            </a:pPr>
            <a:r>
              <a:rPr lang="ru-RU" sz="2000" b="1" dirty="0">
                <a:solidFill>
                  <a:srgbClr val="2646D0"/>
                </a:solidFill>
                <a:latin typeface="Arial Narrow" panose="020B0606020202030204" pitchFamily="34" charset="0"/>
              </a:rPr>
              <a:t>Программы обучения по оказанию первой помощи пострадавшим содержат практические занятия по формированию умений и навыков оказания первой помощи пострадавшим в объеме</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 не менее 50 процентов общего количества учебных часов</a:t>
            </a:r>
            <a:r>
              <a:rPr lang="ru-RU" sz="2000" b="1" dirty="0">
                <a:solidFill>
                  <a:srgbClr val="2646D0"/>
                </a:solidFill>
                <a:latin typeface="Arial Narrow" panose="020B0606020202030204" pitchFamily="34" charset="0"/>
              </a:rPr>
              <a:t>. Практические занятия проводятся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с применением технических средств обучения</a:t>
            </a:r>
            <a:r>
              <a:rPr lang="ru-RU" sz="2000" b="1" dirty="0">
                <a:solidFill>
                  <a:srgbClr val="2646D0"/>
                </a:solidFill>
                <a:latin typeface="Arial Narrow" panose="020B0606020202030204" pitchFamily="34" charset="0"/>
              </a:rPr>
              <a:t> и наглядных пособий.</a:t>
            </a:r>
          </a:p>
        </p:txBody>
      </p:sp>
    </p:spTree>
    <p:extLst>
      <p:ext uri="{BB962C8B-B14F-4D97-AF65-F5344CB8AC3E}">
        <p14:creationId xmlns:p14="http://schemas.microsoft.com/office/powerpoint/2010/main" val="161009517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оказанию первой помощи пострадавшим</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1772816"/>
            <a:ext cx="5688632" cy="5085184"/>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36. Вновь принимаемые на работу работники, а также работники, переводимые на другую работу, проходят обучение по оказанию первой помощи пострадавшим в сроки, установленные работодателем, но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 позднее 60 календарных дней</a:t>
            </a:r>
            <a:r>
              <a:rPr lang="ru-RU" sz="2000" b="1" dirty="0">
                <a:solidFill>
                  <a:srgbClr val="2646D0"/>
                </a:solidFill>
                <a:latin typeface="Arial Narrow" panose="020B0606020202030204" pitchFamily="34" charset="0"/>
              </a:rPr>
              <a:t> после заключения трудового договора или перевода на другую работу соответственно. Обучение по оказанию первой помощи пострадавшим проводится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 реже одного раза в 3 года</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18119185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2348880"/>
            <a:ext cx="8856983" cy="1440160"/>
          </a:xfrm>
          <a:prstGeom prst="rect">
            <a:avLst/>
          </a:prstGeom>
        </p:spPr>
        <p:txBody>
          <a:bodyPr>
            <a:noAutofit/>
          </a:bodyPr>
          <a:lstStyle/>
          <a:p>
            <a:pPr>
              <a:lnSpc>
                <a:spcPct val="90000"/>
              </a:lnSpc>
              <a:spcBef>
                <a:spcPct val="20000"/>
              </a:spcBef>
              <a:defRPr/>
            </a:pPr>
            <a:endParaRPr lang="ru-RU" sz="2000" b="1" dirty="0">
              <a:solidFill>
                <a:srgbClr val="2646D0"/>
              </a:solidFill>
              <a:latin typeface="Arial Narrow" panose="020B0606020202030204" pitchFamily="34" charset="0"/>
            </a:endParaRPr>
          </a:p>
        </p:txBody>
      </p:sp>
      <p:grpSp>
        <p:nvGrpSpPr>
          <p:cNvPr id="3" name="Группа 2">
            <a:extLst>
              <a:ext uri="{FF2B5EF4-FFF2-40B4-BE49-F238E27FC236}">
                <a16:creationId xmlns:a16="http://schemas.microsoft.com/office/drawing/2014/main" id="{BA3A8975-EA85-4627-BC56-896D029FEF5E}"/>
              </a:ext>
            </a:extLst>
          </p:cNvPr>
          <p:cNvGrpSpPr/>
          <p:nvPr/>
        </p:nvGrpSpPr>
        <p:grpSpPr>
          <a:xfrm>
            <a:off x="0" y="1825757"/>
            <a:ext cx="9144000" cy="4987619"/>
            <a:chOff x="467544" y="1825757"/>
            <a:chExt cx="8512304" cy="4843603"/>
          </a:xfrm>
        </p:grpSpPr>
        <p:pic>
          <p:nvPicPr>
            <p:cNvPr id="7" name="Рисунок 6">
              <a:extLst>
                <a:ext uri="{FF2B5EF4-FFF2-40B4-BE49-F238E27FC236}">
                  <a16:creationId xmlns:a16="http://schemas.microsoft.com/office/drawing/2014/main" id="{DC2C7894-5586-425D-BF0B-0BB7B591EA43}"/>
                </a:ext>
              </a:extLst>
            </p:cNvPr>
            <p:cNvPicPr>
              <a:picLocks noChangeAspect="1"/>
            </p:cNvPicPr>
            <p:nvPr/>
          </p:nvPicPr>
          <p:blipFill rotWithShape="1">
            <a:blip r:embed="rId2"/>
            <a:srcRect l="5217" t="13859" r="5217" b="13859"/>
            <a:stretch/>
          </p:blipFill>
          <p:spPr>
            <a:xfrm>
              <a:off x="467544" y="1825757"/>
              <a:ext cx="8512304" cy="4843603"/>
            </a:xfrm>
            <a:prstGeom prst="rect">
              <a:avLst/>
            </a:prstGeom>
          </p:spPr>
        </p:pic>
        <p:sp>
          <p:nvSpPr>
            <p:cNvPr id="2" name="TextBox 1">
              <a:extLst>
                <a:ext uri="{FF2B5EF4-FFF2-40B4-BE49-F238E27FC236}">
                  <a16:creationId xmlns:a16="http://schemas.microsoft.com/office/drawing/2014/main" id="{C93910A6-EA6D-450F-97C4-F871414B1F58}"/>
                </a:ext>
              </a:extLst>
            </p:cNvPr>
            <p:cNvSpPr txBox="1"/>
            <p:nvPr/>
          </p:nvSpPr>
          <p:spPr>
            <a:xfrm>
              <a:off x="7740352" y="1825757"/>
              <a:ext cx="1239496" cy="369332"/>
            </a:xfrm>
            <a:prstGeom prst="rect">
              <a:avLst/>
            </a:prstGeom>
            <a:solidFill>
              <a:schemeClr val="bg1"/>
            </a:solidFill>
          </p:spPr>
          <p:txBody>
            <a:bodyPr wrap="square" rtlCol="0">
              <a:spAutoFit/>
            </a:bodyPr>
            <a:lstStyle/>
            <a:p>
              <a:endParaRPr lang="ru-RU" dirty="0"/>
            </a:p>
          </p:txBody>
        </p:sp>
      </p:grpSp>
      <p:sp>
        <p:nvSpPr>
          <p:cNvPr id="4" name="Прямоугольник 3">
            <a:extLst>
              <a:ext uri="{FF2B5EF4-FFF2-40B4-BE49-F238E27FC236}">
                <a16:creationId xmlns:a16="http://schemas.microsoft.com/office/drawing/2014/main" id="{EB1EBACD-99F5-B52F-D2B3-6331CB456CFE}"/>
              </a:ext>
            </a:extLst>
          </p:cNvPr>
          <p:cNvSpPr/>
          <p:nvPr/>
        </p:nvSpPr>
        <p:spPr>
          <a:xfrm>
            <a:off x="107505" y="3501008"/>
            <a:ext cx="8928990"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815A3ECE-93DE-6D98-6452-D18E79C359BA}"/>
              </a:ext>
            </a:extLst>
          </p:cNvPr>
          <p:cNvSpPr/>
          <p:nvPr/>
        </p:nvSpPr>
        <p:spPr>
          <a:xfrm>
            <a:off x="1835698" y="2564904"/>
            <a:ext cx="723629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0797194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94" y="1772816"/>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оказанию первой помощи пострадавшим</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5626287" cy="5040560"/>
          </a:xfrm>
          <a:prstGeom prst="rect">
            <a:avLst/>
          </a:prstGeom>
        </p:spPr>
        <p:txBody>
          <a:bodyPr>
            <a:normAutofit fontScale="92500" lnSpcReduction="10000"/>
          </a:bodyPr>
          <a:lstStyle/>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Положение</a:t>
            </a:r>
            <a:r>
              <a:rPr lang="ru-RU" sz="2000" b="1" dirty="0">
                <a:solidFill>
                  <a:srgbClr val="2646D0"/>
                </a:solidFill>
                <a:latin typeface="Arial Narrow" panose="020B0606020202030204" pitchFamily="34" charset="0"/>
              </a:rPr>
              <a:t> об организации и проведении обучения по оказанию первой помощи пострадавшим (или раздел в положении по обучению по охране труда).</a:t>
            </a:r>
          </a:p>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Приказ</a:t>
            </a:r>
            <a:r>
              <a:rPr lang="ru-RU" sz="2000" b="1" dirty="0">
                <a:solidFill>
                  <a:srgbClr val="2646D0"/>
                </a:solidFill>
                <a:latin typeface="Arial Narrow" panose="020B0606020202030204" pitchFamily="34" charset="0"/>
              </a:rPr>
              <a:t> об утверждении перечня профессий и должностей работников, которым необходимо пройти обучение по оказанию первой помощи пострадавшим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(с разбивкой на обучающихся внутри организации и в сторонней организации)</a:t>
            </a:r>
            <a:r>
              <a:rPr lang="ru-RU" sz="2000" b="1" dirty="0">
                <a:solidFill>
                  <a:srgbClr val="2646D0"/>
                </a:solidFill>
                <a:latin typeface="Arial Narrow" panose="020B0606020202030204" pitchFamily="34" charset="0"/>
              </a:rPr>
              <a:t>.</a:t>
            </a:r>
          </a:p>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Программа</a:t>
            </a:r>
            <a:r>
              <a:rPr lang="ru-RU" sz="2000" b="1" dirty="0">
                <a:solidFill>
                  <a:srgbClr val="2646D0"/>
                </a:solidFill>
                <a:latin typeface="Arial Narrow" panose="020B0606020202030204" pitchFamily="34" charset="0"/>
              </a:rPr>
              <a:t> обучения по оказанию первой помощи пострадавшим (или раздел в программе обучения по охране труда).</a:t>
            </a:r>
          </a:p>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Приказ о назначении лиц, ответственных за проведение обучения</a:t>
            </a:r>
            <a:r>
              <a:rPr lang="ru-RU" sz="2000" b="1" dirty="0">
                <a:solidFill>
                  <a:srgbClr val="2646D0"/>
                </a:solidFill>
                <a:latin typeface="Arial Narrow" panose="020B0606020202030204" pitchFamily="34" charset="0"/>
              </a:rPr>
              <a:t> по оказанию первой помощи пострадавшим.</a:t>
            </a:r>
          </a:p>
          <a:p>
            <a:pPr marL="342900" indent="-342900">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Приказ о создании комиссии по проверке знаний </a:t>
            </a:r>
            <a:r>
              <a:rPr lang="ru-RU" sz="2000" b="1" dirty="0">
                <a:solidFill>
                  <a:srgbClr val="2646D0"/>
                </a:solidFill>
                <a:latin typeface="Arial Narrow" panose="020B0606020202030204" pitchFamily="34" charset="0"/>
              </a:rPr>
              <a:t>требований охраны труда по оказанию первой помощи пострадавшим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если создается отдельная комиссия</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190974198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2348880"/>
            <a:ext cx="8856983" cy="1440160"/>
          </a:xfrm>
          <a:prstGeom prst="rect">
            <a:avLst/>
          </a:prstGeom>
        </p:spPr>
        <p:txBody>
          <a:bodyPr>
            <a:noAutofit/>
          </a:bodyPr>
          <a:lstStyle/>
          <a:p>
            <a:pPr>
              <a:lnSpc>
                <a:spcPct val="90000"/>
              </a:lnSpc>
              <a:spcBef>
                <a:spcPct val="20000"/>
              </a:spcBef>
              <a:defRPr/>
            </a:pPr>
            <a:endParaRPr lang="ru-RU" sz="2000" b="1" dirty="0">
              <a:solidFill>
                <a:srgbClr val="2646D0"/>
              </a:solidFill>
              <a:latin typeface="Arial Narrow" panose="020B0606020202030204" pitchFamily="34" charset="0"/>
            </a:endParaRPr>
          </a:p>
        </p:txBody>
      </p:sp>
      <p:grpSp>
        <p:nvGrpSpPr>
          <p:cNvPr id="3" name="Группа 2">
            <a:extLst>
              <a:ext uri="{FF2B5EF4-FFF2-40B4-BE49-F238E27FC236}">
                <a16:creationId xmlns:a16="http://schemas.microsoft.com/office/drawing/2014/main" id="{BA3A8975-EA85-4627-BC56-896D029FEF5E}"/>
              </a:ext>
            </a:extLst>
          </p:cNvPr>
          <p:cNvGrpSpPr/>
          <p:nvPr/>
        </p:nvGrpSpPr>
        <p:grpSpPr>
          <a:xfrm>
            <a:off x="0" y="1825757"/>
            <a:ext cx="9144000" cy="4987619"/>
            <a:chOff x="467544" y="1825757"/>
            <a:chExt cx="8512304" cy="4843603"/>
          </a:xfrm>
        </p:grpSpPr>
        <p:pic>
          <p:nvPicPr>
            <p:cNvPr id="7" name="Рисунок 6">
              <a:extLst>
                <a:ext uri="{FF2B5EF4-FFF2-40B4-BE49-F238E27FC236}">
                  <a16:creationId xmlns:a16="http://schemas.microsoft.com/office/drawing/2014/main" id="{DC2C7894-5586-425D-BF0B-0BB7B591EA43}"/>
                </a:ext>
              </a:extLst>
            </p:cNvPr>
            <p:cNvPicPr>
              <a:picLocks noChangeAspect="1"/>
            </p:cNvPicPr>
            <p:nvPr/>
          </p:nvPicPr>
          <p:blipFill rotWithShape="1">
            <a:blip r:embed="rId2"/>
            <a:srcRect l="5217" t="13859" r="5217" b="13859"/>
            <a:stretch/>
          </p:blipFill>
          <p:spPr>
            <a:xfrm>
              <a:off x="467544" y="1825757"/>
              <a:ext cx="8512304" cy="4843603"/>
            </a:xfrm>
            <a:prstGeom prst="rect">
              <a:avLst/>
            </a:prstGeom>
          </p:spPr>
        </p:pic>
        <p:sp>
          <p:nvSpPr>
            <p:cNvPr id="2" name="TextBox 1">
              <a:extLst>
                <a:ext uri="{FF2B5EF4-FFF2-40B4-BE49-F238E27FC236}">
                  <a16:creationId xmlns:a16="http://schemas.microsoft.com/office/drawing/2014/main" id="{C93910A6-EA6D-450F-97C4-F871414B1F58}"/>
                </a:ext>
              </a:extLst>
            </p:cNvPr>
            <p:cNvSpPr txBox="1"/>
            <p:nvPr/>
          </p:nvSpPr>
          <p:spPr>
            <a:xfrm>
              <a:off x="7740352" y="1825757"/>
              <a:ext cx="1239496" cy="369332"/>
            </a:xfrm>
            <a:prstGeom prst="rect">
              <a:avLst/>
            </a:prstGeom>
            <a:solidFill>
              <a:schemeClr val="bg1"/>
            </a:solidFill>
          </p:spPr>
          <p:txBody>
            <a:bodyPr wrap="square" rtlCol="0">
              <a:spAutoFit/>
            </a:bodyPr>
            <a:lstStyle/>
            <a:p>
              <a:endParaRPr lang="ru-RU" dirty="0"/>
            </a:p>
          </p:txBody>
        </p:sp>
      </p:grpSp>
      <p:sp>
        <p:nvSpPr>
          <p:cNvPr id="4" name="Прямоугольник 3">
            <a:extLst>
              <a:ext uri="{FF2B5EF4-FFF2-40B4-BE49-F238E27FC236}">
                <a16:creationId xmlns:a16="http://schemas.microsoft.com/office/drawing/2014/main" id="{EB1EBACD-99F5-B52F-D2B3-6331CB456CFE}"/>
              </a:ext>
            </a:extLst>
          </p:cNvPr>
          <p:cNvSpPr/>
          <p:nvPr/>
        </p:nvSpPr>
        <p:spPr>
          <a:xfrm>
            <a:off x="4355976" y="3501008"/>
            <a:ext cx="4680518"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4695140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требованиям охраны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772816"/>
            <a:ext cx="8866647" cy="5040560"/>
          </a:xfrm>
          <a:prstGeom prst="rect">
            <a:avLst/>
          </a:prstGeom>
        </p:spPr>
        <p:txBody>
          <a:bodyPr>
            <a:no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62. Вновь принимаемые на работу работники, а также работники, переводимые на другую работу, проходят обучение требованиям охраны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в сроки, установленные работодателем, но не позднее 60 календарных дней </a:t>
            </a:r>
            <a:r>
              <a:rPr lang="ru-RU" sz="2000" b="1" dirty="0">
                <a:solidFill>
                  <a:srgbClr val="2646D0"/>
                </a:solidFill>
                <a:latin typeface="Arial Narrow" panose="020B0606020202030204" pitchFamily="34" charset="0"/>
              </a:rPr>
              <a:t>после заключения трудового договора или перевода на другую работу.</a:t>
            </a:r>
          </a:p>
          <a:p>
            <a:pPr algn="just">
              <a:lnSpc>
                <a:spcPct val="90000"/>
              </a:lnSpc>
              <a:spcBef>
                <a:spcPct val="20000"/>
              </a:spcBef>
              <a:defRPr/>
            </a:pPr>
            <a:endParaRPr lang="ru-RU" sz="2000" b="1" dirty="0">
              <a:solidFill>
                <a:srgbClr val="2646D0"/>
              </a:solidFill>
              <a:latin typeface="Arial Narrow" panose="020B0606020202030204" pitchFamily="34" charset="0"/>
            </a:endParaRPr>
          </a:p>
          <a:p>
            <a:pPr algn="just">
              <a:lnSpc>
                <a:spcPct val="90000"/>
              </a:lnSpc>
              <a:spcBef>
                <a:spcPct val="20000"/>
              </a:spcBef>
              <a:defRPr/>
            </a:pPr>
            <a:r>
              <a:rPr lang="ru-RU" sz="2000" b="1" dirty="0">
                <a:solidFill>
                  <a:srgbClr val="2646D0"/>
                </a:solidFill>
                <a:latin typeface="Arial Narrow" panose="020B0606020202030204" pitchFamily="34" charset="0"/>
              </a:rPr>
              <a:t>65.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Обучение</a:t>
            </a:r>
            <a:r>
              <a:rPr lang="ru-RU" sz="2000" b="1" dirty="0">
                <a:solidFill>
                  <a:srgbClr val="2646D0"/>
                </a:solidFill>
                <a:latin typeface="Arial Narrow" panose="020B0606020202030204" pitchFamily="34" charset="0"/>
              </a:rPr>
              <a:t> работников требованиям охраны труда и проверка знания требований охраны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осуществляются с отрывом от работы</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256196008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C790FC5C-D1B0-62A2-573C-11CD363D4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307" y="2348880"/>
            <a:ext cx="3778577" cy="2952328"/>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требованиям охраны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988840"/>
            <a:ext cx="5492860" cy="4824536"/>
          </a:xfrm>
          <a:prstGeom prst="rect">
            <a:avLst/>
          </a:prstGeom>
        </p:spPr>
        <p:txBody>
          <a:bodyPr>
            <a:no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43.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Обучение</a:t>
            </a:r>
            <a:r>
              <a:rPr lang="ru-RU" sz="2000" b="1" dirty="0">
                <a:solidFill>
                  <a:srgbClr val="2646D0"/>
                </a:solidFill>
                <a:latin typeface="Arial Narrow" panose="020B0606020202030204" pitchFamily="34" charset="0"/>
              </a:rPr>
              <a:t> требованиям охраны труда проводится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у работодателя</a:t>
            </a:r>
            <a:r>
              <a:rPr lang="ru-RU" sz="2000" b="1" dirty="0">
                <a:solidFill>
                  <a:srgbClr val="2646D0"/>
                </a:solidFill>
                <a:latin typeface="Arial Narrow" panose="020B0606020202030204" pitchFamily="34" charset="0"/>
              </a:rPr>
              <a:t>, в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организации</a:t>
            </a:r>
            <a:r>
              <a:rPr lang="ru-RU" sz="2000" b="1" dirty="0">
                <a:solidFill>
                  <a:srgbClr val="2646D0"/>
                </a:solidFill>
                <a:latin typeface="Arial Narrow" panose="020B0606020202030204" pitchFamily="34" charset="0"/>
              </a:rPr>
              <a:t> или у индивидуального предпринимателя,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оказывающих услуги по проведению обучения по охране труда</a:t>
            </a:r>
            <a:r>
              <a:rPr lang="ru-RU" sz="2000" b="1" dirty="0">
                <a:solidFill>
                  <a:srgbClr val="2646D0"/>
                </a:solidFill>
                <a:latin typeface="Arial Narrow" panose="020B0606020202030204" pitchFamily="34" charset="0"/>
              </a:rPr>
              <a:t>.</a:t>
            </a:r>
          </a:p>
          <a:p>
            <a:pPr algn="just">
              <a:lnSpc>
                <a:spcPct val="90000"/>
              </a:lnSpc>
              <a:spcBef>
                <a:spcPct val="20000"/>
              </a:spcBef>
              <a:defRPr/>
            </a:pPr>
            <a:endParaRPr lang="ru-RU" sz="2000" b="1" dirty="0">
              <a:solidFill>
                <a:srgbClr val="2646D0"/>
              </a:solidFill>
              <a:latin typeface="Arial Narrow" panose="020B0606020202030204" pitchFamily="34" charset="0"/>
            </a:endParaRPr>
          </a:p>
          <a:p>
            <a:pPr algn="just">
              <a:lnSpc>
                <a:spcPct val="90000"/>
              </a:lnSpc>
              <a:spcBef>
                <a:spcPct val="20000"/>
              </a:spcBef>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Решение</a:t>
            </a:r>
            <a:r>
              <a:rPr lang="ru-RU" sz="2000" b="1" dirty="0">
                <a:solidFill>
                  <a:srgbClr val="2646D0"/>
                </a:solidFill>
                <a:latin typeface="Arial Narrow" panose="020B0606020202030204" pitchFamily="34" charset="0"/>
              </a:rPr>
              <a:t> о проведении обучения работников у работодателя, в организации или у индивидуального предпринимателя, оказывающих услуги по проведению обучения 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принимает работодатель</a:t>
            </a:r>
          </a:p>
        </p:txBody>
      </p:sp>
    </p:spTree>
    <p:extLst>
      <p:ext uri="{BB962C8B-B14F-4D97-AF65-F5344CB8AC3E}">
        <p14:creationId xmlns:p14="http://schemas.microsoft.com/office/powerpoint/2010/main" val="21333278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9878089-1481-4246-8C84-CB0F792690F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 r="36"/>
          <a:stretch/>
        </p:blipFill>
        <p:spPr bwMode="auto">
          <a:xfrm>
            <a:off x="5662709" y="2180406"/>
            <a:ext cx="3481291" cy="2832770"/>
          </a:xfrm>
          <a:prstGeom prst="rect">
            <a:avLst/>
          </a:prstGeom>
          <a:solidFill>
            <a:schemeClr val="bg1">
              <a:alpha val="21000"/>
            </a:schemeClr>
          </a:solidFill>
          <a:scene3d>
            <a:camera prst="orthographicFront"/>
            <a:lightRig rig="threePt" dir="t"/>
          </a:scene3d>
          <a:sp3d extrusionH="76200">
            <a:extrusionClr>
              <a:schemeClr val="bg1"/>
            </a:extrusionClr>
          </a:sp3d>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Обязательное обучение требованиям охраны труда в организации,</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оказывающих услуги по обучению</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988840"/>
            <a:ext cx="5842312" cy="4824536"/>
          </a:xfrm>
          <a:prstGeom prst="rect">
            <a:avLst/>
          </a:prstGeom>
        </p:spPr>
        <p:txBody>
          <a:bodyPr>
            <a:no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44. …проходят обучение требованиям охраны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в организации или у индивидуального предпринимателя, оказывающих услуги по обучению </a:t>
            </a:r>
            <a:r>
              <a:rPr lang="ru-RU" sz="2000" b="1" dirty="0">
                <a:solidFill>
                  <a:srgbClr val="2646D0"/>
                </a:solidFill>
                <a:latin typeface="Arial Narrow" panose="020B0606020202030204" pitchFamily="34" charset="0"/>
              </a:rPr>
              <a:t>работодателей и работников вопросам охраны труда</a:t>
            </a:r>
          </a:p>
          <a:p>
            <a:pPr marL="285750" indent="-28575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работодатель (руководитель организации),</a:t>
            </a:r>
          </a:p>
          <a:p>
            <a:pPr marL="285750" indent="-28575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руководители филиалов организации,</a:t>
            </a:r>
          </a:p>
          <a:p>
            <a:pPr marL="285750" indent="-28575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председатель (заместители председателя) и члены комиссий по проверке знания требований охраны труда,</a:t>
            </a:r>
          </a:p>
          <a:p>
            <a:pPr marL="285750" indent="-28575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работники, проводящие инструктаж по охране труда и обучение требованиям охраны труда,</a:t>
            </a:r>
          </a:p>
          <a:p>
            <a:pPr marL="285750" indent="-28575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специалисты по охране труда,</a:t>
            </a:r>
          </a:p>
          <a:p>
            <a:pPr marL="285750" indent="-28575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члены комитетов (комиссий) по охране труда,</a:t>
            </a:r>
          </a:p>
          <a:p>
            <a:pPr marL="285750" indent="-285750" algn="just">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уполномоченные лица по охране труда профессиональных союзов.</a:t>
            </a:r>
          </a:p>
        </p:txBody>
      </p:sp>
    </p:spTree>
    <p:extLst>
      <p:ext uri="{BB962C8B-B14F-4D97-AF65-F5344CB8AC3E}">
        <p14:creationId xmlns:p14="http://schemas.microsoft.com/office/powerpoint/2010/main" val="329273046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72E52FC-647C-4A0E-AD02-B297EFFA4709}"/>
              </a:ext>
            </a:extLst>
          </p:cNvPr>
          <p:cNvPicPr>
            <a:picLocks noChangeAspect="1"/>
          </p:cNvPicPr>
          <p:nvPr/>
        </p:nvPicPr>
        <p:blipFill>
          <a:blip r:embed="rId2"/>
          <a:stretch>
            <a:fillRect/>
          </a:stretch>
        </p:blipFill>
        <p:spPr>
          <a:xfrm>
            <a:off x="5796137" y="4362022"/>
            <a:ext cx="3384376" cy="2495978"/>
          </a:xfrm>
          <a:prstGeom prst="rect">
            <a:avLst/>
          </a:prstGeom>
          <a:noFill/>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Программы обучения требованиям охраны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79512" y="1772816"/>
            <a:ext cx="8928992" cy="4176464"/>
          </a:xfrm>
          <a:prstGeom prst="rect">
            <a:avLst/>
          </a:prstGeom>
        </p:spPr>
        <p:txBody>
          <a:bodyPr>
            <a:noAutofit/>
          </a:bodyPr>
          <a:lstStyle/>
          <a:p>
            <a:pPr algn="just">
              <a:lnSpc>
                <a:spcPct val="90000"/>
              </a:lnSpc>
              <a:spcBef>
                <a:spcPct val="20000"/>
              </a:spcBef>
              <a:defRPr/>
            </a:pPr>
            <a:r>
              <a:rPr lang="ru-RU" sz="1900" b="1" dirty="0">
                <a:solidFill>
                  <a:srgbClr val="2646D0"/>
                </a:solidFill>
                <a:latin typeface="Arial Narrow" panose="020B0606020202030204" pitchFamily="34" charset="0"/>
              </a:rPr>
              <a:t>46. Обучение требованиям охраны труда в зависимости от категории работников проводится:</a:t>
            </a:r>
          </a:p>
          <a:p>
            <a:pPr algn="just">
              <a:lnSpc>
                <a:spcPct val="90000"/>
              </a:lnSpc>
              <a:spcBef>
                <a:spcPct val="20000"/>
              </a:spcBef>
              <a:defRPr/>
            </a:pPr>
            <a:r>
              <a:rPr lang="ru-RU" sz="1900" b="1" dirty="0">
                <a:solidFill>
                  <a:srgbClr val="2646D0"/>
                </a:solidFill>
                <a:latin typeface="Arial Narrow" panose="020B0606020202030204" pitchFamily="34" charset="0"/>
              </a:rPr>
              <a:t>а) по программе обучения по общим вопросам охраны труда и функционирования системы управления охраной труда продолжительностью </a:t>
            </a:r>
            <a:r>
              <a:rPr lang="ru-RU" sz="1900" b="1" dirty="0">
                <a:solidFill>
                  <a:srgbClr val="FF0000"/>
                </a:solidFill>
                <a:latin typeface="Arial Narrow" panose="020B0606020202030204" pitchFamily="34" charset="0"/>
              </a:rPr>
              <a:t>не менее 16 часов</a:t>
            </a:r>
            <a:r>
              <a:rPr lang="ru-RU" sz="1900" b="1" dirty="0">
                <a:solidFill>
                  <a:srgbClr val="2646D0"/>
                </a:solidFill>
                <a:latin typeface="Arial Narrow" panose="020B0606020202030204" pitchFamily="34" charset="0"/>
              </a:rPr>
              <a:t>; </a:t>
            </a:r>
            <a:r>
              <a:rPr lang="ru-RU" sz="1900" b="1" dirty="0">
                <a:solidFill>
                  <a:srgbClr val="00B050"/>
                </a:solidFill>
                <a:latin typeface="Arial Narrow" panose="020B0606020202030204" pitchFamily="34" charset="0"/>
              </a:rPr>
              <a:t>(46а)</a:t>
            </a:r>
          </a:p>
          <a:p>
            <a:pPr algn="just">
              <a:lnSpc>
                <a:spcPct val="90000"/>
              </a:lnSpc>
              <a:spcBef>
                <a:spcPct val="20000"/>
              </a:spcBef>
              <a:defRPr/>
            </a:pPr>
            <a:r>
              <a:rPr lang="ru-RU" sz="1900" b="1" dirty="0">
                <a:solidFill>
                  <a:srgbClr val="2646D0"/>
                </a:solidFill>
                <a:latin typeface="Arial Narrow" panose="020B0606020202030204" pitchFamily="34" charset="0"/>
              </a:rPr>
              <a:t>б) по программе обучения безопасным методам и приемам выполнения работ при воздействии вредных и (или) опасных производственных факторов, источников опасности, идентифицированных в рамках специальной оценки условий труда и оценки профессиональных рисков, продолжительностью </a:t>
            </a:r>
            <a:r>
              <a:rPr lang="ru-RU" sz="1900" b="1" dirty="0">
                <a:solidFill>
                  <a:srgbClr val="FF0000"/>
                </a:solidFill>
                <a:latin typeface="Arial Narrow" panose="020B0606020202030204" pitchFamily="34" charset="0"/>
              </a:rPr>
              <a:t>не менее 16 часов</a:t>
            </a:r>
            <a:r>
              <a:rPr lang="ru-RU" sz="1900" b="1" dirty="0">
                <a:solidFill>
                  <a:srgbClr val="2646D0"/>
                </a:solidFill>
                <a:latin typeface="Arial Narrow" panose="020B0606020202030204" pitchFamily="34" charset="0"/>
              </a:rPr>
              <a:t>; </a:t>
            </a:r>
            <a:r>
              <a:rPr lang="ru-RU" sz="1900" b="1" dirty="0">
                <a:solidFill>
                  <a:srgbClr val="00B050"/>
                </a:solidFill>
                <a:latin typeface="Arial Narrow" panose="020B0606020202030204" pitchFamily="34" charset="0"/>
              </a:rPr>
              <a:t>(46б)</a:t>
            </a:r>
          </a:p>
          <a:p>
            <a:pPr algn="just">
              <a:lnSpc>
                <a:spcPct val="90000"/>
              </a:lnSpc>
              <a:spcBef>
                <a:spcPct val="20000"/>
              </a:spcBef>
              <a:defRPr/>
            </a:pPr>
            <a:r>
              <a:rPr lang="ru-RU" sz="1900" b="1" dirty="0">
                <a:solidFill>
                  <a:srgbClr val="2646D0"/>
                </a:solidFill>
                <a:latin typeface="Arial Narrow" panose="020B0606020202030204" pitchFamily="34" charset="0"/>
              </a:rPr>
              <a:t>в) по программе обучения безопасным методам и приемам выполнения работ повышенной опасности, к которым предъявляются дополнительные требования в соответствии с нормативными правовыми актами, содержащими государственные нормативные требования охраны труда. </a:t>
            </a:r>
            <a:r>
              <a:rPr lang="ru-RU" sz="1900" b="1" dirty="0">
                <a:solidFill>
                  <a:srgbClr val="00B050"/>
                </a:solidFill>
                <a:latin typeface="Arial Narrow" panose="020B0606020202030204" pitchFamily="34" charset="0"/>
              </a:rPr>
              <a:t>(46в)</a:t>
            </a:r>
          </a:p>
        </p:txBody>
      </p:sp>
    </p:spTree>
    <p:extLst>
      <p:ext uri="{BB962C8B-B14F-4D97-AF65-F5344CB8AC3E}">
        <p14:creationId xmlns:p14="http://schemas.microsoft.com/office/powerpoint/2010/main" val="207316444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2348880"/>
            <a:ext cx="8856983" cy="1440160"/>
          </a:xfrm>
          <a:prstGeom prst="rect">
            <a:avLst/>
          </a:prstGeom>
        </p:spPr>
        <p:txBody>
          <a:bodyPr>
            <a:noAutofit/>
          </a:bodyPr>
          <a:lstStyle/>
          <a:p>
            <a:pPr>
              <a:lnSpc>
                <a:spcPct val="90000"/>
              </a:lnSpc>
              <a:spcBef>
                <a:spcPct val="20000"/>
              </a:spcBef>
              <a:defRPr/>
            </a:pPr>
            <a:endParaRPr lang="ru-RU" sz="2000" b="1" dirty="0">
              <a:solidFill>
                <a:srgbClr val="2646D0"/>
              </a:solidFill>
              <a:latin typeface="Arial Narrow" panose="020B0606020202030204" pitchFamily="34" charset="0"/>
            </a:endParaRPr>
          </a:p>
        </p:txBody>
      </p:sp>
      <p:grpSp>
        <p:nvGrpSpPr>
          <p:cNvPr id="3" name="Группа 2">
            <a:extLst>
              <a:ext uri="{FF2B5EF4-FFF2-40B4-BE49-F238E27FC236}">
                <a16:creationId xmlns:a16="http://schemas.microsoft.com/office/drawing/2014/main" id="{BA3A8975-EA85-4627-BC56-896D029FEF5E}"/>
              </a:ext>
            </a:extLst>
          </p:cNvPr>
          <p:cNvGrpSpPr/>
          <p:nvPr/>
        </p:nvGrpSpPr>
        <p:grpSpPr>
          <a:xfrm>
            <a:off x="0" y="1825757"/>
            <a:ext cx="9144000" cy="4987619"/>
            <a:chOff x="467544" y="1825757"/>
            <a:chExt cx="8512304" cy="4843603"/>
          </a:xfrm>
        </p:grpSpPr>
        <p:pic>
          <p:nvPicPr>
            <p:cNvPr id="7" name="Рисунок 6">
              <a:extLst>
                <a:ext uri="{FF2B5EF4-FFF2-40B4-BE49-F238E27FC236}">
                  <a16:creationId xmlns:a16="http://schemas.microsoft.com/office/drawing/2014/main" id="{DC2C7894-5586-425D-BF0B-0BB7B591EA43}"/>
                </a:ext>
              </a:extLst>
            </p:cNvPr>
            <p:cNvPicPr>
              <a:picLocks noChangeAspect="1"/>
            </p:cNvPicPr>
            <p:nvPr/>
          </p:nvPicPr>
          <p:blipFill rotWithShape="1">
            <a:blip r:embed="rId2"/>
            <a:srcRect l="5217" t="13859" r="5217" b="13859"/>
            <a:stretch/>
          </p:blipFill>
          <p:spPr>
            <a:xfrm>
              <a:off x="467544" y="1825757"/>
              <a:ext cx="8512304" cy="4843603"/>
            </a:xfrm>
            <a:prstGeom prst="rect">
              <a:avLst/>
            </a:prstGeom>
          </p:spPr>
        </p:pic>
        <p:sp>
          <p:nvSpPr>
            <p:cNvPr id="2" name="TextBox 1">
              <a:extLst>
                <a:ext uri="{FF2B5EF4-FFF2-40B4-BE49-F238E27FC236}">
                  <a16:creationId xmlns:a16="http://schemas.microsoft.com/office/drawing/2014/main" id="{C93910A6-EA6D-450F-97C4-F871414B1F58}"/>
                </a:ext>
              </a:extLst>
            </p:cNvPr>
            <p:cNvSpPr txBox="1"/>
            <p:nvPr/>
          </p:nvSpPr>
          <p:spPr>
            <a:xfrm>
              <a:off x="7740352" y="1825757"/>
              <a:ext cx="1239496" cy="369332"/>
            </a:xfrm>
            <a:prstGeom prst="rect">
              <a:avLst/>
            </a:prstGeom>
            <a:solidFill>
              <a:schemeClr val="bg1"/>
            </a:solidFill>
          </p:spPr>
          <p:txBody>
            <a:bodyPr wrap="square" rtlCol="0">
              <a:spAutoFit/>
            </a:bodyPr>
            <a:lstStyle/>
            <a:p>
              <a:endParaRPr lang="ru-RU" dirty="0"/>
            </a:p>
          </p:txBody>
        </p:sp>
      </p:grpSp>
      <p:sp>
        <p:nvSpPr>
          <p:cNvPr id="4" name="Прямоугольник 3">
            <a:extLst>
              <a:ext uri="{FF2B5EF4-FFF2-40B4-BE49-F238E27FC236}">
                <a16:creationId xmlns:a16="http://schemas.microsoft.com/office/drawing/2014/main" id="{EB1EBACD-99F5-B52F-D2B3-6331CB456CFE}"/>
              </a:ext>
            </a:extLst>
          </p:cNvPr>
          <p:cNvSpPr/>
          <p:nvPr/>
        </p:nvSpPr>
        <p:spPr>
          <a:xfrm>
            <a:off x="4499991" y="3501008"/>
            <a:ext cx="2245865"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342961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2348880"/>
            <a:ext cx="8856983" cy="1440160"/>
          </a:xfrm>
          <a:prstGeom prst="rect">
            <a:avLst/>
          </a:prstGeom>
        </p:spPr>
        <p:txBody>
          <a:bodyPr>
            <a:noAutofit/>
          </a:bodyPr>
          <a:lstStyle/>
          <a:p>
            <a:pPr>
              <a:lnSpc>
                <a:spcPct val="90000"/>
              </a:lnSpc>
              <a:spcBef>
                <a:spcPct val="20000"/>
              </a:spcBef>
              <a:defRPr/>
            </a:pPr>
            <a:endParaRPr lang="ru-RU" sz="2000" b="1" dirty="0">
              <a:solidFill>
                <a:srgbClr val="2646D0"/>
              </a:solidFill>
              <a:latin typeface="Arial Narrow" panose="020B0606020202030204" pitchFamily="34" charset="0"/>
            </a:endParaRPr>
          </a:p>
        </p:txBody>
      </p:sp>
      <p:grpSp>
        <p:nvGrpSpPr>
          <p:cNvPr id="3" name="Группа 2">
            <a:extLst>
              <a:ext uri="{FF2B5EF4-FFF2-40B4-BE49-F238E27FC236}">
                <a16:creationId xmlns:a16="http://schemas.microsoft.com/office/drawing/2014/main" id="{BA3A8975-EA85-4627-BC56-896D029FEF5E}"/>
              </a:ext>
            </a:extLst>
          </p:cNvPr>
          <p:cNvGrpSpPr/>
          <p:nvPr/>
        </p:nvGrpSpPr>
        <p:grpSpPr>
          <a:xfrm>
            <a:off x="0" y="1825757"/>
            <a:ext cx="9144000" cy="4987619"/>
            <a:chOff x="467544" y="1825757"/>
            <a:chExt cx="8512304" cy="4843603"/>
          </a:xfrm>
        </p:grpSpPr>
        <p:pic>
          <p:nvPicPr>
            <p:cNvPr id="7" name="Рисунок 6">
              <a:extLst>
                <a:ext uri="{FF2B5EF4-FFF2-40B4-BE49-F238E27FC236}">
                  <a16:creationId xmlns:a16="http://schemas.microsoft.com/office/drawing/2014/main" id="{DC2C7894-5586-425D-BF0B-0BB7B591EA43}"/>
                </a:ext>
              </a:extLst>
            </p:cNvPr>
            <p:cNvPicPr>
              <a:picLocks noChangeAspect="1"/>
            </p:cNvPicPr>
            <p:nvPr/>
          </p:nvPicPr>
          <p:blipFill rotWithShape="1">
            <a:blip r:embed="rId2"/>
            <a:srcRect l="5217" t="13859" r="5217" b="13859"/>
            <a:stretch/>
          </p:blipFill>
          <p:spPr>
            <a:xfrm>
              <a:off x="467544" y="1825757"/>
              <a:ext cx="8512304" cy="4843603"/>
            </a:xfrm>
            <a:prstGeom prst="rect">
              <a:avLst/>
            </a:prstGeom>
          </p:spPr>
        </p:pic>
        <p:sp>
          <p:nvSpPr>
            <p:cNvPr id="2" name="TextBox 1">
              <a:extLst>
                <a:ext uri="{FF2B5EF4-FFF2-40B4-BE49-F238E27FC236}">
                  <a16:creationId xmlns:a16="http://schemas.microsoft.com/office/drawing/2014/main" id="{C93910A6-EA6D-450F-97C4-F871414B1F58}"/>
                </a:ext>
              </a:extLst>
            </p:cNvPr>
            <p:cNvSpPr txBox="1"/>
            <p:nvPr/>
          </p:nvSpPr>
          <p:spPr>
            <a:xfrm>
              <a:off x="7740352" y="1825757"/>
              <a:ext cx="1239496" cy="369332"/>
            </a:xfrm>
            <a:prstGeom prst="rect">
              <a:avLst/>
            </a:prstGeom>
            <a:solidFill>
              <a:schemeClr val="bg1"/>
            </a:solidFill>
          </p:spPr>
          <p:txBody>
            <a:bodyPr wrap="square" rtlCol="0">
              <a:spAutoFit/>
            </a:bodyPr>
            <a:lstStyle/>
            <a:p>
              <a:endParaRPr lang="ru-RU" dirty="0"/>
            </a:p>
          </p:txBody>
        </p:sp>
      </p:grpSp>
    </p:spTree>
    <p:extLst>
      <p:ext uri="{BB962C8B-B14F-4D97-AF65-F5344CB8AC3E}">
        <p14:creationId xmlns:p14="http://schemas.microsoft.com/office/powerpoint/2010/main" val="214621455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Программы обучения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38676" y="2060848"/>
            <a:ext cx="8897820" cy="4667667"/>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49. Программы обучения требованиям охраны труда, указанные в подпунктах "б" и "в" пункта 46 настоящих Правил, должны содержать </a:t>
            </a:r>
            <a:r>
              <a:rPr lang="ru-RU" sz="2000" b="1" dirty="0">
                <a:solidFill>
                  <a:srgbClr val="FF0000"/>
                </a:solidFill>
                <a:latin typeface="Arial Narrow" panose="020B0606020202030204" pitchFamily="34" charset="0"/>
              </a:rPr>
              <a:t>практические занятия </a:t>
            </a:r>
            <a:r>
              <a:rPr lang="ru-RU" sz="2000" b="1" dirty="0">
                <a:solidFill>
                  <a:srgbClr val="2646D0"/>
                </a:solidFill>
                <a:latin typeface="Arial Narrow" panose="020B0606020202030204" pitchFamily="34" charset="0"/>
              </a:rPr>
              <a:t>по формированию умений и навыков безопасного выполнения работ в объеме </a:t>
            </a:r>
            <a:r>
              <a:rPr lang="ru-RU" sz="2000" b="1" dirty="0">
                <a:solidFill>
                  <a:srgbClr val="FF0000"/>
                </a:solidFill>
                <a:latin typeface="Arial Narrow" panose="020B0606020202030204" pitchFamily="34" charset="0"/>
              </a:rPr>
              <a:t>не менее 25 процентов</a:t>
            </a:r>
            <a:r>
              <a:rPr lang="ru-RU" sz="2000" b="1" dirty="0">
                <a:solidFill>
                  <a:srgbClr val="2646D0"/>
                </a:solidFill>
                <a:latin typeface="Arial Narrow" panose="020B0606020202030204" pitchFamily="34" charset="0"/>
              </a:rPr>
              <a:t> общего количества учебных часов.</a:t>
            </a:r>
          </a:p>
          <a:p>
            <a:pPr algn="just">
              <a:lnSpc>
                <a:spcPct val="90000"/>
              </a:lnSpc>
              <a:spcBef>
                <a:spcPct val="20000"/>
              </a:spcBef>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Практические занятия должны проводиться с применением технических средств обучения и наглядных пособий.</a:t>
            </a:r>
          </a:p>
        </p:txBody>
      </p:sp>
      <p:pic>
        <p:nvPicPr>
          <p:cNvPr id="3" name="Рисунок 2">
            <a:extLst>
              <a:ext uri="{FF2B5EF4-FFF2-40B4-BE49-F238E27FC236}">
                <a16:creationId xmlns:a16="http://schemas.microsoft.com/office/drawing/2014/main" id="{2F37B4C1-2D3F-ED17-CA63-C5187DE19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35" y="4280347"/>
            <a:ext cx="3783248" cy="2577653"/>
          </a:xfrm>
          <a:prstGeom prst="rect">
            <a:avLst/>
          </a:prstGeom>
        </p:spPr>
      </p:pic>
    </p:spTree>
    <p:extLst>
      <p:ext uri="{BB962C8B-B14F-4D97-AF65-F5344CB8AC3E}">
        <p14:creationId xmlns:p14="http://schemas.microsoft.com/office/powerpoint/2010/main" val="231233398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F37B4C1-2D3F-ED17-CA63-C5187DE19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489" y="4280347"/>
            <a:ext cx="3783248" cy="2577653"/>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Программы обучения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38676" y="2060848"/>
            <a:ext cx="8897820" cy="4667667"/>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59. </a:t>
            </a:r>
            <a:r>
              <a:rPr lang="ru-RU" sz="2000" b="1" dirty="0">
                <a:solidFill>
                  <a:srgbClr val="FF0000"/>
                </a:solidFill>
                <a:latin typeface="Arial Narrow" panose="020B0606020202030204" pitchFamily="34" charset="0"/>
              </a:rPr>
              <a:t>Плановое обучение </a:t>
            </a:r>
            <a:r>
              <a:rPr lang="ru-RU" sz="2000" b="1" dirty="0">
                <a:solidFill>
                  <a:srgbClr val="2646D0"/>
                </a:solidFill>
                <a:latin typeface="Arial Narrow" panose="020B0606020202030204" pitchFamily="34" charset="0"/>
              </a:rPr>
              <a:t>требованиям охраны труда по программам обучения требованиям охраны труда, указанным </a:t>
            </a:r>
            <a:r>
              <a:rPr lang="ru-RU" sz="2000" b="1" dirty="0">
                <a:solidFill>
                  <a:srgbClr val="FF0000"/>
                </a:solidFill>
                <a:latin typeface="Arial Narrow" panose="020B0606020202030204" pitchFamily="34" charset="0"/>
              </a:rPr>
              <a:t>в подпунктах "а" и "б" пункта 46 </a:t>
            </a:r>
            <a:r>
              <a:rPr lang="ru-RU" sz="2000" b="1" dirty="0">
                <a:solidFill>
                  <a:srgbClr val="2646D0"/>
                </a:solidFill>
                <a:latin typeface="Arial Narrow" panose="020B0606020202030204" pitchFamily="34" charset="0"/>
              </a:rPr>
              <a:t>настоящих Правил, проходят работники с периодичностью </a:t>
            </a:r>
            <a:r>
              <a:rPr lang="ru-RU" sz="2000" b="1" dirty="0">
                <a:solidFill>
                  <a:srgbClr val="FF0000"/>
                </a:solidFill>
                <a:latin typeface="Arial Narrow" panose="020B0606020202030204" pitchFamily="34" charset="0"/>
              </a:rPr>
              <a:t>не реже одного раза в 3 года</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latin typeface="Arial Narrow" panose="020B0606020202030204" pitchFamily="34" charset="0"/>
              </a:rPr>
              <a:t>60. Требования к периодичности проведения планового обучения работников требованиям охраны труда по программам обучения требованиям охраны труда, указанным </a:t>
            </a:r>
            <a:r>
              <a:rPr lang="ru-RU" sz="2000" b="1" dirty="0">
                <a:solidFill>
                  <a:srgbClr val="FF0000"/>
                </a:solidFill>
                <a:latin typeface="Arial Narrow" panose="020B0606020202030204" pitchFamily="34" charset="0"/>
              </a:rPr>
              <a:t>в подпункте "в" пункта 46 </a:t>
            </a:r>
            <a:r>
              <a:rPr lang="ru-RU" sz="2000" b="1" dirty="0">
                <a:solidFill>
                  <a:srgbClr val="2646D0"/>
                </a:solidFill>
                <a:latin typeface="Arial Narrow" panose="020B0606020202030204" pitchFamily="34" charset="0"/>
              </a:rPr>
              <a:t>настоящих Правил, </a:t>
            </a:r>
            <a:r>
              <a:rPr lang="ru-RU" sz="2000" b="1" dirty="0">
                <a:solidFill>
                  <a:srgbClr val="FF0000"/>
                </a:solidFill>
                <a:latin typeface="Arial Narrow" panose="020B0606020202030204" pitchFamily="34" charset="0"/>
              </a:rPr>
              <a:t>устанавливаются соответствующими нормативными правовыми актами</a:t>
            </a:r>
            <a:r>
              <a:rPr lang="ru-RU" sz="2000" b="1" dirty="0">
                <a:solidFill>
                  <a:srgbClr val="2646D0"/>
                </a:solidFill>
                <a:latin typeface="Arial Narrow" panose="020B0606020202030204" pitchFamily="34" charset="0"/>
              </a:rPr>
              <a:t>, содержащими государственные нормативные требования охраны труда, или в случае отсутствия указанных требований - </a:t>
            </a:r>
            <a:r>
              <a:rPr lang="ru-RU" sz="2000" b="1" dirty="0">
                <a:solidFill>
                  <a:srgbClr val="FF0000"/>
                </a:solidFill>
                <a:latin typeface="Arial Narrow" panose="020B0606020202030204" pitchFamily="34" charset="0"/>
              </a:rPr>
              <a:t>не реже одного раза в год</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29130203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2348880"/>
            <a:ext cx="8856983" cy="1440160"/>
          </a:xfrm>
          <a:prstGeom prst="rect">
            <a:avLst/>
          </a:prstGeom>
        </p:spPr>
        <p:txBody>
          <a:bodyPr>
            <a:noAutofit/>
          </a:bodyPr>
          <a:lstStyle/>
          <a:p>
            <a:pPr>
              <a:lnSpc>
                <a:spcPct val="90000"/>
              </a:lnSpc>
              <a:spcBef>
                <a:spcPct val="20000"/>
              </a:spcBef>
              <a:defRPr/>
            </a:pPr>
            <a:endParaRPr lang="ru-RU" sz="2000" b="1" dirty="0">
              <a:solidFill>
                <a:srgbClr val="2646D0"/>
              </a:solidFill>
              <a:latin typeface="Arial Narrow" panose="020B0606020202030204" pitchFamily="34" charset="0"/>
            </a:endParaRPr>
          </a:p>
        </p:txBody>
      </p:sp>
      <p:grpSp>
        <p:nvGrpSpPr>
          <p:cNvPr id="3" name="Группа 2">
            <a:extLst>
              <a:ext uri="{FF2B5EF4-FFF2-40B4-BE49-F238E27FC236}">
                <a16:creationId xmlns:a16="http://schemas.microsoft.com/office/drawing/2014/main" id="{BA3A8975-EA85-4627-BC56-896D029FEF5E}"/>
              </a:ext>
            </a:extLst>
          </p:cNvPr>
          <p:cNvGrpSpPr/>
          <p:nvPr/>
        </p:nvGrpSpPr>
        <p:grpSpPr>
          <a:xfrm>
            <a:off x="0" y="1825757"/>
            <a:ext cx="9144000" cy="4987619"/>
            <a:chOff x="467544" y="1825757"/>
            <a:chExt cx="8512304" cy="4843603"/>
          </a:xfrm>
        </p:grpSpPr>
        <p:pic>
          <p:nvPicPr>
            <p:cNvPr id="7" name="Рисунок 6">
              <a:extLst>
                <a:ext uri="{FF2B5EF4-FFF2-40B4-BE49-F238E27FC236}">
                  <a16:creationId xmlns:a16="http://schemas.microsoft.com/office/drawing/2014/main" id="{DC2C7894-5586-425D-BF0B-0BB7B591EA43}"/>
                </a:ext>
              </a:extLst>
            </p:cNvPr>
            <p:cNvPicPr>
              <a:picLocks noChangeAspect="1"/>
            </p:cNvPicPr>
            <p:nvPr/>
          </p:nvPicPr>
          <p:blipFill rotWithShape="1">
            <a:blip r:embed="rId2"/>
            <a:srcRect l="5217" t="13859" r="5217" b="13859"/>
            <a:stretch/>
          </p:blipFill>
          <p:spPr>
            <a:xfrm>
              <a:off x="467544" y="1825757"/>
              <a:ext cx="8512304" cy="4843603"/>
            </a:xfrm>
            <a:prstGeom prst="rect">
              <a:avLst/>
            </a:prstGeom>
          </p:spPr>
        </p:pic>
        <p:sp>
          <p:nvSpPr>
            <p:cNvPr id="2" name="TextBox 1">
              <a:extLst>
                <a:ext uri="{FF2B5EF4-FFF2-40B4-BE49-F238E27FC236}">
                  <a16:creationId xmlns:a16="http://schemas.microsoft.com/office/drawing/2014/main" id="{C93910A6-EA6D-450F-97C4-F871414B1F58}"/>
                </a:ext>
              </a:extLst>
            </p:cNvPr>
            <p:cNvSpPr txBox="1"/>
            <p:nvPr/>
          </p:nvSpPr>
          <p:spPr>
            <a:xfrm>
              <a:off x="7740352" y="1825757"/>
              <a:ext cx="1239496" cy="369332"/>
            </a:xfrm>
            <a:prstGeom prst="rect">
              <a:avLst/>
            </a:prstGeom>
            <a:solidFill>
              <a:schemeClr val="bg1"/>
            </a:solidFill>
          </p:spPr>
          <p:txBody>
            <a:bodyPr wrap="square" rtlCol="0">
              <a:spAutoFit/>
            </a:bodyPr>
            <a:lstStyle/>
            <a:p>
              <a:endParaRPr lang="ru-RU" dirty="0"/>
            </a:p>
          </p:txBody>
        </p:sp>
      </p:grpSp>
      <p:sp>
        <p:nvSpPr>
          <p:cNvPr id="4" name="Прямоугольник 3">
            <a:extLst>
              <a:ext uri="{FF2B5EF4-FFF2-40B4-BE49-F238E27FC236}">
                <a16:creationId xmlns:a16="http://schemas.microsoft.com/office/drawing/2014/main" id="{EB1EBACD-99F5-B52F-D2B3-6331CB456CFE}"/>
              </a:ext>
            </a:extLst>
          </p:cNvPr>
          <p:cNvSpPr/>
          <p:nvPr/>
        </p:nvSpPr>
        <p:spPr>
          <a:xfrm>
            <a:off x="2051719" y="3501008"/>
            <a:ext cx="6984775"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74411E86-EE80-A842-A97D-07E853B6CE2D}"/>
              </a:ext>
            </a:extLst>
          </p:cNvPr>
          <p:cNvSpPr/>
          <p:nvPr/>
        </p:nvSpPr>
        <p:spPr>
          <a:xfrm>
            <a:off x="1835698" y="2564904"/>
            <a:ext cx="723629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2631365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Программы обучения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pic>
        <p:nvPicPr>
          <p:cNvPr id="3" name="Рисунок 2" descr="Изображение выглядит как игрушка&#10;&#10;Автоматически созданное описание">
            <a:extLst>
              <a:ext uri="{FF2B5EF4-FFF2-40B4-BE49-F238E27FC236}">
                <a16:creationId xmlns:a16="http://schemas.microsoft.com/office/drawing/2014/main" id="{1FCD98F0-B636-4359-DAB3-C63520D323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4519681"/>
            <a:ext cx="3507479" cy="2338319"/>
          </a:xfrm>
          <a:prstGeom prst="rect">
            <a:avLst/>
          </a:prstGeom>
        </p:spPr>
      </p:pic>
      <p:graphicFrame>
        <p:nvGraphicFramePr>
          <p:cNvPr id="4" name="Таблица 5">
            <a:extLst>
              <a:ext uri="{FF2B5EF4-FFF2-40B4-BE49-F238E27FC236}">
                <a16:creationId xmlns:a16="http://schemas.microsoft.com/office/drawing/2014/main" id="{AB4B6861-9DCF-941C-06DD-8AD518FC384F}"/>
              </a:ext>
            </a:extLst>
          </p:cNvPr>
          <p:cNvGraphicFramePr>
            <a:graphicFrameLocks noGrp="1"/>
          </p:cNvGraphicFramePr>
          <p:nvPr>
            <p:extLst>
              <p:ext uri="{D42A27DB-BD31-4B8C-83A1-F6EECF244321}">
                <p14:modId xmlns:p14="http://schemas.microsoft.com/office/powerpoint/2010/main" val="1632476435"/>
              </p:ext>
            </p:extLst>
          </p:nvPr>
        </p:nvGraphicFramePr>
        <p:xfrm>
          <a:off x="251520" y="1772816"/>
          <a:ext cx="8640960" cy="2728976"/>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76519692"/>
                    </a:ext>
                  </a:extLst>
                </a:gridCol>
                <a:gridCol w="2520280">
                  <a:extLst>
                    <a:ext uri="{9D8B030D-6E8A-4147-A177-3AD203B41FA5}">
                      <a16:colId xmlns:a16="http://schemas.microsoft.com/office/drawing/2014/main" val="2185109431"/>
                    </a:ext>
                  </a:extLst>
                </a:gridCol>
                <a:gridCol w="3240360">
                  <a:extLst>
                    <a:ext uri="{9D8B030D-6E8A-4147-A177-3AD203B41FA5}">
                      <a16:colId xmlns:a16="http://schemas.microsoft.com/office/drawing/2014/main" val="3944703307"/>
                    </a:ext>
                  </a:extLst>
                </a:gridCol>
              </a:tblGrid>
              <a:tr h="370840">
                <a:tc>
                  <a:txBody>
                    <a:bodyPr/>
                    <a:lstStyle/>
                    <a:p>
                      <a:r>
                        <a:rPr lang="ru-RU" sz="1400" dirty="0"/>
                        <a:t>Наименование программы</a:t>
                      </a:r>
                    </a:p>
                  </a:txBody>
                  <a:tcPr/>
                </a:tc>
                <a:tc>
                  <a:txBody>
                    <a:bodyPr/>
                    <a:lstStyle/>
                    <a:p>
                      <a:r>
                        <a:rPr lang="ru-RU" sz="1400" dirty="0"/>
                        <a:t>Продолжительность</a:t>
                      </a:r>
                    </a:p>
                  </a:txBody>
                  <a:tcPr/>
                </a:tc>
                <a:tc>
                  <a:txBody>
                    <a:bodyPr/>
                    <a:lstStyle/>
                    <a:p>
                      <a:r>
                        <a:rPr lang="ru-RU" sz="1400" dirty="0"/>
                        <a:t>Периодичность</a:t>
                      </a:r>
                    </a:p>
                  </a:txBody>
                  <a:tcPr/>
                </a:tc>
                <a:extLst>
                  <a:ext uri="{0D108BD9-81ED-4DB2-BD59-A6C34878D82A}">
                    <a16:rowId xmlns:a16="http://schemas.microsoft.com/office/drawing/2014/main" val="3800858508"/>
                  </a:ext>
                </a:extLst>
              </a:tr>
              <a:tr h="370840">
                <a:tc>
                  <a:txBody>
                    <a:bodyPr/>
                    <a:lstStyle/>
                    <a:p>
                      <a:pPr marL="0" indent="0">
                        <a:lnSpc>
                          <a:spcPct val="90000"/>
                        </a:lnSpc>
                        <a:spcBef>
                          <a:spcPct val="20000"/>
                        </a:spcBef>
                        <a:buFont typeface="+mj-lt"/>
                        <a:buNone/>
                        <a:defRPr/>
                      </a:pPr>
                      <a:r>
                        <a:rPr lang="ru-RU" sz="1400" b="1" dirty="0">
                          <a:solidFill>
                            <a:srgbClr val="2646D0"/>
                          </a:solidFill>
                          <a:latin typeface="Arial Narrow" panose="020B0606020202030204" pitchFamily="34" charset="0"/>
                        </a:rPr>
                        <a:t>Программа 46а.</a:t>
                      </a:r>
                      <a:endParaRPr lang="ru-RU" sz="1400" dirty="0"/>
                    </a:p>
                  </a:txBody>
                  <a:tcPr/>
                </a:tc>
                <a:tc>
                  <a:txBody>
                    <a:bodyPr/>
                    <a:lstStyle/>
                    <a:p>
                      <a:pPr marL="0" indent="0" algn="l" defTabSz="914400" rtl="0" eaLnBrk="1" latinLnBrk="0" hangingPunct="1">
                        <a:lnSpc>
                          <a:spcPct val="90000"/>
                        </a:lnSpc>
                        <a:spcBef>
                          <a:spcPct val="20000"/>
                        </a:spcBef>
                        <a:buFont typeface="+mj-lt"/>
                        <a:buNone/>
                        <a:defRPr/>
                      </a:pPr>
                      <a:r>
                        <a:rPr lang="ru-RU" sz="1400" b="1" kern="1200" dirty="0">
                          <a:solidFill>
                            <a:srgbClr val="2646D0"/>
                          </a:solidFill>
                          <a:latin typeface="Arial Narrow" panose="020B0606020202030204" pitchFamily="34" charset="0"/>
                          <a:ea typeface="+mn-ea"/>
                          <a:cs typeface="+mn-cs"/>
                        </a:rPr>
                        <a:t>Не менее 16 часов</a:t>
                      </a:r>
                    </a:p>
                  </a:txBody>
                  <a:tcPr/>
                </a:tc>
                <a:tc>
                  <a:txBody>
                    <a:bodyPr/>
                    <a:lstStyle/>
                    <a:p>
                      <a:pPr marL="0" indent="0" algn="l" defTabSz="914400" rtl="0" eaLnBrk="1" latinLnBrk="0" hangingPunct="1">
                        <a:lnSpc>
                          <a:spcPct val="90000"/>
                        </a:lnSpc>
                        <a:spcBef>
                          <a:spcPct val="20000"/>
                        </a:spcBef>
                        <a:buFont typeface="+mj-lt"/>
                        <a:buNone/>
                        <a:defRPr/>
                      </a:pPr>
                      <a:r>
                        <a:rPr lang="ru-RU" sz="1400" b="1" kern="1200" dirty="0">
                          <a:solidFill>
                            <a:srgbClr val="2646D0"/>
                          </a:solidFill>
                          <a:latin typeface="Arial Narrow" panose="020B0606020202030204" pitchFamily="34" charset="0"/>
                          <a:ea typeface="+mn-ea"/>
                          <a:cs typeface="+mn-cs"/>
                        </a:rPr>
                        <a:t>Не реже 1 раза в 3 года</a:t>
                      </a:r>
                    </a:p>
                  </a:txBody>
                  <a:tcPr/>
                </a:tc>
                <a:extLst>
                  <a:ext uri="{0D108BD9-81ED-4DB2-BD59-A6C34878D82A}">
                    <a16:rowId xmlns:a16="http://schemas.microsoft.com/office/drawing/2014/main" val="3976801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2646D0"/>
                          </a:solidFill>
                          <a:latin typeface="Arial Narrow" panose="020B0606020202030204" pitchFamily="34" charset="0"/>
                        </a:rPr>
                        <a:t>Программа 46б.</a:t>
                      </a:r>
                      <a:endParaRPr lang="ru-RU" sz="1400" dirty="0"/>
                    </a:p>
                  </a:txBody>
                  <a:tcPr/>
                </a:tc>
                <a:tc>
                  <a:txBody>
                    <a:bodyPr/>
                    <a:lstStyle/>
                    <a:p>
                      <a:pPr marL="0" marR="0" lvl="0" indent="0" algn="l" defTabSz="914400" rtl="0" eaLnBrk="1" fontAlgn="auto" latinLnBrk="0" hangingPunct="1">
                        <a:lnSpc>
                          <a:spcPct val="90000"/>
                        </a:lnSpc>
                        <a:spcBef>
                          <a:spcPct val="20000"/>
                        </a:spcBef>
                        <a:spcAft>
                          <a:spcPts val="0"/>
                        </a:spcAft>
                        <a:buClrTx/>
                        <a:buSzTx/>
                        <a:buFont typeface="+mj-lt"/>
                        <a:buNone/>
                        <a:tabLst/>
                        <a:defRPr/>
                      </a:pPr>
                      <a:r>
                        <a:rPr lang="ru-RU" sz="1400" b="1" kern="1200" dirty="0">
                          <a:solidFill>
                            <a:srgbClr val="2646D0"/>
                          </a:solidFill>
                          <a:latin typeface="Arial Narrow" panose="020B0606020202030204" pitchFamily="34" charset="0"/>
                          <a:ea typeface="+mn-ea"/>
                          <a:cs typeface="+mn-cs"/>
                        </a:rPr>
                        <a:t>Не менее 16 часов (практика не менее 25%)</a:t>
                      </a:r>
                    </a:p>
                  </a:txBody>
                  <a:tcPr/>
                </a:tc>
                <a:tc>
                  <a:txBody>
                    <a:bodyPr/>
                    <a:lstStyle/>
                    <a:p>
                      <a:pPr marL="0" marR="0" lvl="0" indent="0" algn="l" defTabSz="914400" rtl="0" eaLnBrk="1" fontAlgn="auto" latinLnBrk="0" hangingPunct="1">
                        <a:lnSpc>
                          <a:spcPct val="90000"/>
                        </a:lnSpc>
                        <a:spcBef>
                          <a:spcPct val="20000"/>
                        </a:spcBef>
                        <a:spcAft>
                          <a:spcPts val="0"/>
                        </a:spcAft>
                        <a:buClrTx/>
                        <a:buSzTx/>
                        <a:buFont typeface="+mj-lt"/>
                        <a:buNone/>
                        <a:tabLst/>
                        <a:defRPr/>
                      </a:pPr>
                      <a:r>
                        <a:rPr lang="ru-RU" sz="1400" b="1" kern="1200" dirty="0">
                          <a:solidFill>
                            <a:srgbClr val="2646D0"/>
                          </a:solidFill>
                          <a:latin typeface="Arial Narrow" panose="020B0606020202030204" pitchFamily="34" charset="0"/>
                          <a:ea typeface="+mn-ea"/>
                          <a:cs typeface="+mn-cs"/>
                        </a:rPr>
                        <a:t>Не реже 1 раза в 3 года</a:t>
                      </a:r>
                    </a:p>
                  </a:txBody>
                  <a:tcPr/>
                </a:tc>
                <a:extLst>
                  <a:ext uri="{0D108BD9-81ED-4DB2-BD59-A6C34878D82A}">
                    <a16:rowId xmlns:a16="http://schemas.microsoft.com/office/drawing/2014/main" val="1193668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2646D0"/>
                          </a:solidFill>
                          <a:latin typeface="Arial Narrow" panose="020B0606020202030204" pitchFamily="34" charset="0"/>
                        </a:rPr>
                        <a:t>Программа 46в.</a:t>
                      </a:r>
                      <a:endParaRPr lang="ru-RU" sz="1400" dirty="0"/>
                    </a:p>
                  </a:txBody>
                  <a:tcPr/>
                </a:tc>
                <a:tc>
                  <a:txBody>
                    <a:bodyPr/>
                    <a:lstStyle/>
                    <a:p>
                      <a:pPr marL="0" indent="0" algn="l" defTabSz="914400" rtl="0" eaLnBrk="1" latinLnBrk="0" hangingPunct="1">
                        <a:lnSpc>
                          <a:spcPct val="90000"/>
                        </a:lnSpc>
                        <a:spcBef>
                          <a:spcPct val="20000"/>
                        </a:spcBef>
                        <a:buFont typeface="+mj-lt"/>
                        <a:buNone/>
                        <a:defRPr/>
                      </a:pPr>
                      <a:r>
                        <a:rPr lang="ru-RU" sz="1400" b="1" kern="1200" dirty="0">
                          <a:solidFill>
                            <a:srgbClr val="2646D0"/>
                          </a:solidFill>
                          <a:latin typeface="Arial Narrow" panose="020B0606020202030204" pitchFamily="34" charset="0"/>
                          <a:ea typeface="+mn-ea"/>
                          <a:cs typeface="+mn-cs"/>
                        </a:rPr>
                        <a:t>Определяется собственным НПА (практика не менее 25%)</a:t>
                      </a:r>
                    </a:p>
                  </a:txBody>
                  <a:tcPr/>
                </a:tc>
                <a:tc>
                  <a:txBody>
                    <a:bodyPr/>
                    <a:lstStyle/>
                    <a:p>
                      <a:pPr marL="0" marR="0" lvl="0" indent="0" algn="l" defTabSz="914400" rtl="0" eaLnBrk="1" fontAlgn="auto" latinLnBrk="0" hangingPunct="1">
                        <a:lnSpc>
                          <a:spcPct val="90000"/>
                        </a:lnSpc>
                        <a:spcBef>
                          <a:spcPct val="20000"/>
                        </a:spcBef>
                        <a:spcAft>
                          <a:spcPts val="0"/>
                        </a:spcAft>
                        <a:buClrTx/>
                        <a:buSzTx/>
                        <a:buFont typeface="+mj-lt"/>
                        <a:buNone/>
                        <a:tabLst/>
                        <a:defRPr/>
                      </a:pPr>
                      <a:r>
                        <a:rPr lang="ru-RU" sz="1400" b="1" kern="1200" dirty="0">
                          <a:solidFill>
                            <a:srgbClr val="2646D0"/>
                          </a:solidFill>
                          <a:latin typeface="Arial Narrow" panose="020B0606020202030204" pitchFamily="34" charset="0"/>
                          <a:ea typeface="+mn-ea"/>
                          <a:cs typeface="+mn-cs"/>
                        </a:rPr>
                        <a:t>Определяется собственным  НПА (если не определено, то не реже 1 раза в год)</a:t>
                      </a:r>
                    </a:p>
                  </a:txBody>
                  <a:tcPr/>
                </a:tc>
                <a:extLst>
                  <a:ext uri="{0D108BD9-81ED-4DB2-BD59-A6C34878D82A}">
                    <a16:rowId xmlns:a16="http://schemas.microsoft.com/office/drawing/2014/main" val="9697945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2646D0"/>
                          </a:solidFill>
                          <a:latin typeface="Arial Narrow" panose="020B0606020202030204" pitchFamily="34" charset="0"/>
                        </a:rPr>
                        <a:t>Программа обучения по оказанию первой помощи пострадавшим.</a:t>
                      </a:r>
                      <a:endParaRPr lang="ru-RU" sz="1400" dirty="0"/>
                    </a:p>
                  </a:txBody>
                  <a:tcPr/>
                </a:tc>
                <a:tc>
                  <a:txBody>
                    <a:bodyPr/>
                    <a:lstStyle/>
                    <a:p>
                      <a:pPr marL="0" marR="0" lvl="0" indent="0" algn="l" defTabSz="914400" rtl="0" eaLnBrk="1" fontAlgn="auto" latinLnBrk="0" hangingPunct="1">
                        <a:lnSpc>
                          <a:spcPct val="90000"/>
                        </a:lnSpc>
                        <a:spcBef>
                          <a:spcPct val="20000"/>
                        </a:spcBef>
                        <a:spcAft>
                          <a:spcPts val="0"/>
                        </a:spcAft>
                        <a:buClrTx/>
                        <a:buSzTx/>
                        <a:buFont typeface="+mj-lt"/>
                        <a:buNone/>
                        <a:tabLst/>
                        <a:defRPr/>
                      </a:pPr>
                      <a:r>
                        <a:rPr lang="ru-RU" sz="1400" b="1" kern="1200" dirty="0">
                          <a:solidFill>
                            <a:srgbClr val="2646D0"/>
                          </a:solidFill>
                          <a:latin typeface="Arial Narrow" panose="020B0606020202030204" pitchFamily="34" charset="0"/>
                          <a:ea typeface="+mn-ea"/>
                          <a:cs typeface="+mn-cs"/>
                        </a:rPr>
                        <a:t>Не менее 8 часов (практика не менее 50%)</a:t>
                      </a:r>
                    </a:p>
                  </a:txBody>
                  <a:tcPr/>
                </a:tc>
                <a:tc>
                  <a:txBody>
                    <a:bodyPr/>
                    <a:lstStyle/>
                    <a:p>
                      <a:pPr marL="0" marR="0" lvl="0" indent="0" algn="l" defTabSz="914400" rtl="0" eaLnBrk="1" fontAlgn="auto" latinLnBrk="0" hangingPunct="1">
                        <a:lnSpc>
                          <a:spcPct val="90000"/>
                        </a:lnSpc>
                        <a:spcBef>
                          <a:spcPct val="20000"/>
                        </a:spcBef>
                        <a:spcAft>
                          <a:spcPts val="0"/>
                        </a:spcAft>
                        <a:buClrTx/>
                        <a:buSzTx/>
                        <a:buFont typeface="+mj-lt"/>
                        <a:buNone/>
                        <a:tabLst/>
                        <a:defRPr/>
                      </a:pPr>
                      <a:r>
                        <a:rPr lang="ru-RU" sz="1400" b="1" kern="1200" dirty="0">
                          <a:solidFill>
                            <a:srgbClr val="2646D0"/>
                          </a:solidFill>
                          <a:latin typeface="Arial Narrow" panose="020B0606020202030204" pitchFamily="34" charset="0"/>
                          <a:ea typeface="+mn-ea"/>
                          <a:cs typeface="+mn-cs"/>
                        </a:rPr>
                        <a:t>Не реже 1 раза в 3 года</a:t>
                      </a:r>
                    </a:p>
                  </a:txBody>
                  <a:tcPr/>
                </a:tc>
                <a:extLst>
                  <a:ext uri="{0D108BD9-81ED-4DB2-BD59-A6C34878D82A}">
                    <a16:rowId xmlns:a16="http://schemas.microsoft.com/office/drawing/2014/main" val="36373792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2646D0"/>
                          </a:solidFill>
                          <a:latin typeface="Arial Narrow" panose="020B0606020202030204" pitchFamily="34" charset="0"/>
                        </a:rPr>
                        <a:t>Программа обучения по использованию СИЗ.</a:t>
                      </a:r>
                      <a:endParaRPr lang="ru-RU" sz="1400" dirty="0"/>
                    </a:p>
                  </a:txBody>
                  <a:tcPr/>
                </a:tc>
                <a:tc>
                  <a:txBody>
                    <a:bodyPr/>
                    <a:lstStyle/>
                    <a:p>
                      <a:pPr marL="0" indent="0" algn="l" defTabSz="914400" rtl="0" eaLnBrk="1" latinLnBrk="0" hangingPunct="1">
                        <a:lnSpc>
                          <a:spcPct val="90000"/>
                        </a:lnSpc>
                        <a:spcBef>
                          <a:spcPct val="20000"/>
                        </a:spcBef>
                        <a:buFont typeface="+mj-lt"/>
                        <a:buNone/>
                        <a:defRPr/>
                      </a:pPr>
                      <a:r>
                        <a:rPr lang="ru-RU" sz="1400" b="1" kern="1200" dirty="0">
                          <a:solidFill>
                            <a:srgbClr val="2646D0"/>
                          </a:solidFill>
                          <a:latin typeface="Arial Narrow" panose="020B0606020202030204" pitchFamily="34" charset="0"/>
                          <a:ea typeface="+mn-ea"/>
                          <a:cs typeface="+mn-cs"/>
                        </a:rPr>
                        <a:t>Не определена (практика не менее 50%)</a:t>
                      </a:r>
                    </a:p>
                  </a:txBody>
                  <a:tcPr/>
                </a:tc>
                <a:tc>
                  <a:txBody>
                    <a:bodyPr/>
                    <a:lstStyle/>
                    <a:p>
                      <a:pPr marL="0" marR="0" lvl="0" indent="0" algn="l" defTabSz="914400" rtl="0" eaLnBrk="1" fontAlgn="auto" latinLnBrk="0" hangingPunct="1">
                        <a:lnSpc>
                          <a:spcPct val="90000"/>
                        </a:lnSpc>
                        <a:spcBef>
                          <a:spcPct val="20000"/>
                        </a:spcBef>
                        <a:spcAft>
                          <a:spcPts val="0"/>
                        </a:spcAft>
                        <a:buClrTx/>
                        <a:buSzTx/>
                        <a:buFont typeface="+mj-lt"/>
                        <a:buNone/>
                        <a:tabLst/>
                        <a:defRPr/>
                      </a:pPr>
                      <a:r>
                        <a:rPr lang="ru-RU" sz="1400" b="1" kern="1200" dirty="0">
                          <a:solidFill>
                            <a:srgbClr val="2646D0"/>
                          </a:solidFill>
                          <a:latin typeface="Arial Narrow" panose="020B0606020202030204" pitchFamily="34" charset="0"/>
                          <a:ea typeface="+mn-ea"/>
                          <a:cs typeface="+mn-cs"/>
                        </a:rPr>
                        <a:t>Не реже 1 раза в 3 года</a:t>
                      </a:r>
                    </a:p>
                  </a:txBody>
                  <a:tcPr/>
                </a:tc>
                <a:extLst>
                  <a:ext uri="{0D108BD9-81ED-4DB2-BD59-A6C34878D82A}">
                    <a16:rowId xmlns:a16="http://schemas.microsoft.com/office/drawing/2014/main" val="3394382128"/>
                  </a:ext>
                </a:extLst>
              </a:tr>
            </a:tbl>
          </a:graphicData>
        </a:graphic>
      </p:graphicFrame>
    </p:spTree>
    <p:extLst>
      <p:ext uri="{BB962C8B-B14F-4D97-AF65-F5344CB8AC3E}">
        <p14:creationId xmlns:p14="http://schemas.microsoft.com/office/powerpoint/2010/main" val="2108262960"/>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1335151-E608-6761-23D2-C2BBF1E61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1" y="2115715"/>
            <a:ext cx="3131840" cy="2626570"/>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Программы обучения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38676" y="2060848"/>
            <a:ext cx="6089507" cy="4667667"/>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48. </a:t>
            </a:r>
            <a:r>
              <a:rPr lang="ru-RU" sz="2000" b="1" dirty="0">
                <a:solidFill>
                  <a:srgbClr val="FF0000"/>
                </a:solidFill>
                <a:latin typeface="Arial Narrow" panose="020B0606020202030204" pitchFamily="34" charset="0"/>
              </a:rPr>
              <a:t>Программы обучения </a:t>
            </a:r>
            <a:r>
              <a:rPr lang="ru-RU" sz="2000" b="1" dirty="0">
                <a:solidFill>
                  <a:srgbClr val="2646D0"/>
                </a:solidFill>
                <a:latin typeface="Arial Narrow" panose="020B0606020202030204" pitchFamily="34" charset="0"/>
              </a:rPr>
              <a:t>требованиям охраны труда </a:t>
            </a:r>
            <a:r>
              <a:rPr lang="ru-RU" sz="2000" b="1" dirty="0">
                <a:solidFill>
                  <a:srgbClr val="FF0000"/>
                </a:solidFill>
                <a:latin typeface="Arial Narrow" panose="020B0606020202030204" pitchFamily="34" charset="0"/>
              </a:rPr>
              <a:t>разрабатываются</a:t>
            </a:r>
            <a:r>
              <a:rPr lang="ru-RU" sz="2000" b="1" dirty="0">
                <a:solidFill>
                  <a:srgbClr val="2646D0"/>
                </a:solidFill>
                <a:latin typeface="Arial Narrow" panose="020B0606020202030204" pitchFamily="34" charset="0"/>
              </a:rPr>
              <a:t> </a:t>
            </a:r>
            <a:r>
              <a:rPr lang="ru-RU" sz="2000" b="1" dirty="0">
                <a:solidFill>
                  <a:srgbClr val="FF0000"/>
                </a:solidFill>
                <a:latin typeface="Arial Narrow" panose="020B0606020202030204" pitchFamily="34" charset="0"/>
              </a:rPr>
              <a:t>организацией</a:t>
            </a:r>
            <a:r>
              <a:rPr lang="ru-RU" sz="2000" b="1" dirty="0">
                <a:solidFill>
                  <a:srgbClr val="2646D0"/>
                </a:solidFill>
                <a:latin typeface="Arial Narrow" panose="020B0606020202030204" pitchFamily="34" charset="0"/>
              </a:rPr>
              <a:t> или у индивидуальным предпринимателем, оказывающими услуги по обучению работодателей и работников вопросам охраны труда, или </a:t>
            </a:r>
            <a:r>
              <a:rPr lang="ru-RU" sz="2000" b="1" dirty="0">
                <a:solidFill>
                  <a:srgbClr val="FF0000"/>
                </a:solidFill>
                <a:latin typeface="Arial Narrow" panose="020B0606020202030204" pitchFamily="34" charset="0"/>
              </a:rPr>
              <a:t>работодателем</a:t>
            </a:r>
            <a:r>
              <a:rPr lang="ru-RU" sz="2000" b="1" dirty="0">
                <a:solidFill>
                  <a:srgbClr val="2646D0"/>
                </a:solidFill>
                <a:latin typeface="Arial Narrow" panose="020B0606020202030204" pitchFamily="34" charset="0"/>
              </a:rPr>
              <a:t> на основе примерных перечней тем </a:t>
            </a:r>
            <a:r>
              <a:rPr lang="ru-RU" sz="2000" b="1" dirty="0">
                <a:solidFill>
                  <a:srgbClr val="FF0000"/>
                </a:solidFill>
                <a:latin typeface="Arial Narrow" panose="020B0606020202030204" pitchFamily="34" charset="0"/>
              </a:rPr>
              <a:t>согласно </a:t>
            </a:r>
            <a:r>
              <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rPr>
              <a:t>приложению № 3</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latin typeface="Arial Narrow" panose="020B0606020202030204" pitchFamily="34" charset="0"/>
              </a:rPr>
              <a:t>В зависимости от того, кто проводит обучение требованиям охраны труда, </a:t>
            </a:r>
            <a:r>
              <a:rPr lang="ru-RU" sz="2000" b="1" dirty="0">
                <a:solidFill>
                  <a:srgbClr val="FF0000"/>
                </a:solidFill>
                <a:latin typeface="Arial Narrow" panose="020B0606020202030204" pitchFamily="34" charset="0"/>
              </a:rPr>
              <a:t>программы</a:t>
            </a:r>
            <a:r>
              <a:rPr lang="ru-RU" sz="2000" b="1" dirty="0">
                <a:solidFill>
                  <a:srgbClr val="2646D0"/>
                </a:solidFill>
                <a:latin typeface="Arial Narrow" panose="020B0606020202030204" pitchFamily="34" charset="0"/>
              </a:rPr>
              <a:t> обучения требованиям охраны труда </a:t>
            </a:r>
            <a:r>
              <a:rPr lang="ru-RU" sz="2000" b="1" dirty="0">
                <a:solidFill>
                  <a:srgbClr val="FF0000"/>
                </a:solidFill>
                <a:latin typeface="Arial Narrow" panose="020B0606020202030204" pitchFamily="34" charset="0"/>
              </a:rPr>
              <a:t>утверждаются руководителем организации </a:t>
            </a:r>
            <a:r>
              <a:rPr lang="ru-RU" sz="2000" b="1" dirty="0">
                <a:solidFill>
                  <a:srgbClr val="2646D0"/>
                </a:solidFill>
                <a:latin typeface="Arial Narrow" panose="020B0606020202030204" pitchFamily="34" charset="0"/>
              </a:rPr>
              <a:t>или индивидуальным предпринимателем, оказывающими услуги по обучению работодателей и работников вопросам охраны труда, </a:t>
            </a:r>
            <a:r>
              <a:rPr lang="ru-RU" sz="2000" b="1" dirty="0">
                <a:solidFill>
                  <a:srgbClr val="FF0000"/>
                </a:solidFill>
                <a:latin typeface="Arial Narrow" panose="020B0606020202030204" pitchFamily="34" charset="0"/>
              </a:rPr>
              <a:t>или работодателем с учетом мнения профсоюзного</a:t>
            </a:r>
            <a:r>
              <a:rPr lang="ru-RU" sz="2000" b="1" dirty="0">
                <a:solidFill>
                  <a:srgbClr val="2646D0"/>
                </a:solidFill>
                <a:latin typeface="Arial Narrow" panose="020B0606020202030204" pitchFamily="34" charset="0"/>
              </a:rPr>
              <a:t> или иного уполномоченного работниками представительного </a:t>
            </a:r>
            <a:r>
              <a:rPr lang="ru-RU" sz="2000" b="1" dirty="0">
                <a:solidFill>
                  <a:srgbClr val="FF0000"/>
                </a:solidFill>
                <a:latin typeface="Arial Narrow" panose="020B0606020202030204" pitchFamily="34" charset="0"/>
              </a:rPr>
              <a:t>органа</a:t>
            </a:r>
            <a:r>
              <a:rPr lang="ru-RU" sz="2000" b="1" dirty="0">
                <a:solidFill>
                  <a:srgbClr val="2646D0"/>
                </a:solidFill>
                <a:latin typeface="Arial Narrow" panose="020B0606020202030204" pitchFamily="34" charset="0"/>
              </a:rPr>
              <a:t> (при наличии)</a:t>
            </a:r>
          </a:p>
        </p:txBody>
      </p:sp>
    </p:spTree>
    <p:extLst>
      <p:ext uri="{BB962C8B-B14F-4D97-AF65-F5344CB8AC3E}">
        <p14:creationId xmlns:p14="http://schemas.microsoft.com/office/powerpoint/2010/main" val="312146665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внутренний&#10;&#10;Автоматически созданное описание">
            <a:extLst>
              <a:ext uri="{FF2B5EF4-FFF2-40B4-BE49-F238E27FC236}">
                <a16:creationId xmlns:a16="http://schemas.microsoft.com/office/drawing/2014/main" id="{772AAF00-9180-B9C6-E844-7FF8BC367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064" y="4613709"/>
            <a:ext cx="3419872" cy="2244291"/>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Категории работников, подлежащих обучению требованиям охраны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844823"/>
            <a:ext cx="8794639" cy="3312369"/>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а) работодатель (</a:t>
            </a:r>
            <a:r>
              <a:rPr lang="ru-RU" sz="2000" b="1" dirty="0">
                <a:solidFill>
                  <a:srgbClr val="FF0000"/>
                </a:solidFill>
                <a:latin typeface="Arial Narrow" panose="020B0606020202030204" pitchFamily="34" charset="0"/>
              </a:rPr>
              <a:t>руководитель организации</a:t>
            </a:r>
            <a:r>
              <a:rPr lang="ru-RU" sz="2000" b="1" dirty="0">
                <a:solidFill>
                  <a:srgbClr val="2646D0"/>
                </a:solidFill>
                <a:latin typeface="Arial Narrow" panose="020B0606020202030204" pitchFamily="34" charset="0"/>
              </a:rPr>
              <a:t>), заместители руководителя организации, на которых приказом работодателя возложены обязанности по охране труда, руководители филиалов и их заместители, на которых приказом работодателя возложены обязанности по охране труда, - по программе обучения требованиям охраны труда, указанной в </a:t>
            </a:r>
            <a:r>
              <a:rPr lang="ru-RU" sz="2000" b="1" dirty="0">
                <a:solidFill>
                  <a:srgbClr val="FF0000"/>
                </a:solidFill>
                <a:latin typeface="Arial Narrow" panose="020B0606020202030204" pitchFamily="34" charset="0"/>
              </a:rPr>
              <a:t>подпункте "а" пункта 46</a:t>
            </a:r>
            <a:r>
              <a:rPr lang="ru-RU" sz="2000" b="1" dirty="0">
                <a:solidFill>
                  <a:srgbClr val="2646D0"/>
                </a:solidFill>
                <a:latin typeface="Arial Narrow" panose="020B0606020202030204" pitchFamily="34" charset="0"/>
              </a:rPr>
              <a:t> настоящих Правил;</a:t>
            </a:r>
          </a:p>
          <a:p>
            <a:pPr algn="just">
              <a:lnSpc>
                <a:spcPct val="90000"/>
              </a:lnSpc>
              <a:spcBef>
                <a:spcPct val="20000"/>
              </a:spcBef>
              <a:defRPr/>
            </a:pPr>
            <a:r>
              <a:rPr lang="ru-RU" sz="2000" b="1" dirty="0">
                <a:solidFill>
                  <a:srgbClr val="2646D0"/>
                </a:solidFill>
                <a:latin typeface="Arial Narrow" panose="020B0606020202030204" pitchFamily="34" charset="0"/>
              </a:rPr>
              <a:t>б) </a:t>
            </a:r>
            <a:r>
              <a:rPr lang="ru-RU" sz="2000" b="1" dirty="0">
                <a:solidFill>
                  <a:srgbClr val="FF0000"/>
                </a:solidFill>
                <a:latin typeface="Arial Narrow" panose="020B0606020202030204" pitchFamily="34" charset="0"/>
              </a:rPr>
              <a:t>руководители структурных подразделений </a:t>
            </a:r>
            <a:r>
              <a:rPr lang="ru-RU" sz="2000" b="1" dirty="0">
                <a:solidFill>
                  <a:srgbClr val="2646D0"/>
                </a:solidFill>
                <a:latin typeface="Arial Narrow" panose="020B0606020202030204" pitchFamily="34" charset="0"/>
              </a:rPr>
              <a:t>организации и их заместители, руководители структурных подразделений филиала и их заместители - по программам обучения требованиям охраны труда, указанным </a:t>
            </a:r>
            <a:r>
              <a:rPr lang="ru-RU" sz="2000" b="1" dirty="0">
                <a:solidFill>
                  <a:srgbClr val="FF0000"/>
                </a:solidFill>
                <a:latin typeface="Arial Narrow" panose="020B0606020202030204" pitchFamily="34" charset="0"/>
              </a:rPr>
              <a:t>в подпунктах "а" и "б" пункта 46</a:t>
            </a:r>
            <a:r>
              <a:rPr lang="ru-RU" sz="2000" b="1" dirty="0">
                <a:solidFill>
                  <a:srgbClr val="2646D0"/>
                </a:solidFill>
                <a:latin typeface="Arial Narrow" panose="020B0606020202030204" pitchFamily="34" charset="0"/>
              </a:rPr>
              <a:t> настоящих Правил;</a:t>
            </a:r>
          </a:p>
        </p:txBody>
      </p:sp>
    </p:spTree>
    <p:extLst>
      <p:ext uri="{BB962C8B-B14F-4D97-AF65-F5344CB8AC3E}">
        <p14:creationId xmlns:p14="http://schemas.microsoft.com/office/powerpoint/2010/main" val="782225940"/>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Категории работников, подлежащих обучению требованиям охраны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8794639" cy="4968551"/>
          </a:xfrm>
          <a:prstGeom prst="rect">
            <a:avLst/>
          </a:prstGeom>
        </p:spPr>
        <p:txBody>
          <a:bodyPr>
            <a:normAutofit/>
          </a:bodyPr>
          <a:lstStyle/>
          <a:p>
            <a:pPr>
              <a:lnSpc>
                <a:spcPct val="90000"/>
              </a:lnSpc>
              <a:spcBef>
                <a:spcPct val="20000"/>
              </a:spcBef>
              <a:defRPr/>
            </a:pPr>
            <a:r>
              <a:rPr lang="ru-RU" sz="2000" b="1" dirty="0">
                <a:solidFill>
                  <a:srgbClr val="2646D0"/>
                </a:solidFill>
                <a:latin typeface="Arial Narrow" panose="020B0606020202030204" pitchFamily="34" charset="0"/>
              </a:rPr>
              <a:t>в) </a:t>
            </a:r>
            <a:r>
              <a:rPr lang="ru-RU" sz="2000" b="1" dirty="0">
                <a:solidFill>
                  <a:srgbClr val="FF0000"/>
                </a:solidFill>
                <a:latin typeface="Arial Narrow" panose="020B0606020202030204" pitchFamily="34" charset="0"/>
              </a:rPr>
              <a:t>работники</a:t>
            </a:r>
            <a:r>
              <a:rPr lang="ru-RU" sz="2000" b="1" dirty="0">
                <a:solidFill>
                  <a:srgbClr val="2646D0"/>
                </a:solidFill>
                <a:latin typeface="Arial Narrow" panose="020B0606020202030204" pitchFamily="34" charset="0"/>
              </a:rPr>
              <a:t> организации, отнесенные к категории </a:t>
            </a:r>
            <a:r>
              <a:rPr lang="ru-RU" sz="2000" b="1" dirty="0">
                <a:solidFill>
                  <a:srgbClr val="FF0000"/>
                </a:solidFill>
                <a:latin typeface="Arial Narrow" panose="020B0606020202030204" pitchFamily="34" charset="0"/>
              </a:rPr>
              <a:t>специалисты</a:t>
            </a:r>
            <a:r>
              <a:rPr lang="ru-RU" sz="2000" b="1" dirty="0">
                <a:solidFill>
                  <a:srgbClr val="2646D0"/>
                </a:solidFill>
                <a:latin typeface="Arial Narrow" panose="020B0606020202030204" pitchFamily="34" charset="0"/>
              </a:rPr>
              <a:t>, - по программе обучения требованиям охраны труда, указанной </a:t>
            </a:r>
            <a:r>
              <a:rPr lang="ru-RU" sz="2000" b="1" dirty="0">
                <a:solidFill>
                  <a:srgbClr val="FF0000"/>
                </a:solidFill>
                <a:latin typeface="Arial Narrow" panose="020B0606020202030204" pitchFamily="34" charset="0"/>
              </a:rPr>
              <a:t>в подпункте "б" пункта 46 </a:t>
            </a:r>
            <a:r>
              <a:rPr lang="ru-RU" sz="2000" b="1" dirty="0">
                <a:solidFill>
                  <a:srgbClr val="2646D0"/>
                </a:solidFill>
                <a:latin typeface="Arial Narrow" panose="020B0606020202030204" pitchFamily="34" charset="0"/>
              </a:rPr>
              <a:t>настоящих Правил;</a:t>
            </a:r>
          </a:p>
          <a:p>
            <a:pPr>
              <a:lnSpc>
                <a:spcPct val="90000"/>
              </a:lnSpc>
              <a:spcBef>
                <a:spcPct val="20000"/>
              </a:spcBef>
              <a:defRPr/>
            </a:pPr>
            <a:r>
              <a:rPr lang="ru-RU" sz="2000" b="1" dirty="0">
                <a:solidFill>
                  <a:srgbClr val="2646D0"/>
                </a:solidFill>
                <a:latin typeface="Arial Narrow" panose="020B0606020202030204" pitchFamily="34" charset="0"/>
              </a:rPr>
              <a:t>г) </a:t>
            </a:r>
            <a:r>
              <a:rPr lang="ru-RU" sz="2000" b="1" dirty="0">
                <a:solidFill>
                  <a:srgbClr val="FF0000"/>
                </a:solidFill>
                <a:latin typeface="Arial Narrow" panose="020B0606020202030204" pitchFamily="34" charset="0"/>
              </a:rPr>
              <a:t>специалисты по охране труда </a:t>
            </a:r>
            <a:r>
              <a:rPr lang="ru-RU" sz="2000" b="1" dirty="0">
                <a:solidFill>
                  <a:srgbClr val="2646D0"/>
                </a:solidFill>
                <a:latin typeface="Arial Narrow" panose="020B0606020202030204" pitchFamily="34" charset="0"/>
              </a:rPr>
              <a:t>- по программам обучения требованиям охраны труда, указанным </a:t>
            </a:r>
            <a:r>
              <a:rPr lang="ru-RU" sz="2000" b="1" dirty="0">
                <a:solidFill>
                  <a:srgbClr val="FF0000"/>
                </a:solidFill>
                <a:latin typeface="Arial Narrow" panose="020B0606020202030204" pitchFamily="34" charset="0"/>
              </a:rPr>
              <a:t>в подпунктах "а" и "б" пункта 46 </a:t>
            </a:r>
            <a:r>
              <a:rPr lang="ru-RU" sz="2000" b="1" dirty="0">
                <a:solidFill>
                  <a:srgbClr val="2646D0"/>
                </a:solidFill>
                <a:latin typeface="Arial Narrow" panose="020B0606020202030204" pitchFamily="34" charset="0"/>
              </a:rPr>
              <a:t>настоящих Правил;</a:t>
            </a:r>
          </a:p>
          <a:p>
            <a:pPr>
              <a:lnSpc>
                <a:spcPct val="90000"/>
              </a:lnSpc>
              <a:spcBef>
                <a:spcPct val="20000"/>
              </a:spcBef>
              <a:defRPr/>
            </a:pPr>
            <a:r>
              <a:rPr lang="ru-RU" sz="2000" b="1" dirty="0">
                <a:solidFill>
                  <a:srgbClr val="2646D0"/>
                </a:solidFill>
                <a:latin typeface="Arial Narrow" panose="020B0606020202030204" pitchFamily="34" charset="0"/>
              </a:rPr>
              <a:t>д) </a:t>
            </a:r>
            <a:r>
              <a:rPr lang="ru-RU" sz="2000" b="1" dirty="0">
                <a:solidFill>
                  <a:srgbClr val="FF0000"/>
                </a:solidFill>
                <a:latin typeface="Arial Narrow" panose="020B0606020202030204" pitchFamily="34" charset="0"/>
              </a:rPr>
              <a:t>работники рабочих профессий</a:t>
            </a:r>
            <a:r>
              <a:rPr lang="ru-RU" sz="2000" b="1" dirty="0">
                <a:solidFill>
                  <a:srgbClr val="2646D0"/>
                </a:solidFill>
                <a:latin typeface="Arial Narrow" panose="020B0606020202030204" pitchFamily="34" charset="0"/>
              </a:rPr>
              <a:t> - по программе обучения требованиям охраны труда, указанной </a:t>
            </a:r>
            <a:r>
              <a:rPr lang="ru-RU" sz="2000" b="1" dirty="0">
                <a:solidFill>
                  <a:srgbClr val="FF0000"/>
                </a:solidFill>
                <a:latin typeface="Arial Narrow" panose="020B0606020202030204" pitchFamily="34" charset="0"/>
              </a:rPr>
              <a:t>в подпункте "б" пункта 46 </a:t>
            </a:r>
            <a:r>
              <a:rPr lang="ru-RU" sz="2000" b="1" dirty="0">
                <a:solidFill>
                  <a:srgbClr val="2646D0"/>
                </a:solidFill>
                <a:latin typeface="Arial Narrow" panose="020B0606020202030204" pitchFamily="34" charset="0"/>
              </a:rPr>
              <a:t>настоящих Правил;</a:t>
            </a:r>
          </a:p>
        </p:txBody>
      </p:sp>
      <p:pic>
        <p:nvPicPr>
          <p:cNvPr id="3" name="Рисунок 2" descr="Изображение выглядит как внутренний&#10;&#10;Автоматически созданное описание">
            <a:extLst>
              <a:ext uri="{FF2B5EF4-FFF2-40B4-BE49-F238E27FC236}">
                <a16:creationId xmlns:a16="http://schemas.microsoft.com/office/drawing/2014/main" id="{772AAF00-9180-B9C6-E844-7FF8BC367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064" y="4613709"/>
            <a:ext cx="3419872" cy="2244291"/>
          </a:xfrm>
          <a:prstGeom prst="rect">
            <a:avLst/>
          </a:prstGeom>
        </p:spPr>
      </p:pic>
    </p:spTree>
    <p:extLst>
      <p:ext uri="{BB962C8B-B14F-4D97-AF65-F5344CB8AC3E}">
        <p14:creationId xmlns:p14="http://schemas.microsoft.com/office/powerpoint/2010/main" val="2038526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внутренний&#10;&#10;Автоматически созданное описание">
            <a:extLst>
              <a:ext uri="{FF2B5EF4-FFF2-40B4-BE49-F238E27FC236}">
                <a16:creationId xmlns:a16="http://schemas.microsoft.com/office/drawing/2014/main" id="{772AAF00-9180-B9C6-E844-7FF8BC367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064" y="4613709"/>
            <a:ext cx="3419872" cy="2244291"/>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Категории работников, подлежащих обучению требованиям охраны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7"/>
            <a:ext cx="8794639" cy="3672408"/>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е) </a:t>
            </a:r>
            <a:r>
              <a:rPr lang="ru-RU" sz="2000" b="1" dirty="0">
                <a:solidFill>
                  <a:srgbClr val="FF0000"/>
                </a:solidFill>
                <a:latin typeface="Arial Narrow" panose="020B0606020202030204" pitchFamily="34" charset="0"/>
              </a:rPr>
              <a:t>члены комиссий по проверке знания</a:t>
            </a:r>
            <a:r>
              <a:rPr lang="ru-RU" sz="2000" b="1" dirty="0">
                <a:solidFill>
                  <a:srgbClr val="2646D0"/>
                </a:solidFill>
                <a:latin typeface="Arial Narrow" panose="020B0606020202030204" pitchFamily="34" charset="0"/>
              </a:rPr>
              <a:t> требований охраны труда, </a:t>
            </a:r>
            <a:r>
              <a:rPr lang="ru-RU" sz="2000" b="1" dirty="0">
                <a:solidFill>
                  <a:srgbClr val="FF0000"/>
                </a:solidFill>
                <a:latin typeface="Arial Narrow" panose="020B0606020202030204" pitchFamily="34" charset="0"/>
              </a:rPr>
              <a:t>лица, проводящие инструктажи</a:t>
            </a:r>
            <a:r>
              <a:rPr lang="ru-RU" sz="2000" b="1" dirty="0">
                <a:solidFill>
                  <a:srgbClr val="2646D0"/>
                </a:solidFill>
                <a:latin typeface="Arial Narrow" panose="020B0606020202030204" pitchFamily="34" charset="0"/>
              </a:rPr>
              <a:t> по охране труда </a:t>
            </a:r>
            <a:r>
              <a:rPr lang="ru-RU" sz="2000" b="1" dirty="0">
                <a:solidFill>
                  <a:srgbClr val="FF0000"/>
                </a:solidFill>
                <a:latin typeface="Arial Narrow" panose="020B0606020202030204" pitchFamily="34" charset="0"/>
              </a:rPr>
              <a:t>и обучение </a:t>
            </a:r>
            <a:r>
              <a:rPr lang="ru-RU" sz="2000" b="1" dirty="0">
                <a:solidFill>
                  <a:srgbClr val="2646D0"/>
                </a:solidFill>
                <a:latin typeface="Arial Narrow" panose="020B0606020202030204" pitchFamily="34" charset="0"/>
              </a:rPr>
              <a:t>требованиям охраны труда, - по программе обучения требованиям охраны труда, указанной </a:t>
            </a:r>
            <a:r>
              <a:rPr lang="ru-RU" sz="2000" b="1" dirty="0">
                <a:solidFill>
                  <a:srgbClr val="FF0000"/>
                </a:solidFill>
                <a:latin typeface="Arial Narrow" panose="020B0606020202030204" pitchFamily="34" charset="0"/>
              </a:rPr>
              <a:t>в подпункте "б" пункта 46</a:t>
            </a:r>
            <a:r>
              <a:rPr lang="ru-RU" sz="2000" b="1" dirty="0">
                <a:solidFill>
                  <a:srgbClr val="2646D0"/>
                </a:solidFill>
                <a:latin typeface="Arial Narrow" panose="020B0606020202030204" pitchFamily="34" charset="0"/>
              </a:rPr>
              <a:t> настоящих Правил, </a:t>
            </a:r>
            <a:r>
              <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rPr>
              <a:t>а также по программам</a:t>
            </a:r>
            <a:r>
              <a:rPr lang="ru-RU" sz="2000" b="1" dirty="0">
                <a:solidFill>
                  <a:srgbClr val="2646D0"/>
                </a:solidFill>
                <a:latin typeface="Arial Narrow" panose="020B0606020202030204" pitchFamily="34" charset="0"/>
              </a:rPr>
              <a:t>, обязательным для работников, </a:t>
            </a:r>
            <a:r>
              <a:rPr lang="ru-RU" sz="2000" b="1" dirty="0">
                <a:solidFill>
                  <a:srgbClr val="FF0000"/>
                </a:solidFill>
                <a:latin typeface="Arial Narrow" panose="020B0606020202030204" pitchFamily="34" charset="0"/>
              </a:rPr>
              <a:t>в отношении которых проводится проверка знания</a:t>
            </a:r>
            <a:r>
              <a:rPr lang="ru-RU" sz="2000" b="1" dirty="0">
                <a:solidFill>
                  <a:srgbClr val="2646D0"/>
                </a:solidFill>
                <a:latin typeface="Arial Narrow" panose="020B0606020202030204" pitchFamily="34" charset="0"/>
              </a:rPr>
              <a:t> требований охраны труда и (или) </a:t>
            </a:r>
            <a:r>
              <a:rPr lang="ru-RU" sz="2000" b="1" dirty="0">
                <a:solidFill>
                  <a:srgbClr val="FF0000"/>
                </a:solidFill>
                <a:latin typeface="Arial Narrow" panose="020B0606020202030204" pitchFamily="34" charset="0"/>
              </a:rPr>
              <a:t>инструктаж</a:t>
            </a:r>
            <a:r>
              <a:rPr lang="ru-RU" sz="2000" b="1" dirty="0">
                <a:solidFill>
                  <a:srgbClr val="2646D0"/>
                </a:solidFill>
                <a:latin typeface="Arial Narrow" panose="020B0606020202030204" pitchFamily="34" charset="0"/>
              </a:rPr>
              <a:t> по охране труда, и (или) </a:t>
            </a:r>
            <a:r>
              <a:rPr lang="ru-RU" sz="2000" b="1" dirty="0">
                <a:solidFill>
                  <a:srgbClr val="FF0000"/>
                </a:solidFill>
                <a:latin typeface="Arial Narrow" panose="020B0606020202030204" pitchFamily="34" charset="0"/>
              </a:rPr>
              <a:t>обучение</a:t>
            </a:r>
            <a:r>
              <a:rPr lang="ru-RU" sz="2000" b="1" dirty="0">
                <a:solidFill>
                  <a:srgbClr val="2646D0"/>
                </a:solidFill>
                <a:latin typeface="Arial Narrow" panose="020B0606020202030204" pitchFamily="34" charset="0"/>
              </a:rPr>
              <a:t> требованиям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ж) </a:t>
            </a:r>
            <a:r>
              <a:rPr lang="ru-RU" sz="2000" b="1" dirty="0">
                <a:solidFill>
                  <a:srgbClr val="FF0000"/>
                </a:solidFill>
                <a:latin typeface="Arial Narrow" panose="020B0606020202030204" pitchFamily="34" charset="0"/>
              </a:rPr>
              <a:t>члены комитетов (комиссий) по охране труда, уполномоченные </a:t>
            </a:r>
            <a:r>
              <a:rPr lang="ru-RU" sz="2000" b="1" dirty="0">
                <a:solidFill>
                  <a:srgbClr val="2646D0"/>
                </a:solidFill>
                <a:latin typeface="Arial Narrow" panose="020B0606020202030204" pitchFamily="34" charset="0"/>
              </a:rPr>
              <a:t>(доверенные) лица по охране труда профессиональных союзов и иных уполномоченных работниками представительных органов организаций - по программам обучения требованиям охраны труда, указанным </a:t>
            </a:r>
            <a:r>
              <a:rPr lang="ru-RU" sz="2000" b="1" dirty="0">
                <a:solidFill>
                  <a:srgbClr val="FF0000"/>
                </a:solidFill>
                <a:latin typeface="Arial Narrow" panose="020B0606020202030204" pitchFamily="34" charset="0"/>
              </a:rPr>
              <a:t>в подпунктах "а" и "б" пункта 46 </a:t>
            </a:r>
            <a:r>
              <a:rPr lang="ru-RU" sz="2000" b="1" dirty="0">
                <a:solidFill>
                  <a:srgbClr val="2646D0"/>
                </a:solidFill>
                <a:latin typeface="Arial Narrow" panose="020B0606020202030204" pitchFamily="34" charset="0"/>
              </a:rPr>
              <a:t>настоящих Правил.</a:t>
            </a:r>
          </a:p>
        </p:txBody>
      </p:sp>
    </p:spTree>
    <p:extLst>
      <p:ext uri="{BB962C8B-B14F-4D97-AF65-F5344CB8AC3E}">
        <p14:creationId xmlns:p14="http://schemas.microsoft.com/office/powerpoint/2010/main" val="315411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Категории работников, подлежащих обучению требованиям охраны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8794639" cy="4968551"/>
          </a:xfrm>
          <a:prstGeom prst="rect">
            <a:avLst/>
          </a:prstGeom>
        </p:spPr>
        <p:txBody>
          <a:bodyPr>
            <a:normAutofit fontScale="92500" lnSpcReduction="10000"/>
          </a:bodyPr>
          <a:lstStyle/>
          <a:p>
            <a:pPr algn="just">
              <a:lnSpc>
                <a:spcPct val="90000"/>
              </a:lnSpc>
              <a:spcBef>
                <a:spcPct val="20000"/>
              </a:spcBef>
              <a:defRPr/>
            </a:pPr>
            <a:r>
              <a:rPr lang="ru-RU" sz="2000" b="1" dirty="0">
                <a:solidFill>
                  <a:srgbClr val="2646D0"/>
                </a:solidFill>
                <a:latin typeface="Arial Narrow" panose="020B0606020202030204" pitchFamily="34" charset="0"/>
              </a:rPr>
              <a:t>55. Обучению требованиям охраны труда по программе обучения требованиям охраны труда, указанной в подпункте </a:t>
            </a:r>
            <a:r>
              <a:rPr lang="ru-RU" sz="2000" b="1" dirty="0">
                <a:solidFill>
                  <a:srgbClr val="FF0000"/>
                </a:solidFill>
                <a:latin typeface="Arial Narrow" panose="020B0606020202030204" pitchFamily="34" charset="0"/>
              </a:rPr>
              <a:t>"в" пункта 46 </a:t>
            </a:r>
            <a:r>
              <a:rPr lang="ru-RU" sz="2000" b="1" dirty="0">
                <a:solidFill>
                  <a:srgbClr val="2646D0"/>
                </a:solidFill>
                <a:latin typeface="Arial Narrow" panose="020B0606020202030204" pitchFamily="34" charset="0"/>
              </a:rPr>
              <a:t>настоящих Правил, </a:t>
            </a:r>
            <a:r>
              <a:rPr lang="ru-RU" sz="2000" b="1" dirty="0">
                <a:solidFill>
                  <a:srgbClr val="FF0000"/>
                </a:solidFill>
                <a:latin typeface="Arial Narrow" panose="020B0606020202030204" pitchFamily="34" charset="0"/>
              </a:rPr>
              <a:t>подлежат работники, непосредственно выполняющие работы</a:t>
            </a:r>
            <a:r>
              <a:rPr lang="ru-RU" sz="2000" b="1" dirty="0">
                <a:solidFill>
                  <a:srgbClr val="2646D0"/>
                </a:solidFill>
                <a:latin typeface="Arial Narrow" panose="020B0606020202030204" pitchFamily="34" charset="0"/>
              </a:rPr>
              <a:t> повышенной опасности, и </a:t>
            </a:r>
            <a:r>
              <a:rPr lang="ru-RU" sz="2000" b="1" dirty="0">
                <a:solidFill>
                  <a:srgbClr val="FF0000"/>
                </a:solidFill>
                <a:latin typeface="Arial Narrow" panose="020B0606020202030204" pitchFamily="34" charset="0"/>
              </a:rPr>
              <a:t>лица, ответственные за организацию, выполнение и контроль работ </a:t>
            </a:r>
            <a:r>
              <a:rPr lang="ru-RU" sz="2000" b="1" dirty="0">
                <a:solidFill>
                  <a:srgbClr val="2646D0"/>
                </a:solidFill>
                <a:latin typeface="Arial Narrow" panose="020B0606020202030204" pitchFamily="34" charset="0"/>
              </a:rPr>
              <a:t>повышенной опасности (далее - лица, ответственные за организацию работ повышенной опасности), определенные локальными нормативными актами работодателя. В случае если лицами, ответственными за организацию работ повышенной опасности, являются руководители различных уровней управления организации и специалисты, указанные в подпунктах "а" - "в" пункта 53 настоящих Правил, такие работники дополнительно проходят обучение по программам обучения безопасным методам и приемам выполнения работ повышенной опасности в соответствии с подпунктом "в" пункта 46 настоящих Правил.</a:t>
            </a:r>
          </a:p>
          <a:p>
            <a:pPr algn="just">
              <a:lnSpc>
                <a:spcPct val="90000"/>
              </a:lnSpc>
              <a:spcBef>
                <a:spcPct val="20000"/>
              </a:spcBef>
              <a:defRPr/>
            </a:pPr>
            <a:r>
              <a:rPr lang="ru-RU" sz="2000" b="1" dirty="0">
                <a:solidFill>
                  <a:srgbClr val="FF0000"/>
                </a:solidFill>
                <a:latin typeface="Arial Narrow" panose="020B0606020202030204" pitchFamily="34" charset="0"/>
              </a:rPr>
              <a:t>Перечень работ повышенной опасности устанавливается работодателем </a:t>
            </a:r>
            <a:r>
              <a:rPr lang="ru-RU" sz="2000" b="1" dirty="0">
                <a:solidFill>
                  <a:srgbClr val="2646D0"/>
                </a:solidFill>
                <a:latin typeface="Arial Narrow" panose="020B0606020202030204" pitchFamily="34" charset="0"/>
              </a:rPr>
              <a:t>с учетом специфики его деятельности на основании перечня работ повышенной опасности, устанавливаемого Министерством труда и социальной защиты Российской Федерации.</a:t>
            </a:r>
          </a:p>
          <a:p>
            <a:pPr algn="just">
              <a:lnSpc>
                <a:spcPct val="90000"/>
              </a:lnSpc>
              <a:spcBef>
                <a:spcPct val="20000"/>
              </a:spcBef>
              <a:defRPr/>
            </a:pPr>
            <a:r>
              <a:rPr lang="ru-RU" sz="2000" b="1" dirty="0">
                <a:solidFill>
                  <a:srgbClr val="2646D0"/>
                </a:solidFill>
                <a:latin typeface="Arial Narrow" panose="020B0606020202030204" pitchFamily="34" charset="0"/>
              </a:rPr>
              <a:t>56. </a:t>
            </a:r>
            <a:r>
              <a:rPr lang="ru-RU" sz="2000" b="1" dirty="0">
                <a:solidFill>
                  <a:srgbClr val="FF0000"/>
                </a:solidFill>
                <a:latin typeface="Arial Narrow" panose="020B0606020202030204" pitchFamily="34" charset="0"/>
              </a:rPr>
              <a:t>Перечень профессий и должностей работников, ответственных за организацию работ повышенной опасности</a:t>
            </a:r>
            <a:r>
              <a:rPr lang="ru-RU" sz="2000" b="1" dirty="0">
                <a:solidFill>
                  <a:srgbClr val="2646D0"/>
                </a:solidFill>
                <a:latin typeface="Arial Narrow" panose="020B0606020202030204" pitchFamily="34" charset="0"/>
              </a:rPr>
              <a:t>, подлежащих обучению требованиям охраны труда по программе обучения требованиям охраны труда, указанной в подпункте "в" пункта 46 настоящих Правил, </a:t>
            </a:r>
            <a:r>
              <a:rPr lang="ru-RU" sz="2000" b="1" dirty="0">
                <a:solidFill>
                  <a:srgbClr val="FF0000"/>
                </a:solidFill>
                <a:latin typeface="Arial Narrow" panose="020B0606020202030204" pitchFamily="34" charset="0"/>
              </a:rPr>
              <a:t>утверждается работодателем</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53538197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0181DFF-434F-89E9-C909-D88C8F244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202" y="2276872"/>
            <a:ext cx="3048000" cy="3048000"/>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безопасным методам и приемам выполнения работ</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1772816"/>
            <a:ext cx="6346367" cy="4968551"/>
          </a:xfrm>
          <a:prstGeom prst="rect">
            <a:avLst/>
          </a:prstGeom>
        </p:spPr>
        <p:txBody>
          <a:bodyPr>
            <a:normAutofit fontScale="92500" lnSpcReduction="20000"/>
          </a:bodyPr>
          <a:lstStyle/>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Положение</a:t>
            </a:r>
            <a:r>
              <a:rPr lang="ru-RU" sz="2000" b="1" dirty="0">
                <a:solidFill>
                  <a:srgbClr val="2646D0"/>
                </a:solidFill>
                <a:latin typeface="Arial Narrow" panose="020B0606020202030204" pitchFamily="34" charset="0"/>
              </a:rPr>
              <a:t> об организации и проведении </a:t>
            </a:r>
            <a:r>
              <a:rPr lang="ru-RU" sz="2000" b="1" dirty="0">
                <a:solidFill>
                  <a:srgbClr val="2646D0"/>
                </a:solidFill>
                <a:latin typeface="Arial Narrow" panose="020B0606020202030204" pitchFamily="34" charset="0"/>
                <a:cs typeface="Times New Roman" pitchFamily="18" charset="0"/>
              </a:rPr>
              <a:t>обучения безопасным методам и приемам выполнения работ </a:t>
            </a:r>
            <a:r>
              <a:rPr lang="ru-RU" sz="2000" b="1" dirty="0">
                <a:solidFill>
                  <a:srgbClr val="2646D0"/>
                </a:solidFill>
                <a:latin typeface="Arial Narrow" panose="020B0606020202030204" pitchFamily="34" charset="0"/>
              </a:rPr>
              <a:t>(или раздел в положении по обучению по охране труда).</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Приказ об утверждении перечня профессий и должностей </a:t>
            </a:r>
            <a:r>
              <a:rPr lang="ru-RU" sz="2000" b="1" dirty="0">
                <a:solidFill>
                  <a:srgbClr val="2646D0"/>
                </a:solidFill>
                <a:latin typeface="Arial Narrow" panose="020B0606020202030204" pitchFamily="34" charset="0"/>
              </a:rPr>
              <a:t>работников, которым необходимо пройти обучение </a:t>
            </a:r>
            <a:r>
              <a:rPr lang="ru-RU" sz="2000" b="1" dirty="0">
                <a:solidFill>
                  <a:srgbClr val="2646D0"/>
                </a:solidFill>
                <a:latin typeface="Arial Narrow" panose="020B0606020202030204" pitchFamily="34" charset="0"/>
                <a:cs typeface="Times New Roman" pitchFamily="18" charset="0"/>
              </a:rPr>
              <a:t>безопасным методам и приемам выполнения работ (</a:t>
            </a:r>
            <a:r>
              <a:rPr lang="ru-RU" sz="2000" b="1" dirty="0">
                <a:solidFill>
                  <a:srgbClr val="FF0000"/>
                </a:solidFill>
                <a:latin typeface="Arial Narrow" panose="020B0606020202030204" pitchFamily="34" charset="0"/>
                <a:cs typeface="Times New Roman" pitchFamily="18" charset="0"/>
              </a:rPr>
              <a:t>с указанием места проведения обучения и программ обучения</a:t>
            </a:r>
            <a:r>
              <a:rPr lang="ru-RU" sz="2000" b="1" dirty="0">
                <a:solidFill>
                  <a:srgbClr val="2646D0"/>
                </a:solidFill>
                <a:latin typeface="Arial Narrow" panose="020B0606020202030204" pitchFamily="34" charset="0"/>
                <a:cs typeface="Times New Roman" pitchFamily="18" charset="0"/>
              </a:rPr>
              <a:t>)</a:t>
            </a:r>
            <a:r>
              <a:rPr lang="ru-RU" sz="2000" b="1" dirty="0">
                <a:solidFill>
                  <a:srgbClr val="2646D0"/>
                </a:solidFill>
                <a:latin typeface="Arial Narrow" panose="020B0606020202030204" pitchFamily="34" charset="0"/>
              </a:rPr>
              <a:t>.</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Приказ об утверждении программ обучения </a:t>
            </a:r>
            <a:r>
              <a:rPr lang="ru-RU" sz="2000" b="1" dirty="0">
                <a:solidFill>
                  <a:srgbClr val="2646D0"/>
                </a:solidFill>
                <a:latin typeface="Arial Narrow" panose="020B0606020202030204" pitchFamily="34" charset="0"/>
                <a:cs typeface="Times New Roman" pitchFamily="18" charset="0"/>
              </a:rPr>
              <a:t>безопасным методам и приемам выполнения работ</a:t>
            </a:r>
            <a:r>
              <a:rPr lang="ru-RU" sz="2000" b="1" dirty="0">
                <a:solidFill>
                  <a:srgbClr val="2646D0"/>
                </a:solidFill>
                <a:latin typeface="Arial Narrow" panose="020B0606020202030204" pitchFamily="34" charset="0"/>
              </a:rPr>
              <a:t> (или раздел в программе обучения по охране труда).</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Приказ о назначении лиц, ответственных </a:t>
            </a:r>
            <a:r>
              <a:rPr lang="ru-RU" sz="2000" b="1" dirty="0">
                <a:solidFill>
                  <a:srgbClr val="2646D0"/>
                </a:solidFill>
                <a:latin typeface="Arial Narrow" panose="020B0606020202030204" pitchFamily="34" charset="0"/>
              </a:rPr>
              <a:t>за проведение обучения </a:t>
            </a:r>
            <a:r>
              <a:rPr lang="ru-RU" sz="2000" b="1" dirty="0">
                <a:solidFill>
                  <a:srgbClr val="2646D0"/>
                </a:solidFill>
                <a:latin typeface="Arial Narrow" panose="020B0606020202030204" pitchFamily="34" charset="0"/>
                <a:cs typeface="Times New Roman" pitchFamily="18" charset="0"/>
              </a:rPr>
              <a:t>безопасным методам и приемам выполнения работ</a:t>
            </a:r>
            <a:r>
              <a:rPr lang="ru-RU" sz="2000" b="1" dirty="0">
                <a:solidFill>
                  <a:srgbClr val="2646D0"/>
                </a:solidFill>
                <a:latin typeface="Arial Narrow" panose="020B0606020202030204" pitchFamily="34" charset="0"/>
              </a:rPr>
              <a:t>.</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Приказ о создании комиссии по проверке знаний </a:t>
            </a:r>
            <a:r>
              <a:rPr lang="ru-RU" sz="2000" b="1" dirty="0">
                <a:solidFill>
                  <a:srgbClr val="2646D0"/>
                </a:solidFill>
                <a:latin typeface="Arial Narrow" panose="020B0606020202030204" pitchFamily="34" charset="0"/>
                <a:cs typeface="Times New Roman" pitchFamily="18" charset="0"/>
              </a:rPr>
              <a:t>безопасных методов и приемов выполнения работ (или единой комиссии по проверке знаний по охране труда).</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cs typeface="Times New Roman" pitchFamily="18" charset="0"/>
              </a:rPr>
              <a:t>Приказ об утверждении перечня работ повышенной опасности</a:t>
            </a:r>
            <a:r>
              <a:rPr lang="ru-RU" sz="2000" b="1" dirty="0">
                <a:solidFill>
                  <a:srgbClr val="2646D0"/>
                </a:solidFill>
                <a:latin typeface="Arial Narrow" panose="020B0606020202030204" pitchFamily="34" charset="0"/>
                <a:cs typeface="Times New Roman" pitchFamily="18" charset="0"/>
              </a:rPr>
              <a:t>.</a:t>
            </a:r>
          </a:p>
          <a:p>
            <a:pPr marL="342900" indent="-342900" algn="just">
              <a:lnSpc>
                <a:spcPct val="90000"/>
              </a:lnSpc>
              <a:spcBef>
                <a:spcPct val="20000"/>
              </a:spcBef>
              <a:buFont typeface="Arial" panose="020B0604020202020204" pitchFamily="34" charset="0"/>
              <a:buChar char="•"/>
              <a:defRPr/>
            </a:pP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Приказ об утверждении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cs typeface="Times New Roman" pitchFamily="18" charset="0"/>
              </a:rPr>
              <a:t>перечня</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 профессий и должностей работников, ответственных за организацию работ повышенной опасности</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1405215933"/>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Проверка знаний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2792501"/>
            <a:ext cx="8804302" cy="1572603"/>
          </a:xfrm>
          <a:prstGeom prst="rect">
            <a:avLst/>
          </a:prstGeom>
        </p:spPr>
        <p:txBody>
          <a:bodyPr>
            <a:normAutofit/>
          </a:bodyPr>
          <a:lstStyle/>
          <a:p>
            <a:pPr algn="ctr">
              <a:lnSpc>
                <a:spcPct val="90000"/>
              </a:lnSpc>
              <a:spcBef>
                <a:spcPct val="20000"/>
              </a:spcBef>
              <a:defRPr/>
            </a:pPr>
            <a:r>
              <a:rPr lang="ru-RU" sz="2000" b="1" dirty="0">
                <a:solidFill>
                  <a:srgbClr val="2646D0"/>
                </a:solidFill>
                <a:latin typeface="Arial Narrow" panose="020B0606020202030204" pitchFamily="34" charset="0"/>
              </a:rPr>
              <a:t>Все виды обучения по охране труда заканчиваются проверкой знаний</a:t>
            </a:r>
          </a:p>
        </p:txBody>
      </p:sp>
      <p:pic>
        <p:nvPicPr>
          <p:cNvPr id="2" name="Рисунок 1">
            <a:extLst>
              <a:ext uri="{FF2B5EF4-FFF2-40B4-BE49-F238E27FC236}">
                <a16:creationId xmlns:a16="http://schemas.microsoft.com/office/drawing/2014/main" id="{E190E340-D5EC-B3B0-C1C8-5E699F1EDFE4}"/>
              </a:ext>
            </a:extLst>
          </p:cNvPr>
          <p:cNvPicPr>
            <a:picLocks noChangeAspect="1"/>
          </p:cNvPicPr>
          <p:nvPr/>
        </p:nvPicPr>
        <p:blipFill>
          <a:blip r:embed="rId2"/>
          <a:stretch>
            <a:fillRect/>
          </a:stretch>
        </p:blipFill>
        <p:spPr>
          <a:xfrm>
            <a:off x="2807804" y="3787272"/>
            <a:ext cx="3528392" cy="3055690"/>
          </a:xfrm>
          <a:prstGeom prst="rect">
            <a:avLst/>
          </a:prstGeom>
        </p:spPr>
      </p:pic>
    </p:spTree>
    <p:extLst>
      <p:ext uri="{BB962C8B-B14F-4D97-AF65-F5344CB8AC3E}">
        <p14:creationId xmlns:p14="http://schemas.microsoft.com/office/powerpoint/2010/main" val="3374966942"/>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1F5900D-6B8E-72DB-1E88-789B82EB0A99}"/>
              </a:ext>
            </a:extLst>
          </p:cNvPr>
          <p:cNvPicPr>
            <a:picLocks noChangeAspect="1"/>
          </p:cNvPicPr>
          <p:nvPr/>
        </p:nvPicPr>
        <p:blipFill>
          <a:blip r:embed="rId2"/>
          <a:stretch>
            <a:fillRect/>
          </a:stretch>
        </p:blipFill>
        <p:spPr>
          <a:xfrm>
            <a:off x="2807804" y="3787272"/>
            <a:ext cx="3528392" cy="3055690"/>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Проверка знаний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856397"/>
            <a:ext cx="8804302" cy="1932643"/>
          </a:xfrm>
          <a:prstGeom prst="rect">
            <a:avLst/>
          </a:prstGeom>
        </p:spPr>
        <p:txBody>
          <a:bodyPr>
            <a:normAutofit fontScale="92500" lnSpcReduction="20000"/>
          </a:bodyPr>
          <a:lstStyle/>
          <a:p>
            <a:pPr algn="just">
              <a:lnSpc>
                <a:spcPct val="90000"/>
              </a:lnSpc>
              <a:spcBef>
                <a:spcPct val="20000"/>
              </a:spcBef>
              <a:defRPr/>
            </a:pPr>
            <a:r>
              <a:rPr lang="ru-RU" sz="2000" b="1" dirty="0">
                <a:solidFill>
                  <a:srgbClr val="2646D0"/>
                </a:solidFill>
                <a:latin typeface="Arial Narrow" panose="020B0606020202030204" pitchFamily="34" charset="0"/>
              </a:rPr>
              <a:t>72. </a:t>
            </a:r>
            <a:r>
              <a:rPr lang="ru-RU" sz="2000" b="1" dirty="0">
                <a:solidFill>
                  <a:srgbClr val="FF0000"/>
                </a:solidFill>
                <a:latin typeface="Arial Narrow" panose="020B0606020202030204" pitchFamily="34" charset="0"/>
              </a:rPr>
              <a:t>Для проведения проверки знания </a:t>
            </a:r>
            <a:r>
              <a:rPr lang="ru-RU" sz="2000" b="1" dirty="0">
                <a:solidFill>
                  <a:srgbClr val="2646D0"/>
                </a:solidFill>
                <a:latin typeface="Arial Narrow" panose="020B0606020202030204" pitchFamily="34" charset="0"/>
              </a:rPr>
              <a:t>требований охраны труда работников после прохождения обучения по вопросам оказания первой помощи пострадавшим, по вопросам использования (применения) средств индивидуальной защиты, в организации или у индивидуального предпринимателя, оказывающих услуги по обучению работодателей и работников вопросам охраны труда, у работодателя </a:t>
            </a:r>
            <a:r>
              <a:rPr lang="ru-RU" sz="2000" b="1" dirty="0">
                <a:solidFill>
                  <a:srgbClr val="FF0000"/>
                </a:solidFill>
                <a:latin typeface="Arial Narrow" panose="020B0606020202030204" pitchFamily="34" charset="0"/>
              </a:rPr>
              <a:t>создаются комиссии </a:t>
            </a:r>
            <a:r>
              <a:rPr lang="ru-RU" sz="2000" b="1" dirty="0">
                <a:solidFill>
                  <a:srgbClr val="2646D0"/>
                </a:solidFill>
                <a:latin typeface="Arial Narrow" panose="020B0606020202030204" pitchFamily="34" charset="0"/>
              </a:rPr>
              <a:t>по проверке знания требований охраны труда работников </a:t>
            </a:r>
            <a:r>
              <a:rPr lang="ru-RU" sz="2000" b="1" dirty="0">
                <a:solidFill>
                  <a:srgbClr val="FF0000"/>
                </a:solidFill>
                <a:latin typeface="Arial Narrow" panose="020B0606020202030204" pitchFamily="34" charset="0"/>
              </a:rPr>
              <a:t>в составе не менее 3 человек </a:t>
            </a:r>
            <a:r>
              <a:rPr lang="ru-RU" sz="2000" b="1" dirty="0">
                <a:solidFill>
                  <a:srgbClr val="2646D0"/>
                </a:solidFill>
                <a:latin typeface="Arial Narrow" panose="020B0606020202030204" pitchFamily="34" charset="0"/>
              </a:rPr>
              <a:t>- председателя, заместителя (заместителей) председателя (при необходимости) и членов комиссии.</a:t>
            </a:r>
          </a:p>
        </p:txBody>
      </p:sp>
    </p:spTree>
    <p:extLst>
      <p:ext uri="{BB962C8B-B14F-4D97-AF65-F5344CB8AC3E}">
        <p14:creationId xmlns:p14="http://schemas.microsoft.com/office/powerpoint/2010/main" val="3936693686"/>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Проверка знаний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856397"/>
            <a:ext cx="8804302" cy="1572603"/>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77. В организации </a:t>
            </a:r>
            <a:r>
              <a:rPr lang="ru-RU" sz="2000" b="1" dirty="0">
                <a:solidFill>
                  <a:srgbClr val="FF0000"/>
                </a:solidFill>
                <a:latin typeface="Arial Narrow" panose="020B0606020202030204" pitchFamily="34" charset="0"/>
              </a:rPr>
              <a:t>допускается функционирование единой комиссии </a:t>
            </a:r>
            <a:r>
              <a:rPr lang="ru-RU" sz="2000" b="1" dirty="0">
                <a:solidFill>
                  <a:srgbClr val="2646D0"/>
                </a:solidFill>
                <a:latin typeface="Arial Narrow" panose="020B0606020202030204" pitchFamily="34" charset="0"/>
              </a:rPr>
              <a:t>по проверке знания требований охраны труда работников, прошедших обучение по оказанию первой помощи пострадавшим, обучение по использованию (применению) средств индивидуальной защиты и обучение требованиям охраны труда</a:t>
            </a:r>
          </a:p>
        </p:txBody>
      </p:sp>
      <p:pic>
        <p:nvPicPr>
          <p:cNvPr id="2" name="Рисунок 1">
            <a:extLst>
              <a:ext uri="{FF2B5EF4-FFF2-40B4-BE49-F238E27FC236}">
                <a16:creationId xmlns:a16="http://schemas.microsoft.com/office/drawing/2014/main" id="{523C8975-F9D2-6DD7-3A77-707513CCAEFE}"/>
              </a:ext>
            </a:extLst>
          </p:cNvPr>
          <p:cNvPicPr>
            <a:picLocks noChangeAspect="1"/>
          </p:cNvPicPr>
          <p:nvPr/>
        </p:nvPicPr>
        <p:blipFill>
          <a:blip r:embed="rId2"/>
          <a:stretch>
            <a:fillRect/>
          </a:stretch>
        </p:blipFill>
        <p:spPr>
          <a:xfrm>
            <a:off x="2807804" y="3787272"/>
            <a:ext cx="3528392" cy="3055690"/>
          </a:xfrm>
          <a:prstGeom prst="rect">
            <a:avLst/>
          </a:prstGeom>
        </p:spPr>
      </p:pic>
    </p:spTree>
    <p:extLst>
      <p:ext uri="{BB962C8B-B14F-4D97-AF65-F5344CB8AC3E}">
        <p14:creationId xmlns:p14="http://schemas.microsoft.com/office/powerpoint/2010/main" val="8944840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Виды обучения по охране труда</a:t>
            </a: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07505" y="2348880"/>
            <a:ext cx="8856983" cy="1440160"/>
          </a:xfrm>
          <a:prstGeom prst="rect">
            <a:avLst/>
          </a:prstGeom>
        </p:spPr>
        <p:txBody>
          <a:bodyPr>
            <a:noAutofit/>
          </a:bodyPr>
          <a:lstStyle/>
          <a:p>
            <a:pPr>
              <a:lnSpc>
                <a:spcPct val="90000"/>
              </a:lnSpc>
              <a:spcBef>
                <a:spcPct val="20000"/>
              </a:spcBef>
              <a:defRPr/>
            </a:pPr>
            <a:endParaRPr lang="ru-RU" sz="2000" b="1" dirty="0">
              <a:solidFill>
                <a:srgbClr val="2646D0"/>
              </a:solidFill>
              <a:latin typeface="Arial Narrow" panose="020B0606020202030204" pitchFamily="34" charset="0"/>
            </a:endParaRPr>
          </a:p>
        </p:txBody>
      </p:sp>
      <p:grpSp>
        <p:nvGrpSpPr>
          <p:cNvPr id="3" name="Группа 2">
            <a:extLst>
              <a:ext uri="{FF2B5EF4-FFF2-40B4-BE49-F238E27FC236}">
                <a16:creationId xmlns:a16="http://schemas.microsoft.com/office/drawing/2014/main" id="{BA3A8975-EA85-4627-BC56-896D029FEF5E}"/>
              </a:ext>
            </a:extLst>
          </p:cNvPr>
          <p:cNvGrpSpPr/>
          <p:nvPr/>
        </p:nvGrpSpPr>
        <p:grpSpPr>
          <a:xfrm>
            <a:off x="0" y="1825757"/>
            <a:ext cx="9144000" cy="4987619"/>
            <a:chOff x="467544" y="1825757"/>
            <a:chExt cx="8512304" cy="4843603"/>
          </a:xfrm>
        </p:grpSpPr>
        <p:pic>
          <p:nvPicPr>
            <p:cNvPr id="7" name="Рисунок 6">
              <a:extLst>
                <a:ext uri="{FF2B5EF4-FFF2-40B4-BE49-F238E27FC236}">
                  <a16:creationId xmlns:a16="http://schemas.microsoft.com/office/drawing/2014/main" id="{DC2C7894-5586-425D-BF0B-0BB7B591EA43}"/>
                </a:ext>
              </a:extLst>
            </p:cNvPr>
            <p:cNvPicPr>
              <a:picLocks noChangeAspect="1"/>
            </p:cNvPicPr>
            <p:nvPr/>
          </p:nvPicPr>
          <p:blipFill rotWithShape="1">
            <a:blip r:embed="rId2"/>
            <a:srcRect l="5217" t="13859" r="5217" b="13859"/>
            <a:stretch/>
          </p:blipFill>
          <p:spPr>
            <a:xfrm>
              <a:off x="467544" y="1825757"/>
              <a:ext cx="8512304" cy="4843603"/>
            </a:xfrm>
            <a:prstGeom prst="rect">
              <a:avLst/>
            </a:prstGeom>
          </p:spPr>
        </p:pic>
        <p:sp>
          <p:nvSpPr>
            <p:cNvPr id="2" name="TextBox 1">
              <a:extLst>
                <a:ext uri="{FF2B5EF4-FFF2-40B4-BE49-F238E27FC236}">
                  <a16:creationId xmlns:a16="http://schemas.microsoft.com/office/drawing/2014/main" id="{C93910A6-EA6D-450F-97C4-F871414B1F58}"/>
                </a:ext>
              </a:extLst>
            </p:cNvPr>
            <p:cNvSpPr txBox="1"/>
            <p:nvPr/>
          </p:nvSpPr>
          <p:spPr>
            <a:xfrm>
              <a:off x="7740352" y="1825757"/>
              <a:ext cx="1239496" cy="369332"/>
            </a:xfrm>
            <a:prstGeom prst="rect">
              <a:avLst/>
            </a:prstGeom>
            <a:solidFill>
              <a:schemeClr val="bg1"/>
            </a:solidFill>
          </p:spPr>
          <p:txBody>
            <a:bodyPr wrap="square" rtlCol="0">
              <a:spAutoFit/>
            </a:bodyPr>
            <a:lstStyle/>
            <a:p>
              <a:endParaRPr lang="ru-RU" dirty="0"/>
            </a:p>
          </p:txBody>
        </p:sp>
      </p:grpSp>
      <p:sp>
        <p:nvSpPr>
          <p:cNvPr id="4" name="Прямоугольник 3">
            <a:extLst>
              <a:ext uri="{FF2B5EF4-FFF2-40B4-BE49-F238E27FC236}">
                <a16:creationId xmlns:a16="http://schemas.microsoft.com/office/drawing/2014/main" id="{EB1EBACD-99F5-B52F-D2B3-6331CB456CFE}"/>
              </a:ext>
            </a:extLst>
          </p:cNvPr>
          <p:cNvSpPr/>
          <p:nvPr/>
        </p:nvSpPr>
        <p:spPr>
          <a:xfrm>
            <a:off x="4355976" y="3501008"/>
            <a:ext cx="4680518"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CB7B3231-E54F-C673-24D1-F2A2C7FF3379}"/>
              </a:ext>
            </a:extLst>
          </p:cNvPr>
          <p:cNvSpPr/>
          <p:nvPr/>
        </p:nvSpPr>
        <p:spPr>
          <a:xfrm>
            <a:off x="1835698" y="2564904"/>
            <a:ext cx="723629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1656487"/>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Проверка знаний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856397"/>
            <a:ext cx="8804302" cy="1572603"/>
          </a:xfrm>
          <a:prstGeom prst="rect">
            <a:avLst/>
          </a:prstGeom>
        </p:spPr>
        <p:txBody>
          <a:bodyPr>
            <a:normAutofit fontScale="92500" lnSpcReduction="10000"/>
          </a:bodyPr>
          <a:lstStyle/>
          <a:p>
            <a:pPr algn="just">
              <a:lnSpc>
                <a:spcPct val="90000"/>
              </a:lnSpc>
              <a:spcBef>
                <a:spcPct val="20000"/>
              </a:spcBef>
              <a:defRPr/>
            </a:pPr>
            <a:r>
              <a:rPr lang="ru-RU" sz="2000" b="1" dirty="0">
                <a:solidFill>
                  <a:srgbClr val="2646D0"/>
                </a:solidFill>
                <a:latin typeface="Arial Narrow" panose="020B0606020202030204" pitchFamily="34" charset="0"/>
              </a:rPr>
              <a:t>91. </a:t>
            </a:r>
            <a:r>
              <a:rPr lang="ru-RU" sz="2000" b="1" dirty="0">
                <a:solidFill>
                  <a:srgbClr val="FF0000"/>
                </a:solidFill>
                <a:latin typeface="Arial Narrow" panose="020B0606020202030204" pitchFamily="34" charset="0"/>
              </a:rPr>
              <a:t>Результаты проверки знания </a:t>
            </a:r>
            <a:r>
              <a:rPr lang="ru-RU" sz="2000" b="1" dirty="0">
                <a:solidFill>
                  <a:srgbClr val="2646D0"/>
                </a:solidFill>
                <a:latin typeface="Arial Narrow" panose="020B0606020202030204" pitchFamily="34" charset="0"/>
              </a:rPr>
              <a:t>требований охраны труда работников после завершения обучения требованиям охраны труда, обучения по оказанию первой помощи пострадавшим, обучения по использованию (применению) средств индивидуальной защиты в организации или у индивидуального предпринимателя, оказывающих услуги по обучению работодателей и работников вопросам охраны труда, </a:t>
            </a:r>
            <a:r>
              <a:rPr lang="ru-RU" sz="2000" b="1" dirty="0">
                <a:solidFill>
                  <a:srgbClr val="FF0000"/>
                </a:solidFill>
                <a:latin typeface="Arial Narrow" panose="020B0606020202030204" pitchFamily="34" charset="0"/>
              </a:rPr>
              <a:t>оформляются протоколом проверки знания </a:t>
            </a:r>
            <a:r>
              <a:rPr lang="ru-RU" sz="2000" b="1" dirty="0">
                <a:solidFill>
                  <a:srgbClr val="2646D0"/>
                </a:solidFill>
                <a:latin typeface="Arial Narrow" panose="020B0606020202030204" pitchFamily="34" charset="0"/>
              </a:rPr>
              <a:t>требований охраны труда. </a:t>
            </a:r>
          </a:p>
        </p:txBody>
      </p:sp>
      <p:pic>
        <p:nvPicPr>
          <p:cNvPr id="2" name="Рисунок 1">
            <a:extLst>
              <a:ext uri="{FF2B5EF4-FFF2-40B4-BE49-F238E27FC236}">
                <a16:creationId xmlns:a16="http://schemas.microsoft.com/office/drawing/2014/main" id="{F2B8D729-DD46-52FF-7E0B-0BF22FE6E794}"/>
              </a:ext>
            </a:extLst>
          </p:cNvPr>
          <p:cNvPicPr>
            <a:picLocks noChangeAspect="1"/>
          </p:cNvPicPr>
          <p:nvPr/>
        </p:nvPicPr>
        <p:blipFill>
          <a:blip r:embed="rId2"/>
          <a:stretch>
            <a:fillRect/>
          </a:stretch>
        </p:blipFill>
        <p:spPr>
          <a:xfrm>
            <a:off x="2807804" y="3787272"/>
            <a:ext cx="3528392" cy="3055690"/>
          </a:xfrm>
          <a:prstGeom prst="rect">
            <a:avLst/>
          </a:prstGeom>
        </p:spPr>
      </p:pic>
    </p:spTree>
    <p:extLst>
      <p:ext uri="{BB962C8B-B14F-4D97-AF65-F5344CB8AC3E}">
        <p14:creationId xmlns:p14="http://schemas.microsoft.com/office/powerpoint/2010/main" val="794567596"/>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Проверка знаний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856397"/>
            <a:ext cx="8804302" cy="4740955"/>
          </a:xfrm>
          <a:prstGeom prst="rect">
            <a:avLst/>
          </a:prstGeom>
        </p:spPr>
        <p:txBody>
          <a:bodyPr>
            <a:normAutofit fontScale="85000" lnSpcReduction="10000"/>
          </a:bodyPr>
          <a:lstStyle/>
          <a:p>
            <a:pPr algn="just">
              <a:lnSpc>
                <a:spcPct val="90000"/>
              </a:lnSpc>
              <a:spcBef>
                <a:spcPct val="20000"/>
              </a:spcBef>
              <a:defRPr/>
            </a:pPr>
            <a:r>
              <a:rPr lang="ru-RU" sz="2000" b="1" dirty="0">
                <a:solidFill>
                  <a:srgbClr val="2646D0"/>
                </a:solidFill>
                <a:latin typeface="Arial Narrow" panose="020B0606020202030204" pitchFamily="34" charset="0"/>
              </a:rPr>
              <a:t>92. </a:t>
            </a:r>
            <a:r>
              <a:rPr lang="ru-RU" sz="2000" b="1" dirty="0">
                <a:solidFill>
                  <a:srgbClr val="FF0000"/>
                </a:solidFill>
                <a:latin typeface="Arial Narrow" panose="020B0606020202030204" pitchFamily="34" charset="0"/>
              </a:rPr>
              <a:t>В протоколе </a:t>
            </a:r>
            <a:r>
              <a:rPr lang="ru-RU" sz="2000" b="1" dirty="0">
                <a:solidFill>
                  <a:srgbClr val="2646D0"/>
                </a:solidFill>
                <a:latin typeface="Arial Narrow" panose="020B0606020202030204" pitchFamily="34" charset="0"/>
              </a:rPr>
              <a:t>проверки знания требований охраны труда работников </a:t>
            </a:r>
            <a:r>
              <a:rPr lang="ru-RU" sz="2000" b="1" dirty="0">
                <a:solidFill>
                  <a:srgbClr val="FF0000"/>
                </a:solidFill>
                <a:latin typeface="Arial Narrow" panose="020B0606020202030204" pitchFamily="34" charset="0"/>
              </a:rPr>
              <a:t>указывается следующая информация:</a:t>
            </a:r>
          </a:p>
          <a:p>
            <a:pPr algn="just">
              <a:lnSpc>
                <a:spcPct val="90000"/>
              </a:lnSpc>
              <a:spcBef>
                <a:spcPct val="20000"/>
              </a:spcBef>
              <a:defRPr/>
            </a:pPr>
            <a:r>
              <a:rPr lang="ru-RU" sz="2000" b="1" dirty="0">
                <a:solidFill>
                  <a:srgbClr val="2646D0"/>
                </a:solidFill>
                <a:latin typeface="Arial Narrow" panose="020B0606020202030204" pitchFamily="34" charset="0"/>
              </a:rPr>
              <a:t>а) полное </a:t>
            </a:r>
            <a:r>
              <a:rPr lang="ru-RU" sz="2000" b="1" dirty="0">
                <a:solidFill>
                  <a:srgbClr val="FF0000"/>
                </a:solidFill>
                <a:latin typeface="Arial Narrow" panose="020B0606020202030204" pitchFamily="34" charset="0"/>
              </a:rPr>
              <a:t>наименование организации </a:t>
            </a:r>
            <a:r>
              <a:rPr lang="ru-RU" sz="2000" b="1" dirty="0">
                <a:solidFill>
                  <a:srgbClr val="2646D0"/>
                </a:solidFill>
                <a:latin typeface="Arial Narrow" panose="020B0606020202030204" pitchFamily="34" charset="0"/>
              </a:rPr>
              <a:t>или индивидуального предпринимателя, оказывающих услуги по обучению работодателей и работников вопросам охраны труда, </a:t>
            </a:r>
            <a:r>
              <a:rPr lang="ru-RU" sz="2000" b="1" dirty="0">
                <a:solidFill>
                  <a:srgbClr val="FF0000"/>
                </a:solidFill>
                <a:latin typeface="Arial Narrow" panose="020B0606020202030204" pitchFamily="34" charset="0"/>
              </a:rPr>
              <a:t>или работодателя</a:t>
            </a:r>
            <a:r>
              <a:rPr lang="ru-RU" sz="2000" b="1" dirty="0">
                <a:solidFill>
                  <a:srgbClr val="2646D0"/>
                </a:solidFill>
                <a:latin typeface="Arial Narrow" panose="020B0606020202030204" pitchFamily="34" charset="0"/>
              </a:rPr>
              <a:t>, проводившего обучение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б) </a:t>
            </a:r>
            <a:r>
              <a:rPr lang="ru-RU" sz="2000" b="1" dirty="0">
                <a:solidFill>
                  <a:srgbClr val="FF0000"/>
                </a:solidFill>
                <a:latin typeface="Arial Narrow" panose="020B0606020202030204" pitchFamily="34" charset="0"/>
              </a:rPr>
              <a:t>дата и номер приказа</a:t>
            </a:r>
            <a:r>
              <a:rPr lang="ru-RU" sz="2000" b="1" dirty="0">
                <a:solidFill>
                  <a:srgbClr val="2646D0"/>
                </a:solidFill>
                <a:latin typeface="Arial Narrow" panose="020B0606020202030204" pitchFamily="34" charset="0"/>
              </a:rPr>
              <a:t> руководителя организации или индивидуального предпринимателя, оказывающих услуги по обучению работодателей и работников вопросам охраны труда, или работодателя </a:t>
            </a:r>
            <a:r>
              <a:rPr lang="ru-RU" sz="2000" b="1" dirty="0">
                <a:solidFill>
                  <a:srgbClr val="FF0000"/>
                </a:solidFill>
                <a:latin typeface="Arial Narrow" panose="020B0606020202030204" pitchFamily="34" charset="0"/>
              </a:rPr>
              <a:t>о создании комиссии </a:t>
            </a:r>
            <a:r>
              <a:rPr lang="ru-RU" sz="2000" b="1" dirty="0">
                <a:solidFill>
                  <a:srgbClr val="2646D0"/>
                </a:solidFill>
                <a:latin typeface="Arial Narrow" panose="020B0606020202030204" pitchFamily="34" charset="0"/>
              </a:rPr>
              <a:t>по проверке знания требований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в) </a:t>
            </a:r>
            <a:r>
              <a:rPr lang="ru-RU" sz="2000" b="1" dirty="0">
                <a:solidFill>
                  <a:srgbClr val="FF0000"/>
                </a:solidFill>
                <a:latin typeface="Arial Narrow" panose="020B0606020202030204" pitchFamily="34" charset="0"/>
              </a:rPr>
              <a:t>фамилия, имя, отчество </a:t>
            </a:r>
            <a:r>
              <a:rPr lang="ru-RU" sz="2000" b="1" dirty="0">
                <a:solidFill>
                  <a:srgbClr val="2646D0"/>
                </a:solidFill>
                <a:latin typeface="Arial Narrow" panose="020B0606020202030204" pitchFamily="34" charset="0"/>
              </a:rPr>
              <a:t>(при наличии) </a:t>
            </a:r>
            <a:r>
              <a:rPr lang="ru-RU" sz="2000" b="1" dirty="0">
                <a:solidFill>
                  <a:srgbClr val="FF0000"/>
                </a:solidFill>
                <a:latin typeface="Arial Narrow" panose="020B0606020202030204" pitchFamily="34" charset="0"/>
              </a:rPr>
              <a:t>председателя, заместителя </a:t>
            </a:r>
            <a:r>
              <a:rPr lang="ru-RU" sz="2000" b="1" dirty="0">
                <a:solidFill>
                  <a:srgbClr val="2646D0"/>
                </a:solidFill>
                <a:latin typeface="Arial Narrow" panose="020B0606020202030204" pitchFamily="34" charset="0"/>
              </a:rPr>
              <a:t>(заместителей) председателя (при наличии) и </a:t>
            </a:r>
            <a:r>
              <a:rPr lang="ru-RU" sz="2000" b="1" dirty="0">
                <a:solidFill>
                  <a:srgbClr val="FF0000"/>
                </a:solidFill>
                <a:latin typeface="Arial Narrow" panose="020B0606020202030204" pitchFamily="34" charset="0"/>
              </a:rPr>
              <a:t>членов комиссии </a:t>
            </a:r>
            <a:r>
              <a:rPr lang="ru-RU" sz="2000" b="1" dirty="0">
                <a:solidFill>
                  <a:srgbClr val="2646D0"/>
                </a:solidFill>
                <a:latin typeface="Arial Narrow" panose="020B0606020202030204" pitchFamily="34" charset="0"/>
              </a:rPr>
              <a:t>по проверке знания требований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г) </a:t>
            </a:r>
            <a:r>
              <a:rPr lang="ru-RU" sz="2000" b="1" dirty="0">
                <a:solidFill>
                  <a:srgbClr val="FF0000"/>
                </a:solidFill>
                <a:latin typeface="Arial Narrow" panose="020B0606020202030204" pitchFamily="34" charset="0"/>
              </a:rPr>
              <a:t>наименование и продолжительность программы </a:t>
            </a:r>
            <a:r>
              <a:rPr lang="ru-RU" sz="2000" b="1" dirty="0">
                <a:solidFill>
                  <a:srgbClr val="2646D0"/>
                </a:solidFill>
                <a:latin typeface="Arial Narrow" panose="020B0606020202030204" pitchFamily="34" charset="0"/>
              </a:rPr>
              <a:t>обучения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д) </a:t>
            </a:r>
            <a:r>
              <a:rPr lang="ru-RU" sz="2000" b="1" dirty="0">
                <a:solidFill>
                  <a:srgbClr val="FF0000"/>
                </a:solidFill>
                <a:latin typeface="Arial Narrow" panose="020B0606020202030204" pitchFamily="34" charset="0"/>
              </a:rPr>
              <a:t>фамилия, имя, отчество (при наличии), профессия (должность), место работы работника</a:t>
            </a:r>
            <a:r>
              <a:rPr lang="ru-RU" sz="2000" b="1" dirty="0">
                <a:solidFill>
                  <a:srgbClr val="2646D0"/>
                </a:solidFill>
                <a:latin typeface="Arial Narrow" panose="020B0606020202030204" pitchFamily="34" charset="0"/>
              </a:rPr>
              <a:t>, прошедшего проверку знания требований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е) </a:t>
            </a:r>
            <a:r>
              <a:rPr lang="ru-RU" sz="2000" b="1" dirty="0">
                <a:solidFill>
                  <a:srgbClr val="FF0000"/>
                </a:solidFill>
                <a:latin typeface="Arial Narrow" panose="020B0606020202030204" pitchFamily="34" charset="0"/>
              </a:rPr>
              <a:t>результат проверки </a:t>
            </a:r>
            <a:r>
              <a:rPr lang="ru-RU" sz="2000" b="1" dirty="0">
                <a:solidFill>
                  <a:srgbClr val="2646D0"/>
                </a:solidFill>
                <a:latin typeface="Arial Narrow" panose="020B0606020202030204" pitchFamily="34" charset="0"/>
              </a:rPr>
              <a:t>знания требований охраны труда (оценка результата проверки "удовлетворительно" или "неудовлетворительно");</a:t>
            </a:r>
          </a:p>
          <a:p>
            <a:pPr algn="just">
              <a:lnSpc>
                <a:spcPct val="90000"/>
              </a:lnSpc>
              <a:spcBef>
                <a:spcPct val="20000"/>
              </a:spcBef>
              <a:defRPr/>
            </a:pPr>
            <a:r>
              <a:rPr lang="ru-RU" sz="2000" b="1" dirty="0">
                <a:solidFill>
                  <a:srgbClr val="2646D0"/>
                </a:solidFill>
                <a:latin typeface="Arial Narrow" panose="020B0606020202030204" pitchFamily="34" charset="0"/>
              </a:rPr>
              <a:t>ж) </a:t>
            </a:r>
            <a:r>
              <a:rPr lang="ru-RU" sz="2000" b="1" dirty="0">
                <a:solidFill>
                  <a:srgbClr val="FF0000"/>
                </a:solidFill>
                <a:latin typeface="Arial Narrow" panose="020B0606020202030204" pitchFamily="34" charset="0"/>
              </a:rPr>
              <a:t>дата проверки знания </a:t>
            </a:r>
            <a:r>
              <a:rPr lang="ru-RU" sz="2000" b="1" dirty="0">
                <a:solidFill>
                  <a:srgbClr val="2646D0"/>
                </a:solidFill>
                <a:latin typeface="Arial Narrow" panose="020B0606020202030204" pitchFamily="34" charset="0"/>
              </a:rPr>
              <a:t>требований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з) </a:t>
            </a:r>
            <a:r>
              <a:rPr lang="ru-RU" sz="2000" b="1" dirty="0">
                <a:solidFill>
                  <a:srgbClr val="FF0000"/>
                </a:solidFill>
                <a:latin typeface="Arial Narrow" panose="020B0606020202030204" pitchFamily="34" charset="0"/>
              </a:rPr>
              <a:t>регистрационный номер записи о прохождении проверки </a:t>
            </a:r>
            <a:r>
              <a:rPr lang="ru-RU" sz="2000" b="1" dirty="0">
                <a:solidFill>
                  <a:srgbClr val="2646D0"/>
                </a:solidFill>
                <a:latin typeface="Arial Narrow" panose="020B0606020202030204" pitchFamily="34" charset="0"/>
              </a:rPr>
              <a:t>знания требований охраны труда в реестре обученных по охране труда лиц (далее - реестр обученных лиц);</a:t>
            </a:r>
          </a:p>
          <a:p>
            <a:pPr algn="just">
              <a:lnSpc>
                <a:spcPct val="90000"/>
              </a:lnSpc>
              <a:spcBef>
                <a:spcPct val="20000"/>
              </a:spcBef>
              <a:defRPr/>
            </a:pPr>
            <a:r>
              <a:rPr lang="ru-RU" sz="2000" b="1" dirty="0">
                <a:solidFill>
                  <a:srgbClr val="2646D0"/>
                </a:solidFill>
                <a:latin typeface="Arial Narrow" panose="020B0606020202030204" pitchFamily="34" charset="0"/>
              </a:rPr>
              <a:t>и)</a:t>
            </a:r>
            <a:r>
              <a:rPr lang="ru-RU" sz="2000" b="1" dirty="0">
                <a:solidFill>
                  <a:srgbClr val="FF0000"/>
                </a:solidFill>
                <a:latin typeface="Arial Narrow" panose="020B0606020202030204" pitchFamily="34" charset="0"/>
              </a:rPr>
              <a:t> подпись работника</a:t>
            </a:r>
            <a:r>
              <a:rPr lang="ru-RU" sz="2000" b="1" dirty="0">
                <a:solidFill>
                  <a:srgbClr val="2646D0"/>
                </a:solidFill>
                <a:latin typeface="Arial Narrow" panose="020B0606020202030204" pitchFamily="34" charset="0"/>
              </a:rPr>
              <a:t>, прошедшего проверку знания требований охраны труда.</a:t>
            </a:r>
          </a:p>
        </p:txBody>
      </p:sp>
    </p:spTree>
    <p:extLst>
      <p:ext uri="{BB962C8B-B14F-4D97-AF65-F5344CB8AC3E}">
        <p14:creationId xmlns:p14="http://schemas.microsoft.com/office/powerpoint/2010/main" val="48692288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9A74A-A606-A16A-451C-9A1948C4894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C3B46E5-5B37-522B-21E4-658442F12C7D}"/>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Организация обучения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3" name="Таблица 2">
            <a:extLst>
              <a:ext uri="{FF2B5EF4-FFF2-40B4-BE49-F238E27FC236}">
                <a16:creationId xmlns:a16="http://schemas.microsoft.com/office/drawing/2014/main" id="{62AB8CA5-E9C4-E1DA-3070-439750DFE659}"/>
              </a:ext>
            </a:extLst>
          </p:cNvPr>
          <p:cNvGraphicFramePr>
            <a:graphicFrameLocks noGrp="1"/>
          </p:cNvGraphicFramePr>
          <p:nvPr>
            <p:extLst>
              <p:ext uri="{D42A27DB-BD31-4B8C-83A1-F6EECF244321}">
                <p14:modId xmlns:p14="http://schemas.microsoft.com/office/powerpoint/2010/main" val="3373854342"/>
              </p:ext>
            </p:extLst>
          </p:nvPr>
        </p:nvGraphicFramePr>
        <p:xfrm>
          <a:off x="0" y="1628800"/>
          <a:ext cx="9144000" cy="5235309"/>
        </p:xfrm>
        <a:graphic>
          <a:graphicData uri="http://schemas.openxmlformats.org/drawingml/2006/table">
            <a:tbl>
              <a:tblPr firstRow="1" firstCol="1" bandRow="1">
                <a:tableStyleId>{5C22544A-7EE6-4342-B048-85BDC9FD1C3A}</a:tableStyleId>
              </a:tblPr>
              <a:tblGrid>
                <a:gridCol w="333479">
                  <a:extLst>
                    <a:ext uri="{9D8B030D-6E8A-4147-A177-3AD203B41FA5}">
                      <a16:colId xmlns:a16="http://schemas.microsoft.com/office/drawing/2014/main" val="1918321681"/>
                    </a:ext>
                  </a:extLst>
                </a:gridCol>
                <a:gridCol w="3302417">
                  <a:extLst>
                    <a:ext uri="{9D8B030D-6E8A-4147-A177-3AD203B41FA5}">
                      <a16:colId xmlns:a16="http://schemas.microsoft.com/office/drawing/2014/main" val="2461100674"/>
                    </a:ext>
                  </a:extLst>
                </a:gridCol>
                <a:gridCol w="504056">
                  <a:extLst>
                    <a:ext uri="{9D8B030D-6E8A-4147-A177-3AD203B41FA5}">
                      <a16:colId xmlns:a16="http://schemas.microsoft.com/office/drawing/2014/main" val="1908649016"/>
                    </a:ext>
                  </a:extLst>
                </a:gridCol>
                <a:gridCol w="504056">
                  <a:extLst>
                    <a:ext uri="{9D8B030D-6E8A-4147-A177-3AD203B41FA5}">
                      <a16:colId xmlns:a16="http://schemas.microsoft.com/office/drawing/2014/main" val="1001683834"/>
                    </a:ext>
                  </a:extLst>
                </a:gridCol>
                <a:gridCol w="576064">
                  <a:extLst>
                    <a:ext uri="{9D8B030D-6E8A-4147-A177-3AD203B41FA5}">
                      <a16:colId xmlns:a16="http://schemas.microsoft.com/office/drawing/2014/main" val="2872200117"/>
                    </a:ext>
                  </a:extLst>
                </a:gridCol>
                <a:gridCol w="792088">
                  <a:extLst>
                    <a:ext uri="{9D8B030D-6E8A-4147-A177-3AD203B41FA5}">
                      <a16:colId xmlns:a16="http://schemas.microsoft.com/office/drawing/2014/main" val="2721266777"/>
                    </a:ext>
                  </a:extLst>
                </a:gridCol>
                <a:gridCol w="1944216">
                  <a:extLst>
                    <a:ext uri="{9D8B030D-6E8A-4147-A177-3AD203B41FA5}">
                      <a16:colId xmlns:a16="http://schemas.microsoft.com/office/drawing/2014/main" val="415734559"/>
                    </a:ext>
                  </a:extLst>
                </a:gridCol>
                <a:gridCol w="720080">
                  <a:extLst>
                    <a:ext uri="{9D8B030D-6E8A-4147-A177-3AD203B41FA5}">
                      <a16:colId xmlns:a16="http://schemas.microsoft.com/office/drawing/2014/main" val="2518105895"/>
                    </a:ext>
                  </a:extLst>
                </a:gridCol>
                <a:gridCol w="467544">
                  <a:extLst>
                    <a:ext uri="{9D8B030D-6E8A-4147-A177-3AD203B41FA5}">
                      <a16:colId xmlns:a16="http://schemas.microsoft.com/office/drawing/2014/main" val="1838131552"/>
                    </a:ext>
                  </a:extLst>
                </a:gridCol>
              </a:tblGrid>
              <a:tr h="1137379">
                <a:tc>
                  <a:txBody>
                    <a:bodyPr/>
                    <a:lstStyle/>
                    <a:p>
                      <a:pPr algn="ctr">
                        <a:lnSpc>
                          <a:spcPct val="115000"/>
                        </a:lnSpc>
                        <a:spcAft>
                          <a:spcPts val="800"/>
                        </a:spcAft>
                      </a:pPr>
                      <a:r>
                        <a:rPr lang="ru-RU" sz="1000" kern="100">
                          <a:solidFill>
                            <a:srgbClr val="2646D0"/>
                          </a:solidFill>
                          <a:effectLst/>
                        </a:rPr>
                        <a:t>№ п.п.</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Должность или</a:t>
                      </a:r>
                    </a:p>
                    <a:p>
                      <a:pPr algn="ctr">
                        <a:lnSpc>
                          <a:spcPct val="115000"/>
                        </a:lnSpc>
                        <a:spcAft>
                          <a:spcPts val="800"/>
                        </a:spcAft>
                      </a:pPr>
                      <a:r>
                        <a:rPr lang="ru-RU" sz="1000" kern="100" dirty="0">
                          <a:solidFill>
                            <a:srgbClr val="2646D0"/>
                          </a:solidFill>
                          <a:effectLst/>
                        </a:rPr>
                        <a:t>функция</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Стажировка по охране труда на рабочем месте</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a:solidFill>
                            <a:srgbClr val="2646D0"/>
                          </a:solidFill>
                          <a:effectLst/>
                        </a:rPr>
                        <a:t>Обучение по оказанию первой помощи пострадавшим</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Обучение по использованию (применению) средств индивидуальной защиты</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Обучение по общим вопросам охраны труда и функционирования системы управления охраной труда (46 а)</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a:solidFill>
                            <a:srgbClr val="2646D0"/>
                          </a:solidFill>
                          <a:effectLst/>
                        </a:rPr>
                        <a:t>Обучение безопасным методам и приемам выполнения работ при воздействии вредных и (или) опасных производственных факторов, источников опасности, идентифицированных в рамках специальной оценки условий труда и оценки профессиональных рисков (46 б)</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a:solidFill>
                            <a:srgbClr val="2646D0"/>
                          </a:solidFill>
                          <a:effectLst/>
                        </a:rPr>
                        <a:t>Обучение безопасным методам и приемам выполнения работ повышенной опасности (46 в)</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algn="ctr">
                        <a:lnSpc>
                          <a:spcPct val="115000"/>
                        </a:lnSpc>
                        <a:spcAft>
                          <a:spcPts val="800"/>
                        </a:spcAft>
                      </a:pPr>
                      <a:r>
                        <a:rPr lang="ru-RU" sz="1000" kern="100" dirty="0">
                          <a:solidFill>
                            <a:srgbClr val="2646D0"/>
                          </a:solidFill>
                          <a:effectLst/>
                        </a:rPr>
                        <a:t>Примечания</a:t>
                      </a:r>
                      <a:endPar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1963928525"/>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a:t>
                      </a:r>
                    </a:p>
                  </a:txBody>
                  <a:tcPr marL="12506" marR="12506" marT="0" marB="0"/>
                </a:tc>
                <a:tc>
                  <a:txBody>
                    <a:bodyPr/>
                    <a:lstStyle/>
                    <a:p>
                      <a:pPr>
                        <a:lnSpc>
                          <a:spcPct val="115000"/>
                        </a:lnSpc>
                        <a:spcAft>
                          <a:spcPts val="800"/>
                        </a:spcAft>
                      </a:pPr>
                      <a:r>
                        <a:rPr lang="ru-RU" sz="1000" kern="100">
                          <a:solidFill>
                            <a:srgbClr val="2646D0"/>
                          </a:solidFill>
                          <a:effectLst/>
                        </a:rPr>
                        <a:t>Руководитель</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rPr>
                        <a:t> </a:t>
                      </a:r>
                      <a:endParaRPr lang="ru-RU" sz="1000" b="1"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rPr>
                        <a:t> </a:t>
                      </a:r>
                      <a:endParaRPr lang="ru-RU" sz="1000" b="1"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УЦ</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842664559"/>
                  </a:ext>
                </a:extLst>
              </a:tr>
              <a:tr h="247176">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2</a:t>
                      </a:r>
                    </a:p>
                  </a:txBody>
                  <a:tcPr marL="12506" marR="12506" marT="0" marB="0"/>
                </a:tc>
                <a:tc>
                  <a:txBody>
                    <a:bodyPr/>
                    <a:lstStyle/>
                    <a:p>
                      <a:pPr>
                        <a:lnSpc>
                          <a:spcPct val="115000"/>
                        </a:lnSpc>
                        <a:spcAft>
                          <a:spcPts val="800"/>
                        </a:spcAft>
                      </a:pPr>
                      <a:r>
                        <a:rPr lang="ru-RU" sz="1000" kern="100">
                          <a:solidFill>
                            <a:srgbClr val="2646D0"/>
                          </a:solidFill>
                          <a:effectLst/>
                        </a:rPr>
                        <a:t>Заместитель руководителя по учебно-воспитательной работе</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rPr>
                        <a:t> </a:t>
                      </a:r>
                      <a:endParaRPr lang="ru-RU" sz="1000" b="1"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rPr>
                        <a:t> </a:t>
                      </a:r>
                      <a:endParaRPr lang="ru-RU" sz="1000" b="1"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УЦ</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31748349"/>
                  </a:ext>
                </a:extLst>
              </a:tr>
              <a:tr h="69888">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3</a:t>
                      </a:r>
                    </a:p>
                  </a:txBody>
                  <a:tcPr marL="12506" marR="12506" marT="0" marB="0"/>
                </a:tc>
                <a:tc>
                  <a:txBody>
                    <a:bodyPr/>
                    <a:lstStyle/>
                    <a:p>
                      <a:r>
                        <a:rPr lang="ru-RU" sz="1000" kern="100">
                          <a:solidFill>
                            <a:srgbClr val="2646D0"/>
                          </a:solidFill>
                          <a:effectLst/>
                        </a:rPr>
                        <a:t>Заместитель руководителя по административно-хозяйственной работе</a:t>
                      </a:r>
                      <a:endParaRPr lang="ru-RU" sz="1000" kern="100">
                        <a:solidFill>
                          <a:srgbClr val="2646D0"/>
                        </a:solidFill>
                        <a:effectLst/>
                        <a:latin typeface="Times New Roman" panose="02020603050405020304" pitchFamily="18" charset="0"/>
                        <a:ea typeface="Aptos" panose="020B0004020202020204" pitchFamily="34"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УЦ</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205415263"/>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4</a:t>
                      </a:r>
                    </a:p>
                  </a:txBody>
                  <a:tcPr marL="12506" marR="12506" marT="0" marB="0"/>
                </a:tc>
                <a:tc>
                  <a:txBody>
                    <a:bodyPr/>
                    <a:lstStyle/>
                    <a:p>
                      <a:r>
                        <a:rPr lang="ru-RU" sz="1000" kern="100">
                          <a:solidFill>
                            <a:srgbClr val="2646D0"/>
                          </a:solidFill>
                          <a:effectLst/>
                        </a:rPr>
                        <a:t>Специалист по охране труда</a:t>
                      </a:r>
                      <a:endParaRPr lang="ru-RU" sz="1000" kern="100">
                        <a:solidFill>
                          <a:srgbClr val="2646D0"/>
                        </a:solidFill>
                        <a:effectLst/>
                        <a:latin typeface="Times New Roman" panose="02020603050405020304" pitchFamily="18" charset="0"/>
                        <a:ea typeface="Aptos" panose="020B0004020202020204" pitchFamily="34"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rPr>
                        <a:t> </a:t>
                      </a:r>
                      <a:endParaRPr lang="ru-RU" sz="1000" b="1"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УЦ</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4238184747"/>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5</a:t>
                      </a:r>
                    </a:p>
                  </a:txBody>
                  <a:tcPr marL="12506" marR="12506" marT="0" marB="0"/>
                </a:tc>
                <a:tc>
                  <a:txBody>
                    <a:bodyPr/>
                    <a:lstStyle/>
                    <a:p>
                      <a:r>
                        <a:rPr lang="ru-RU" sz="1000" kern="100">
                          <a:solidFill>
                            <a:srgbClr val="2646D0"/>
                          </a:solidFill>
                          <a:effectLst/>
                        </a:rPr>
                        <a:t>Повар</a:t>
                      </a:r>
                      <a:endParaRPr lang="ru-RU" sz="1000" kern="100">
                        <a:solidFill>
                          <a:srgbClr val="2646D0"/>
                        </a:solidFill>
                        <a:effectLst/>
                        <a:latin typeface="Times New Roman" panose="02020603050405020304" pitchFamily="18" charset="0"/>
                        <a:ea typeface="Aptos" panose="020B0004020202020204" pitchFamily="34"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 </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rPr>
                        <a:t>?</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extLst>
                  <a:ext uri="{0D108BD9-81ED-4DB2-BD59-A6C34878D82A}">
                    <a16:rowId xmlns:a16="http://schemas.microsoft.com/office/drawing/2014/main" val="3602030498"/>
                  </a:ext>
                </a:extLst>
              </a:tr>
              <a:tr h="221168">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6</a:t>
                      </a:r>
                    </a:p>
                  </a:txBody>
                  <a:tcPr marL="12506" marR="1250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kern="100" dirty="0">
                          <a:solidFill>
                            <a:srgbClr val="2646D0"/>
                          </a:solidFill>
                          <a:effectLst/>
                          <a:latin typeface="+mn-lt"/>
                          <a:ea typeface="+mn-ea"/>
                          <a:cs typeface="+mn-cs"/>
                        </a:rPr>
                        <a:t>Работник по комплексному обслуживанию и ремонту здания</a:t>
                      </a:r>
                      <a:endParaRPr lang="ru-RU" sz="1000" kern="100" dirty="0">
                        <a:solidFill>
                          <a:srgbClr val="2646D0"/>
                        </a:solidFill>
                        <a:effectLst/>
                        <a:latin typeface="Times New Roman" panose="02020603050405020304" pitchFamily="18" charset="0"/>
                        <a:ea typeface="Aptos" panose="020B0004020202020204" pitchFamily="34"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endParaRPr lang="ru-RU" sz="1000" b="1" kern="100" dirty="0">
                        <a:solidFill>
                          <a:srgbClr val="2646D0"/>
                        </a:solidFill>
                        <a:effectLst/>
                        <a:latin typeface="+mn-lt"/>
                        <a:ea typeface="+mn-ea"/>
                        <a:cs typeface="+mn-cs"/>
                      </a:endParaRP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extLst>
                  <a:ext uri="{0D108BD9-81ED-4DB2-BD59-A6C34878D82A}">
                    <a16:rowId xmlns:a16="http://schemas.microsoft.com/office/drawing/2014/main" val="2259873054"/>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7</a:t>
                      </a:r>
                    </a:p>
                  </a:txBody>
                  <a:tcPr marL="12506" marR="12506" marT="0" marB="0"/>
                </a:tc>
                <a:tc>
                  <a:txBody>
                    <a:bodyPr/>
                    <a:lstStyle/>
                    <a:p>
                      <a:r>
                        <a:rPr lang="ru-RU" sz="1000" kern="100">
                          <a:solidFill>
                            <a:srgbClr val="2646D0"/>
                          </a:solidFill>
                          <a:effectLst/>
                        </a:rPr>
                        <a:t>Уборщик служебных помещений</a:t>
                      </a:r>
                      <a:endParaRPr lang="ru-RU" sz="1000" kern="100">
                        <a:solidFill>
                          <a:srgbClr val="2646D0"/>
                        </a:solidFill>
                        <a:effectLst/>
                        <a:latin typeface="Times New Roman" panose="02020603050405020304" pitchFamily="18" charset="0"/>
                        <a:ea typeface="Aptos" panose="020B0004020202020204" pitchFamily="34"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extLst>
                  <a:ext uri="{0D108BD9-81ED-4DB2-BD59-A6C34878D82A}">
                    <a16:rowId xmlns:a16="http://schemas.microsoft.com/office/drawing/2014/main" val="2979507022"/>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8</a:t>
                      </a:r>
                    </a:p>
                  </a:txBody>
                  <a:tcPr marL="12506" marR="12506" marT="0" marB="0"/>
                </a:tc>
                <a:tc>
                  <a:txBody>
                    <a:bodyPr/>
                    <a:lstStyle/>
                    <a:p>
                      <a:pPr>
                        <a:lnSpc>
                          <a:spcPct val="115000"/>
                        </a:lnSpc>
                        <a:spcAft>
                          <a:spcPts val="800"/>
                        </a:spcAft>
                      </a:pPr>
                      <a:r>
                        <a:rPr lang="ru-RU" sz="1000" kern="100">
                          <a:solidFill>
                            <a:srgbClr val="2646D0"/>
                          </a:solidFill>
                          <a:effectLst/>
                        </a:rPr>
                        <a:t>Педагогические работники</a:t>
                      </a:r>
                      <a:endParaRPr lang="ru-RU" sz="10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extLst>
                  <a:ext uri="{0D108BD9-81ED-4DB2-BD59-A6C34878D82A}">
                    <a16:rowId xmlns:a16="http://schemas.microsoft.com/office/drawing/2014/main" val="2992935828"/>
                  </a:ext>
                </a:extLst>
              </a:tr>
              <a:tr h="72840">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9</a:t>
                      </a:r>
                    </a:p>
                  </a:txBody>
                  <a:tcPr marL="12506" marR="12506" marT="0" marB="0"/>
                </a:tc>
                <a:tc>
                  <a:txBody>
                    <a:bodyPr/>
                    <a:lstStyle/>
                    <a:p>
                      <a:pPr>
                        <a:lnSpc>
                          <a:spcPct val="115000"/>
                        </a:lnSpc>
                        <a:spcAft>
                          <a:spcPts val="800"/>
                        </a:spcAft>
                      </a:pPr>
                      <a:r>
                        <a:rPr lang="ru-RU" sz="1000" b="1" kern="100" dirty="0">
                          <a:solidFill>
                            <a:srgbClr val="2646D0"/>
                          </a:solidFill>
                          <a:effectLst/>
                        </a:rPr>
                        <a:t>Лица, проводящие инструктаж по охране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УЦ</a:t>
                      </a:r>
                    </a:p>
                  </a:txBody>
                  <a:tcPr marL="12506" marR="12506" marT="0" marB="0"/>
                </a:tc>
                <a:extLst>
                  <a:ext uri="{0D108BD9-81ED-4DB2-BD59-A6C34878D82A}">
                    <a16:rowId xmlns:a16="http://schemas.microsoft.com/office/drawing/2014/main" val="1557790529"/>
                  </a:ext>
                </a:extLst>
              </a:tr>
              <a:tr h="84712">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10</a:t>
                      </a:r>
                    </a:p>
                  </a:txBody>
                  <a:tcPr marL="12506" marR="12506" marT="0" marB="0"/>
                </a:tc>
                <a:tc>
                  <a:txBody>
                    <a:bodyPr/>
                    <a:lstStyle/>
                    <a:p>
                      <a:pPr>
                        <a:lnSpc>
                          <a:spcPct val="115000"/>
                        </a:lnSpc>
                        <a:spcAft>
                          <a:spcPts val="800"/>
                        </a:spcAft>
                      </a:pPr>
                      <a:r>
                        <a:rPr lang="ru-RU" sz="1000" b="1" kern="100" dirty="0">
                          <a:solidFill>
                            <a:srgbClr val="2646D0"/>
                          </a:solidFill>
                          <a:effectLst/>
                        </a:rPr>
                        <a:t>Члены совместной комиссии по охране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УЦ </a:t>
                      </a:r>
                    </a:p>
                  </a:txBody>
                  <a:tcPr marL="12506" marR="12506" marT="0" marB="0"/>
                </a:tc>
                <a:extLst>
                  <a:ext uri="{0D108BD9-81ED-4DB2-BD59-A6C34878D82A}">
                    <a16:rowId xmlns:a16="http://schemas.microsoft.com/office/drawing/2014/main" val="2023786965"/>
                  </a:ext>
                </a:extLst>
              </a:tr>
              <a:tr h="120004">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11</a:t>
                      </a:r>
                    </a:p>
                  </a:txBody>
                  <a:tcPr marL="12506" marR="12506" marT="0" marB="0"/>
                </a:tc>
                <a:tc>
                  <a:txBody>
                    <a:bodyPr/>
                    <a:lstStyle/>
                    <a:p>
                      <a:pPr>
                        <a:lnSpc>
                          <a:spcPct val="115000"/>
                        </a:lnSpc>
                        <a:spcAft>
                          <a:spcPts val="800"/>
                        </a:spcAft>
                      </a:pPr>
                      <a:r>
                        <a:rPr lang="ru-RU" sz="1000" b="1" kern="100" dirty="0">
                          <a:solidFill>
                            <a:srgbClr val="2646D0"/>
                          </a:solidFill>
                          <a:effectLst/>
                        </a:rPr>
                        <a:t>Уполномоченный по охране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УЦ </a:t>
                      </a:r>
                    </a:p>
                  </a:txBody>
                  <a:tcPr marL="12506" marR="12506" marT="0" marB="0"/>
                </a:tc>
                <a:extLst>
                  <a:ext uri="{0D108BD9-81ED-4DB2-BD59-A6C34878D82A}">
                    <a16:rowId xmlns:a16="http://schemas.microsoft.com/office/drawing/2014/main" val="1256972761"/>
                  </a:ext>
                </a:extLst>
              </a:tr>
              <a:tr h="0">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12</a:t>
                      </a:r>
                    </a:p>
                  </a:txBody>
                  <a:tcPr marL="12506" marR="12506" marT="0" marB="0"/>
                </a:tc>
                <a:tc>
                  <a:txBody>
                    <a:bodyPr/>
                    <a:lstStyle/>
                    <a:p>
                      <a:pPr>
                        <a:lnSpc>
                          <a:spcPct val="115000"/>
                        </a:lnSpc>
                        <a:spcAft>
                          <a:spcPts val="800"/>
                        </a:spcAft>
                      </a:pPr>
                      <a:r>
                        <a:rPr lang="ru-RU" sz="1000" b="1" kern="100" dirty="0">
                          <a:solidFill>
                            <a:srgbClr val="2646D0"/>
                          </a:solidFill>
                          <a:effectLst/>
                        </a:rPr>
                        <a:t>Члены комиссии по проверке знания требований охраны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gridSpan="5">
                  <a:txBody>
                    <a:bodyPr/>
                    <a:lstStyle/>
                    <a:p>
                      <a:pPr marL="0" algn="ctr">
                        <a:lnSpc>
                          <a:spcPct val="100000"/>
                        </a:lnSpc>
                        <a:spcAft>
                          <a:spcPts val="0"/>
                        </a:spcAft>
                      </a:pPr>
                      <a:r>
                        <a:rPr lang="ru-RU" sz="1000" b="1" kern="100" dirty="0">
                          <a:solidFill>
                            <a:srgbClr val="2646D0"/>
                          </a:solidFill>
                          <a:effectLst/>
                          <a:latin typeface="+mn-lt"/>
                          <a:ea typeface="+mn-ea"/>
                          <a:cs typeface="+mn-cs"/>
                        </a:rPr>
                        <a:t>По программам, по которым проводят проверку знания</a:t>
                      </a:r>
                    </a:p>
                  </a:txBody>
                  <a:tcPr marL="12506" marR="12506" marT="0" marB="0"/>
                </a:tc>
                <a:tc hMerge="1">
                  <a:txBody>
                    <a:bodyPr/>
                    <a:lstStyle/>
                    <a:p>
                      <a:endParaRPr/>
                    </a:p>
                  </a:txBody>
                  <a:tcPr marL="12506" marR="12506" marT="0" marB="0"/>
                </a:tc>
                <a:tc hMerge="1">
                  <a:txBody>
                    <a:bodyPr/>
                    <a:lstStyle/>
                    <a:p>
                      <a:endParaRPr/>
                    </a:p>
                  </a:txBody>
                  <a:tcPr marL="12506" marR="12506" marT="0" marB="0"/>
                </a:tc>
                <a:tc hMerge="1">
                  <a:txBody>
                    <a:bodyPr/>
                    <a:lstStyle/>
                    <a:p>
                      <a:endParaRPr/>
                    </a:p>
                  </a:txBody>
                  <a:tcPr marL="12506" marR="12506" marT="0" marB="0"/>
                </a:tc>
                <a:tc hMerge="1">
                  <a:txBody>
                    <a:bodyPr/>
                    <a:lstStyle/>
                    <a:p>
                      <a:endParaRPr dirty="0"/>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УЦ </a:t>
                      </a:r>
                    </a:p>
                  </a:txBody>
                  <a:tcPr marL="12506" marR="12506" marT="0" marB="0"/>
                </a:tc>
                <a:extLst>
                  <a:ext uri="{0D108BD9-81ED-4DB2-BD59-A6C34878D82A}">
                    <a16:rowId xmlns:a16="http://schemas.microsoft.com/office/drawing/2014/main" val="2427922154"/>
                  </a:ext>
                </a:extLst>
              </a:tr>
              <a:tr h="52128">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13</a:t>
                      </a:r>
                    </a:p>
                  </a:txBody>
                  <a:tcPr marL="12506" marR="12506" marT="0" marB="0"/>
                </a:tc>
                <a:tc>
                  <a:txBody>
                    <a:bodyPr/>
                    <a:lstStyle/>
                    <a:p>
                      <a:pPr>
                        <a:lnSpc>
                          <a:spcPct val="115000"/>
                        </a:lnSpc>
                        <a:spcAft>
                          <a:spcPts val="800"/>
                        </a:spcAft>
                      </a:pPr>
                      <a:r>
                        <a:rPr lang="ru-RU" sz="1000" b="1" kern="100" dirty="0">
                          <a:solidFill>
                            <a:srgbClr val="2646D0"/>
                          </a:solidFill>
                          <a:effectLst/>
                        </a:rPr>
                        <a:t>Лица, проводящие обучение по охране труда.</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gridSpan="5">
                  <a:txBody>
                    <a:bodyPr/>
                    <a:lstStyle/>
                    <a:p>
                      <a:pPr marL="0" algn="ctr">
                        <a:lnSpc>
                          <a:spcPct val="100000"/>
                        </a:lnSpc>
                        <a:spcAft>
                          <a:spcPts val="0"/>
                        </a:spcAft>
                      </a:pPr>
                      <a:r>
                        <a:rPr lang="ru-RU" sz="1000" b="1" kern="100" dirty="0">
                          <a:solidFill>
                            <a:srgbClr val="2646D0"/>
                          </a:solidFill>
                          <a:effectLst/>
                          <a:latin typeface="+mn-lt"/>
                          <a:ea typeface="+mn-ea"/>
                          <a:cs typeface="+mn-cs"/>
                        </a:rPr>
                        <a:t>По программам, по которым проводят обучение</a:t>
                      </a:r>
                    </a:p>
                  </a:txBody>
                  <a:tcPr marL="12506" marR="12506" marT="0" marB="0"/>
                </a:tc>
                <a:tc hMerge="1">
                  <a:txBody>
                    <a:bodyPr/>
                    <a:lstStyle/>
                    <a:p>
                      <a:endParaRPr/>
                    </a:p>
                  </a:txBody>
                  <a:tcPr marL="12506" marR="12506" marT="0" marB="0"/>
                </a:tc>
                <a:tc hMerge="1">
                  <a:txBody>
                    <a:bodyPr/>
                    <a:lstStyle/>
                    <a:p>
                      <a:endParaRPr/>
                    </a:p>
                  </a:txBody>
                  <a:tcPr marL="12506" marR="12506" marT="0" marB="0"/>
                </a:tc>
                <a:tc hMerge="1">
                  <a:txBody>
                    <a:bodyPr/>
                    <a:lstStyle/>
                    <a:p>
                      <a:endParaRPr/>
                    </a:p>
                  </a:txBody>
                  <a:tcPr marL="12506" marR="12506" marT="0" marB="0"/>
                </a:tc>
                <a:tc hMerge="1">
                  <a:txBody>
                    <a:bodyPr/>
                    <a:lstStyle/>
                    <a:p>
                      <a:endParaRPr dirty="0"/>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УЦ </a:t>
                      </a:r>
                    </a:p>
                  </a:txBody>
                  <a:tcPr marL="12506" marR="12506" marT="0" marB="0"/>
                </a:tc>
                <a:extLst>
                  <a:ext uri="{0D108BD9-81ED-4DB2-BD59-A6C34878D82A}">
                    <a16:rowId xmlns:a16="http://schemas.microsoft.com/office/drawing/2014/main" val="947555442"/>
                  </a:ext>
                </a:extLst>
              </a:tr>
              <a:tr h="352032">
                <a:tc>
                  <a:txBody>
                    <a:bodyPr/>
                    <a:lstStyle/>
                    <a:p>
                      <a:pPr>
                        <a:lnSpc>
                          <a:spcPct val="115000"/>
                        </a:lnSpc>
                        <a:spcAft>
                          <a:spcPts val="800"/>
                        </a:spcAft>
                      </a:pPr>
                      <a:r>
                        <a:rPr lang="ru-RU" sz="10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rPr>
                        <a:t>14</a:t>
                      </a:r>
                    </a:p>
                  </a:txBody>
                  <a:tcPr marL="12506" marR="12506" marT="0" marB="0"/>
                </a:tc>
                <a:tc>
                  <a:txBody>
                    <a:bodyPr/>
                    <a:lstStyle/>
                    <a:p>
                      <a:pPr>
                        <a:lnSpc>
                          <a:spcPct val="115000"/>
                        </a:lnSpc>
                        <a:spcAft>
                          <a:spcPts val="800"/>
                        </a:spcAft>
                      </a:pPr>
                      <a:r>
                        <a:rPr lang="ru-RU" sz="1000" b="1" kern="100" dirty="0">
                          <a:solidFill>
                            <a:srgbClr val="2646D0"/>
                          </a:solidFill>
                          <a:effectLst/>
                        </a:rPr>
                        <a:t>Лица, ответственные за организацию, выполнение и контроль работ повышенной опасности</a:t>
                      </a:r>
                      <a:endParaRPr lang="ru-RU" sz="1000" b="1"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 </a:t>
                      </a:r>
                    </a:p>
                  </a:txBody>
                  <a:tcPr marL="12506" marR="12506" marT="0" marB="0"/>
                </a:tc>
                <a:tc>
                  <a:txBody>
                    <a:bodyPr/>
                    <a:lstStyle/>
                    <a:p>
                      <a:pPr marL="0" algn="ctr">
                        <a:lnSpc>
                          <a:spcPct val="100000"/>
                        </a:lnSpc>
                        <a:spcAft>
                          <a:spcPts val="0"/>
                        </a:spcAft>
                      </a:pPr>
                      <a:r>
                        <a:rPr lang="ru-RU" sz="1000" b="1" kern="100" dirty="0">
                          <a:solidFill>
                            <a:srgbClr val="2646D0"/>
                          </a:solidFill>
                          <a:effectLst/>
                          <a:latin typeface="+mn-lt"/>
                          <a:ea typeface="+mn-ea"/>
                          <a:cs typeface="+mn-cs"/>
                        </a:rPr>
                        <a:t>УЦ</a:t>
                      </a:r>
                    </a:p>
                  </a:txBody>
                  <a:tcPr marL="12506" marR="12506" marT="0" marB="0"/>
                </a:tc>
                <a:extLst>
                  <a:ext uri="{0D108BD9-81ED-4DB2-BD59-A6C34878D82A}">
                    <a16:rowId xmlns:a16="http://schemas.microsoft.com/office/drawing/2014/main" val="3845951801"/>
                  </a:ext>
                </a:extLst>
              </a:tr>
            </a:tbl>
          </a:graphicData>
        </a:graphic>
      </p:graphicFrame>
    </p:spTree>
    <p:extLst>
      <p:ext uri="{BB962C8B-B14F-4D97-AF65-F5344CB8AC3E}">
        <p14:creationId xmlns:p14="http://schemas.microsoft.com/office/powerpoint/2010/main" val="861456644"/>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Требования к работодателям, самостоятельно осуществляющим обучение требованиям охраны труда </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2348880"/>
            <a:ext cx="8866647" cy="1656184"/>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58. </a:t>
            </a:r>
            <a:r>
              <a:rPr lang="ru-RU" sz="2000" b="1" dirty="0">
                <a:solidFill>
                  <a:srgbClr val="FF0000"/>
                </a:solidFill>
                <a:latin typeface="Arial Narrow" panose="020B0606020202030204" pitchFamily="34" charset="0"/>
              </a:rPr>
              <a:t>Требования к работодателям</a:t>
            </a:r>
            <a:r>
              <a:rPr lang="ru-RU" sz="2000" b="1" dirty="0">
                <a:solidFill>
                  <a:srgbClr val="2646D0"/>
                </a:solidFill>
                <a:latin typeface="Arial Narrow" panose="020B0606020202030204" pitchFamily="34" charset="0"/>
              </a:rPr>
              <a:t>, осуществляющим обучение требованиям охраны труда без привлечения организации или индивидуального предпринимателя, оказывающих услуги по обучению работодателей и работников вопросам охраны труда, представлены </a:t>
            </a:r>
            <a:r>
              <a:rPr lang="ru-RU" sz="2000" b="1" dirty="0">
                <a:solidFill>
                  <a:srgbClr val="FF0000"/>
                </a:solidFill>
                <a:latin typeface="Arial Narrow" panose="020B0606020202030204" pitchFamily="34" charset="0"/>
              </a:rPr>
              <a:t>в разделе IX настоящих Правил</a:t>
            </a:r>
            <a:r>
              <a:rPr lang="ru-RU" sz="2000" b="1" dirty="0">
                <a:solidFill>
                  <a:srgbClr val="2646D0"/>
                </a:solidFill>
                <a:latin typeface="Arial Narrow" panose="020B0606020202030204" pitchFamily="34" charset="0"/>
              </a:rPr>
              <a:t>.</a:t>
            </a:r>
          </a:p>
        </p:txBody>
      </p:sp>
      <p:pic>
        <p:nvPicPr>
          <p:cNvPr id="7" name="Рисунок 6"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55BFCAE-C264-A7E5-821D-BCFFCD122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71" y="4221088"/>
            <a:ext cx="4470257" cy="2304256"/>
          </a:xfrm>
          <a:prstGeom prst="rect">
            <a:avLst/>
          </a:prstGeom>
        </p:spPr>
      </p:pic>
    </p:spTree>
    <p:extLst>
      <p:ext uri="{BB962C8B-B14F-4D97-AF65-F5344CB8AC3E}">
        <p14:creationId xmlns:p14="http://schemas.microsoft.com/office/powerpoint/2010/main" val="3820685962"/>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Требования к работодателям, самостоятельно осуществляющим обучение требованиям охраны труда </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9" y="2348880"/>
            <a:ext cx="8866647" cy="3960440"/>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96. </a:t>
            </a:r>
            <a:r>
              <a:rPr lang="ru-RU" sz="2000" b="1" dirty="0">
                <a:solidFill>
                  <a:srgbClr val="FF0000"/>
                </a:solidFill>
                <a:latin typeface="Arial Narrow" panose="020B0606020202030204" pitchFamily="34" charset="0"/>
              </a:rPr>
              <a:t>Работодатель, проводящий обучение </a:t>
            </a:r>
            <a:r>
              <a:rPr lang="ru-RU" sz="2000" b="1" dirty="0">
                <a:solidFill>
                  <a:srgbClr val="2646D0"/>
                </a:solidFill>
                <a:latin typeface="Arial Narrow" panose="020B0606020202030204" pitchFamily="34" charset="0"/>
              </a:rPr>
              <a:t>работников требованиям охраны труда, обучение по оказанию первой помощи пострадавшим, обучение по использованию (применению) средств индивидуальной защиты, </a:t>
            </a:r>
            <a:r>
              <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rPr>
              <a:t>должен иметь</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latin typeface="Arial Narrow" panose="020B0606020202030204" pitchFamily="34" charset="0"/>
              </a:rPr>
              <a:t>а) </a:t>
            </a:r>
            <a:r>
              <a:rPr lang="ru-RU" sz="2000" b="1" dirty="0">
                <a:solidFill>
                  <a:srgbClr val="FF0000"/>
                </a:solidFill>
                <a:latin typeface="Arial Narrow" panose="020B0606020202030204" pitchFamily="34" charset="0"/>
              </a:rPr>
              <a:t>материально-техническую базу в виде мест обучения </a:t>
            </a:r>
            <a:r>
              <a:rPr lang="ru-RU" sz="2000" b="1" dirty="0">
                <a:solidFill>
                  <a:srgbClr val="2646D0"/>
                </a:solidFill>
                <a:latin typeface="Arial Narrow" panose="020B0606020202030204" pitchFamily="34" charset="0"/>
              </a:rPr>
              <a:t>работников или учебных помещений, а также </a:t>
            </a:r>
            <a:r>
              <a:rPr lang="ru-RU" sz="2000" b="1" dirty="0">
                <a:solidFill>
                  <a:srgbClr val="FF0000"/>
                </a:solidFill>
                <a:latin typeface="Arial Narrow" panose="020B0606020202030204" pitchFamily="34" charset="0"/>
              </a:rPr>
              <a:t>оборудования, технических средств обучения </a:t>
            </a:r>
            <a:r>
              <a:rPr lang="ru-RU" sz="2000" b="1" dirty="0">
                <a:solidFill>
                  <a:srgbClr val="2646D0"/>
                </a:solidFill>
                <a:latin typeface="Arial Narrow" panose="020B0606020202030204" pitchFamily="34" charset="0"/>
              </a:rPr>
              <a:t>для осуществления процесса обучения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б) </a:t>
            </a:r>
            <a:r>
              <a:rPr lang="ru-RU" sz="2000" b="1" dirty="0">
                <a:solidFill>
                  <a:srgbClr val="FF0000"/>
                </a:solidFill>
                <a:latin typeface="Arial Narrow" panose="020B0606020202030204" pitchFamily="34" charset="0"/>
              </a:rPr>
              <a:t>учебно-методическую базу в виде программ обучения </a:t>
            </a:r>
            <a:r>
              <a:rPr lang="ru-RU" sz="2000" b="1" dirty="0">
                <a:solidFill>
                  <a:srgbClr val="2646D0"/>
                </a:solidFill>
                <a:latin typeface="Arial Narrow" panose="020B0606020202030204" pitchFamily="34" charset="0"/>
              </a:rPr>
              <a:t>по охране труда </a:t>
            </a:r>
            <a:r>
              <a:rPr lang="ru-RU" sz="2000" b="1" dirty="0">
                <a:solidFill>
                  <a:srgbClr val="FF0000"/>
                </a:solidFill>
                <a:latin typeface="Arial Narrow" panose="020B0606020202030204" pitchFamily="34" charset="0"/>
              </a:rPr>
              <a:t>и учебных материалов</a:t>
            </a:r>
            <a:r>
              <a:rPr lang="ru-RU" sz="2000" b="1" dirty="0">
                <a:solidFill>
                  <a:srgbClr val="2646D0"/>
                </a:solidFill>
                <a:latin typeface="Arial Narrow" panose="020B0606020202030204" pitchFamily="34" charset="0"/>
              </a:rPr>
              <a:t> для каждой программы обучения по охране труда;</a:t>
            </a:r>
          </a:p>
          <a:p>
            <a:pPr algn="just">
              <a:lnSpc>
                <a:spcPct val="90000"/>
              </a:lnSpc>
              <a:spcBef>
                <a:spcPct val="20000"/>
              </a:spcBef>
              <a:defRPr/>
            </a:pPr>
            <a:r>
              <a:rPr lang="ru-RU" sz="2000" b="1" dirty="0">
                <a:solidFill>
                  <a:srgbClr val="2646D0"/>
                </a:solidFill>
                <a:latin typeface="Arial Narrow" panose="020B0606020202030204" pitchFamily="34" charset="0"/>
              </a:rPr>
              <a:t>в) </a:t>
            </a:r>
            <a:r>
              <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rPr>
              <a:t>не менее 2 лиц, проводящих обучение </a:t>
            </a:r>
            <a:r>
              <a:rPr lang="ru-RU" sz="2000" b="1" dirty="0">
                <a:solidFill>
                  <a:srgbClr val="2646D0"/>
                </a:solidFill>
                <a:latin typeface="Arial Narrow" panose="020B0606020202030204" pitchFamily="34" charset="0"/>
              </a:rPr>
              <a:t>по охране труда, в штате организации или специалистов, привлекаемых по договорам гражданско-правового характера;</a:t>
            </a:r>
          </a:p>
          <a:p>
            <a:pPr algn="just">
              <a:lnSpc>
                <a:spcPct val="90000"/>
              </a:lnSpc>
              <a:spcBef>
                <a:spcPct val="20000"/>
              </a:spcBef>
              <a:defRPr/>
            </a:pPr>
            <a:r>
              <a:rPr lang="ru-RU" sz="2000" b="1" dirty="0">
                <a:solidFill>
                  <a:srgbClr val="2646D0"/>
                </a:solidFill>
                <a:latin typeface="Arial Narrow" panose="020B0606020202030204" pitchFamily="34" charset="0"/>
              </a:rPr>
              <a:t>г) </a:t>
            </a:r>
            <a:r>
              <a:rPr lang="ru-RU" sz="2000" b="1" dirty="0">
                <a:solidFill>
                  <a:srgbClr val="FF0000"/>
                </a:solidFill>
                <a:latin typeface="Arial Narrow" panose="020B0606020202030204" pitchFamily="34" charset="0"/>
              </a:rPr>
              <a:t>комиссию по проверке знания </a:t>
            </a:r>
            <a:r>
              <a:rPr lang="ru-RU" sz="2000" b="1" dirty="0">
                <a:solidFill>
                  <a:srgbClr val="2646D0"/>
                </a:solidFill>
                <a:latin typeface="Arial Narrow" panose="020B0606020202030204" pitchFamily="34" charset="0"/>
              </a:rPr>
              <a:t>требований охраны труда, сформированную в соответствии с положениями раздела VII настоящих Правил.</a:t>
            </a:r>
          </a:p>
        </p:txBody>
      </p:sp>
    </p:spTree>
    <p:extLst>
      <p:ext uri="{BB962C8B-B14F-4D97-AF65-F5344CB8AC3E}">
        <p14:creationId xmlns:p14="http://schemas.microsoft.com/office/powerpoint/2010/main" val="1250301454"/>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F5CDE-B782-7272-AAD3-2C850970C3F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913390E-90C8-03F4-AC46-BB93C0A21691}"/>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Требования к работодателям, самостоятельно осуществляющим обучение требованиям охраны труда </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594F24E-89F5-8547-AE90-DD7EF2A65A8F}"/>
              </a:ext>
            </a:extLst>
          </p:cNvPr>
          <p:cNvSpPr/>
          <p:nvPr/>
        </p:nvSpPr>
        <p:spPr>
          <a:xfrm>
            <a:off x="169849" y="2348880"/>
            <a:ext cx="8866647" cy="3960440"/>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99.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Работодатель проводит обучение работников </a:t>
            </a:r>
            <a:r>
              <a:rPr lang="ru-RU" sz="2000" b="1" dirty="0">
                <a:solidFill>
                  <a:srgbClr val="2646D0"/>
                </a:solidFill>
                <a:latin typeface="Arial Narrow" panose="020B0606020202030204" pitchFamily="34" charset="0"/>
              </a:rPr>
              <a:t>требованиям охраны труда, обучение по оказанию первой помощи пострадавшим, обучение по использованию (применению) средств индивидуальной защиты </a:t>
            </a:r>
            <a:r>
              <a:rPr lang="ru-RU" sz="2000" b="1" dirty="0">
                <a:solidFill>
                  <a:srgbClr val="FF0000"/>
                </a:solidFill>
                <a:latin typeface="Arial Narrow" panose="020B0606020202030204" pitchFamily="34" charset="0"/>
              </a:rPr>
              <a:t>после регистрации в реестре индивидуальных предпринимателей и юридических лиц, осуществляющих деятельность по обучению своих работников вопросам охраны труда</a:t>
            </a:r>
            <a:r>
              <a:rPr lang="ru-RU" sz="2000" b="1" dirty="0">
                <a:solidFill>
                  <a:srgbClr val="2646D0"/>
                </a:solidFill>
                <a:latin typeface="Arial Narrow" panose="020B0606020202030204" pitchFamily="34" charset="0"/>
              </a:rPr>
              <a:t>, в соответствии с требованиями раздела XI настоящих Правил, при условии внесения информации о нем в личный кабинет индивидуального предпринимателя, юридического лица, осуществляющих деятельность по обучению своих работников вопросам охраны труда, в информационной системе охраны труда Министерства труда и социальной защиты Российской Федерации.</a:t>
            </a:r>
          </a:p>
        </p:txBody>
      </p:sp>
    </p:spTree>
    <p:extLst>
      <p:ext uri="{BB962C8B-B14F-4D97-AF65-F5344CB8AC3E}">
        <p14:creationId xmlns:p14="http://schemas.microsoft.com/office/powerpoint/2010/main" val="210686569"/>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Обязанность работодателя</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772816"/>
            <a:ext cx="8974151" cy="4680520"/>
          </a:xfrm>
          <a:prstGeom prst="rect">
            <a:avLst/>
          </a:prstGeom>
        </p:spPr>
        <p:txBody>
          <a:bodyPr>
            <a:no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Статья 214. Обязанности работодателя в области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Работодатель обязан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обеспечить</a:t>
            </a:r>
            <a:r>
              <a:rPr lang="ru-RU" sz="2000" b="1" dirty="0">
                <a:solidFill>
                  <a:srgbClr val="2646D0"/>
                </a:solidFill>
                <a:latin typeface="Arial Narrow" panose="020B0606020202030204" pitchFamily="34" charset="0"/>
              </a:rPr>
              <a:t>:</a:t>
            </a:r>
          </a:p>
          <a:p>
            <a:pPr algn="just">
              <a:lnSpc>
                <a:spcPct val="90000"/>
              </a:lnSpc>
              <a:spcBef>
                <a:spcPct val="20000"/>
              </a:spcBef>
              <a:defRPr/>
            </a:pPr>
            <a:r>
              <a:rPr lang="ru-RU" sz="2000" b="1" dirty="0">
                <a:solidFill>
                  <a:srgbClr val="2646D0"/>
                </a:solidFill>
                <a:latin typeface="Arial Narrow" panose="020B0606020202030204" pitchFamily="34" charset="0"/>
              </a:rPr>
              <a:t>…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обучение по охране труда</a:t>
            </a:r>
            <a:r>
              <a:rPr lang="ru-RU" sz="2000" b="1" dirty="0">
                <a:solidFill>
                  <a:srgbClr val="2646D0"/>
                </a:solidFill>
                <a:latin typeface="Arial Narrow" panose="020B0606020202030204" pitchFamily="34" charset="0"/>
              </a:rPr>
              <a:t>, в том числе обучение безопасным методам и приемам выполнения работ, обучение по оказанию первой помощи пострадавшим на производстве, обучение по использованию (применению) средств индивидуальной защиты, инструктаж по охране труда, стажировку на рабочем месте (для определенных категорий работников) и проверку знания требований охраны труда;</a:t>
            </a:r>
          </a:p>
          <a:p>
            <a:pPr algn="just">
              <a:lnSpc>
                <a:spcPct val="90000"/>
              </a:lnSpc>
              <a:spcBef>
                <a:spcPct val="20000"/>
              </a:spcBef>
              <a:defRPr/>
            </a:pPr>
            <a:r>
              <a:rPr lang="ru-RU" sz="2000" b="1" dirty="0">
                <a:solidFill>
                  <a:srgbClr val="2646D0"/>
                </a:solidFill>
                <a:latin typeface="Arial Narrow" panose="020B0606020202030204" pitchFamily="34" charset="0"/>
              </a:rPr>
              <a:t>…</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недопущение работников</a:t>
            </a:r>
            <a:r>
              <a:rPr lang="ru-RU" sz="2000" b="1" dirty="0">
                <a:solidFill>
                  <a:srgbClr val="2646D0"/>
                </a:solidFill>
                <a:latin typeface="Arial Narrow" panose="020B0606020202030204" pitchFamily="34" charset="0"/>
              </a:rPr>
              <a:t> к исполнению ими трудовых обязанностей без прохождения в установленном порядке обучения по охране труда, в том числе обучения безопасным методам и приемам выполнения работ, обучения по оказанию первой помощи пострадавшим на производстве, обучения по использованию (применению) средств индивидуальной защиты, инструктажа по охране труда, стажировки на рабочем месте (для определенных категорий работников) и проверки знания требований охраны труда,</a:t>
            </a:r>
          </a:p>
        </p:txBody>
      </p:sp>
    </p:spTree>
    <p:extLst>
      <p:ext uri="{BB962C8B-B14F-4D97-AF65-F5344CB8AC3E}">
        <p14:creationId xmlns:p14="http://schemas.microsoft.com/office/powerpoint/2010/main" val="2668537757"/>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Ответственность работодателя</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69848" y="1772816"/>
            <a:ext cx="8974151" cy="3744416"/>
          </a:xfrm>
          <a:prstGeom prst="rect">
            <a:avLst/>
          </a:prstGeom>
        </p:spPr>
        <p:txBody>
          <a:bodyPr>
            <a:no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Статья 5.27.1. Нарушение государственных нормативных требований охраны труда, содержащихся в федеральных законах и иных нормативных правовых актах Российской Федерации</a:t>
            </a:r>
          </a:p>
          <a:p>
            <a:pPr algn="just">
              <a:lnSpc>
                <a:spcPct val="90000"/>
              </a:lnSpc>
              <a:spcBef>
                <a:spcPct val="20000"/>
              </a:spcBef>
              <a:defRPr/>
            </a:pPr>
            <a:endParaRPr lang="ru-RU" sz="2000" b="1" dirty="0">
              <a:solidFill>
                <a:srgbClr val="2646D0"/>
              </a:solidFill>
              <a:latin typeface="Arial Narrow" panose="020B0606020202030204" pitchFamily="34" charset="0"/>
            </a:endParaRPr>
          </a:p>
          <a:p>
            <a:pPr algn="just">
              <a:lnSpc>
                <a:spcPct val="90000"/>
              </a:lnSpc>
              <a:spcBef>
                <a:spcPct val="20000"/>
              </a:spcBef>
              <a:defRPr/>
            </a:pPr>
            <a:r>
              <a:rPr lang="ru-RU" sz="2000" b="1" dirty="0">
                <a:solidFill>
                  <a:srgbClr val="2646D0"/>
                </a:solidFill>
                <a:latin typeface="Arial Narrow" panose="020B0606020202030204" pitchFamily="34" charset="0"/>
              </a:rPr>
              <a:t>3. Допуск работника к исполнению им трудовых обязанностей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без прохождения </a:t>
            </a:r>
            <a:r>
              <a:rPr lang="ru-RU" sz="2000" b="1" dirty="0">
                <a:solidFill>
                  <a:srgbClr val="2646D0"/>
                </a:solidFill>
                <a:latin typeface="Arial Narrow" panose="020B0606020202030204" pitchFamily="34" charset="0"/>
              </a:rPr>
              <a:t>в установленном порядке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обучения и проверки знаний требований охраны труда</a:t>
            </a:r>
            <a:r>
              <a:rPr lang="ru-RU" sz="2000" b="1" dirty="0">
                <a:solidFill>
                  <a:srgbClr val="2646D0"/>
                </a:solidFill>
                <a:latin typeface="Arial Narrow" panose="020B0606020202030204" pitchFamily="34" charset="0"/>
              </a:rPr>
              <a:t>, …</a:t>
            </a:r>
          </a:p>
          <a:p>
            <a:pPr algn="just">
              <a:lnSpc>
                <a:spcPct val="90000"/>
              </a:lnSpc>
              <a:spcBef>
                <a:spcPct val="20000"/>
              </a:spcBef>
              <a:defRPr/>
            </a:pPr>
            <a:r>
              <a:rPr lang="ru-RU" sz="2000" b="1" dirty="0">
                <a:solidFill>
                  <a:srgbClr val="2646D0"/>
                </a:solidFill>
                <a:latin typeface="Arial Narrow" panose="020B0606020202030204" pitchFamily="34" charset="0"/>
              </a:rPr>
              <a:t>- влечет наложение административного штрафа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на должностных лиц в размере от пятнадцати тысяч до двадцати пяти тысяч рублей</a:t>
            </a:r>
            <a:r>
              <a:rPr lang="ru-RU" sz="2000" b="1" dirty="0">
                <a:solidFill>
                  <a:srgbClr val="2646D0"/>
                </a:solidFill>
                <a:latin typeface="Arial Narrow" panose="020B0606020202030204" pitchFamily="34" charset="0"/>
              </a:rPr>
              <a:t>; на лиц, осуществляющих предпринимательскую деятельность без образования юридического лица, - от пятнадцати тысяч до двадцати пяти тысяч рублей;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на юридических лиц - от ста десяти тысяч до ста тридцати тысяч рублей</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3126777363"/>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8F4F31F1-CBEE-43FB-A445-22480F6B0C07}"/>
              </a:ext>
            </a:extLst>
          </p:cNvPr>
          <p:cNvSpPr/>
          <p:nvPr/>
        </p:nvSpPr>
        <p:spPr>
          <a:xfrm>
            <a:off x="3167844" y="3126668"/>
            <a:ext cx="2808312" cy="604664"/>
          </a:xfrm>
          <a:prstGeom prst="rect">
            <a:avLst/>
          </a:prstGeom>
        </p:spPr>
        <p:txBody>
          <a:bodyPr>
            <a:normAutofit/>
          </a:bodyPr>
          <a:lstStyle/>
          <a:p>
            <a:pPr>
              <a:lnSpc>
                <a:spcPct val="110000"/>
              </a:lnSpc>
              <a:spcBef>
                <a:spcPct val="20000"/>
              </a:spcBef>
              <a:defRPr/>
            </a:pPr>
            <a:r>
              <a:rPr lang="ru-RU" sz="2200" b="1" dirty="0">
                <a:solidFill>
                  <a:srgbClr val="FF0000"/>
                </a:solidFill>
                <a:effectLst>
                  <a:outerShdw blurRad="38100" dist="38100" dir="2700000" algn="tl">
                    <a:srgbClr val="000000">
                      <a:alpha val="43137"/>
                    </a:srgbClr>
                  </a:outerShdw>
                </a:effectLst>
                <a:latin typeface="Arial Narrow" panose="020B0606020202030204" pitchFamily="34" charset="0"/>
              </a:rPr>
              <a:t>Спасибо за внимание!</a:t>
            </a:r>
          </a:p>
        </p:txBody>
      </p:sp>
      <p:pic>
        <p:nvPicPr>
          <p:cNvPr id="7" name="Picture 2">
            <a:extLst>
              <a:ext uri="{FF2B5EF4-FFF2-40B4-BE49-F238E27FC236}">
                <a16:creationId xmlns:a16="http://schemas.microsoft.com/office/drawing/2014/main" id="{492CD15A-5994-426E-9BE1-78A3D42587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24"/>
            <a:ext cx="2109717" cy="351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324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050" y="3861047"/>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Инструктажи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251519" y="2183211"/>
            <a:ext cx="8640961" cy="957757"/>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9.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Формы и методы </a:t>
            </a:r>
            <a:r>
              <a:rPr lang="ru-RU" sz="2000" b="1" dirty="0">
                <a:solidFill>
                  <a:srgbClr val="2646D0"/>
                </a:solidFill>
                <a:latin typeface="Arial Narrow" panose="020B0606020202030204" pitchFamily="34" charset="0"/>
              </a:rPr>
              <a:t>проведения инструктажа по охране труда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определяются работодателем</a:t>
            </a:r>
            <a:r>
              <a:rPr lang="ru-RU" sz="2000"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484704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утренний, оранжевый, шлем&#10;&#10;Автоматически созданное описание">
            <a:extLst>
              <a:ext uri="{FF2B5EF4-FFF2-40B4-BE49-F238E27FC236}">
                <a16:creationId xmlns:a16="http://schemas.microsoft.com/office/drawing/2014/main" id="{BC66E723-858A-4F1C-86F3-069E6744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050" y="3861047"/>
            <a:ext cx="3787899" cy="2959612"/>
          </a:xfrm>
          <a:prstGeom prst="rect">
            <a:avLst/>
          </a:prstGeom>
        </p:spPr>
      </p:pic>
      <p:sp>
        <p:nvSpPr>
          <p:cNvPr id="10" name="Title 1">
            <a:extLst>
              <a:ext uri="{FF2B5EF4-FFF2-40B4-BE49-F238E27FC236}">
                <a16:creationId xmlns:a16="http://schemas.microsoft.com/office/drawing/2014/main" id="{5EAEE794-5372-40E4-9DD9-45ABA904C913}"/>
              </a:ext>
            </a:extLst>
          </p:cNvPr>
          <p:cNvSpPr>
            <a:spLocks noGrp="1"/>
          </p:cNvSpPr>
          <p:nvPr>
            <p:ph type="title"/>
          </p:nvPr>
        </p:nvSpPr>
        <p:spPr>
          <a:xfrm>
            <a:off x="1547664" y="629816"/>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Вводный инструктаж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343B7E26-4E88-40C8-961F-7680FBEB64AC}"/>
              </a:ext>
            </a:extLst>
          </p:cNvPr>
          <p:cNvSpPr/>
          <p:nvPr/>
        </p:nvSpPr>
        <p:spPr>
          <a:xfrm>
            <a:off x="179513" y="1988841"/>
            <a:ext cx="8784976" cy="1872206"/>
          </a:xfrm>
          <a:prstGeom prst="rect">
            <a:avLst/>
          </a:prstGeom>
        </p:spPr>
        <p:txBody>
          <a:bodyPr>
            <a:normAutofit/>
          </a:bodyPr>
          <a:lstStyle/>
          <a:p>
            <a:pPr algn="just">
              <a:lnSpc>
                <a:spcPct val="90000"/>
              </a:lnSpc>
              <a:spcBef>
                <a:spcPct val="20000"/>
              </a:spcBef>
              <a:defRPr/>
            </a:pPr>
            <a:r>
              <a:rPr lang="ru-RU" sz="2000" b="1" dirty="0">
                <a:solidFill>
                  <a:srgbClr val="2646D0"/>
                </a:solidFill>
                <a:latin typeface="Arial Narrow" panose="020B0606020202030204" pitchFamily="34" charset="0"/>
              </a:rPr>
              <a:t>10. Вводный инструктаж по охране труда проводится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до начала выполнения трудовых функций</a:t>
            </a:r>
            <a:r>
              <a:rPr lang="ru-RU" sz="2000" b="1" dirty="0">
                <a:solidFill>
                  <a:srgbClr val="2646D0"/>
                </a:solidFill>
                <a:latin typeface="Arial Narrow" panose="020B0606020202030204" pitchFamily="34" charset="0"/>
              </a:rPr>
              <a:t> для </a:t>
            </a:r>
            <a:r>
              <a:rPr lang="ru-RU" sz="2000" b="1" dirty="0">
                <a:solidFill>
                  <a:srgbClr val="2646D0"/>
                </a:solidFill>
                <a:effectLst>
                  <a:outerShdw blurRad="38100" dist="38100" dir="2700000" algn="tl">
                    <a:srgbClr val="000000">
                      <a:alpha val="43137"/>
                    </a:srgbClr>
                  </a:outerShdw>
                </a:effectLst>
                <a:latin typeface="Arial Narrow" panose="020B0606020202030204" pitchFamily="34" charset="0"/>
              </a:rPr>
              <a:t>вновь принятых работников и иных лиц</a:t>
            </a:r>
            <a:r>
              <a:rPr lang="ru-RU" sz="2000" b="1" dirty="0">
                <a:solidFill>
                  <a:srgbClr val="2646D0"/>
                </a:solidFill>
                <a:latin typeface="Arial Narrow" panose="020B0606020202030204" pitchFamily="34" charset="0"/>
              </a:rPr>
              <a:t>, участвующих в производственной деятельности организации (работники, командированные в организацию (подразделение организации), лица, проходящие производственную практику).</a:t>
            </a:r>
          </a:p>
          <a:p>
            <a:pPr>
              <a:lnSpc>
                <a:spcPct val="90000"/>
              </a:lnSpc>
              <a:spcBef>
                <a:spcPct val="20000"/>
              </a:spcBef>
              <a:defRPr/>
            </a:pPr>
            <a:endParaRPr lang="ru-RU" sz="2000" b="1" dirty="0">
              <a:solidFill>
                <a:srgbClr val="2646D0"/>
              </a:solidFill>
              <a:latin typeface="Arial Narrow" panose="020B0606020202030204" pitchFamily="34" charset="0"/>
            </a:endParaRPr>
          </a:p>
        </p:txBody>
      </p:sp>
    </p:spTree>
    <p:extLst>
      <p:ext uri="{BB962C8B-B14F-4D97-AF65-F5344CB8AC3E}">
        <p14:creationId xmlns:p14="http://schemas.microsoft.com/office/powerpoint/2010/main" val="1494258579"/>
      </p:ext>
    </p:extLst>
  </p:cSld>
  <p:clrMapOvr>
    <a:masterClrMapping/>
  </p:clrMapOvr>
  <p:transition>
    <p:fade/>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Специальное оформление">
  <a:themeElements>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12571</TotalTime>
  <Words>6533</Words>
  <Application>Microsoft Office PowerPoint</Application>
  <PresentationFormat>Экран (4:3)</PresentationFormat>
  <Paragraphs>579</Paragraphs>
  <Slides>78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78</vt:i4>
      </vt:variant>
    </vt:vector>
  </HeadingPairs>
  <TitlesOfParts>
    <vt:vector size="86" baseType="lpstr">
      <vt:lpstr>Aptos</vt:lpstr>
      <vt:lpstr>Arial</vt:lpstr>
      <vt:lpstr>Arial Narrow</vt:lpstr>
      <vt:lpstr>Calibri</vt:lpstr>
      <vt:lpstr>Times New Roman</vt:lpstr>
      <vt:lpstr>Оформление по умолчанию</vt:lpstr>
      <vt:lpstr>Специальное оформление</vt:lpstr>
      <vt:lpstr>1_Специальное оформление</vt:lpstr>
      <vt:lpstr>Презентация PowerPoint</vt:lpstr>
      <vt:lpstr>Правовая основа</vt:lpstr>
      <vt:lpstr>Виды обучения по охране труда</vt:lpstr>
      <vt:lpstr>Организация обучения по охране труда</vt:lpstr>
      <vt:lpstr>Виды обучения по охране труда</vt:lpstr>
      <vt:lpstr>Виды обучения по охране труда</vt:lpstr>
      <vt:lpstr>Виды обучения по охране труда</vt:lpstr>
      <vt:lpstr>Инструктажи по охране труда</vt:lpstr>
      <vt:lpstr>Вводный инструктаж по охране труда</vt:lpstr>
      <vt:lpstr>Вводный инструктаж по охране труда</vt:lpstr>
      <vt:lpstr>Инструктаж по охране труда на рабочем месте </vt:lpstr>
      <vt:lpstr>Первичный инструктаж по охране труда на рабочем месте </vt:lpstr>
      <vt:lpstr>Первичный инструктаж по охране труда на рабочем месте </vt:lpstr>
      <vt:lpstr>Повторный инструктаж по охране труда на рабочем месте</vt:lpstr>
      <vt:lpstr>Внеплановый инструктаж по охране труда на рабочем месте</vt:lpstr>
      <vt:lpstr>Внеплановый инструктаж по охране труда на рабочем месте</vt:lpstr>
      <vt:lpstr>Инструктаж по охране труда на рабочем месте </vt:lpstr>
      <vt:lpstr>Целевой инструктаж по охране труда</vt:lpstr>
      <vt:lpstr>Целевой инструктаж по охране труда</vt:lpstr>
      <vt:lpstr>Проверка знаний при инструктаже по охране труда</vt:lpstr>
      <vt:lpstr>Регистрация результатов инструктажей по охране труда</vt:lpstr>
      <vt:lpstr>Регистрация результатов инструктажей по охране труда</vt:lpstr>
      <vt:lpstr>Регистрация результатов инструктажей по охране труда</vt:lpstr>
      <vt:lpstr>Инструктажи по охране труда</vt:lpstr>
      <vt:lpstr>Виды обучения по охране труда</vt:lpstr>
      <vt:lpstr>Стажировка на должности и стажировка по охране труда</vt:lpstr>
      <vt:lpstr>Стажировки по охране труда</vt:lpstr>
      <vt:lpstr>Стажировки по охране труда</vt:lpstr>
      <vt:lpstr>Стажировки по охране труда</vt:lpstr>
      <vt:lpstr>Стажировки по охране труда</vt:lpstr>
      <vt:lpstr>Стажировки по охране труда</vt:lpstr>
      <vt:lpstr>Стажировки по охране труда</vt:lpstr>
      <vt:lpstr>Стажировки по охране труда</vt:lpstr>
      <vt:lpstr>Виды обучения по охране труда</vt:lpstr>
      <vt:lpstr>Обучение по использованию СИЗ</vt:lpstr>
      <vt:lpstr>Обучение по использованию СИЗ</vt:lpstr>
      <vt:lpstr>Обучение по использованию СИЗ</vt:lpstr>
      <vt:lpstr>Обучение по использованию СИЗ</vt:lpstr>
      <vt:lpstr>Обучение по использованию СИЗ</vt:lpstr>
      <vt:lpstr>Обучение по использованию СИЗ</vt:lpstr>
      <vt:lpstr>Обучение по использованию СИЗ</vt:lpstr>
      <vt:lpstr>Виды обучения по охране труда</vt:lpstr>
      <vt:lpstr>Обучение по оказанию первой помощи пострадавшим</vt:lpstr>
      <vt:lpstr>Обучение по оказанию первой помощи пострадавшим</vt:lpstr>
      <vt:lpstr>Обучение по оказанию первой помощи пострадавшим</vt:lpstr>
      <vt:lpstr>Обучение по оказанию первой помощи пострадавшим</vt:lpstr>
      <vt:lpstr>Обучение по оказанию первой помощи пострадавшим</vt:lpstr>
      <vt:lpstr>Обучение по оказанию первой помощи пострадавшим</vt:lpstr>
      <vt:lpstr>Обучение по оказанию первой помощи пострадавшим</vt:lpstr>
      <vt:lpstr>Обучение по оказанию первой помощи пострадавшим</vt:lpstr>
      <vt:lpstr>Виды обучения по охране труда</vt:lpstr>
      <vt:lpstr>Обучение требованиям охраны труда</vt:lpstr>
      <vt:lpstr>Обучение требованиям охраны труда</vt:lpstr>
      <vt:lpstr>Обязательное обучение требованиям охраны труда в организации, оказывающих услуги по обучению</vt:lpstr>
      <vt:lpstr>Программы обучения требованиям охраны труда</vt:lpstr>
      <vt:lpstr>Виды обучения по охране труда</vt:lpstr>
      <vt:lpstr>Виды обучения по охране труда</vt:lpstr>
      <vt:lpstr>Программы обучения по охране труда</vt:lpstr>
      <vt:lpstr>Программы обучения по охране труда</vt:lpstr>
      <vt:lpstr>Программы обучения по охране труда</vt:lpstr>
      <vt:lpstr>Программы обучения по охране труда</vt:lpstr>
      <vt:lpstr>Категории работников, подлежащих обучению требованиям охраны труда</vt:lpstr>
      <vt:lpstr>Категории работников, подлежащих обучению требованиям охраны труда</vt:lpstr>
      <vt:lpstr>Категории работников, подлежащих обучению требованиям охраны труда</vt:lpstr>
      <vt:lpstr>Категории работников, подлежащих обучению требованиям охраны труда</vt:lpstr>
      <vt:lpstr>Обучение безопасным методам и приемам выполнения работ</vt:lpstr>
      <vt:lpstr>Проверка знаний по охране труда</vt:lpstr>
      <vt:lpstr>Проверка знаний по охране труда</vt:lpstr>
      <vt:lpstr>Проверка знаний по охране труда</vt:lpstr>
      <vt:lpstr>Проверка знаний по охране труда</vt:lpstr>
      <vt:lpstr>Проверка знаний по охране труда</vt:lpstr>
      <vt:lpstr>Организация обучения по охране труда</vt:lpstr>
      <vt:lpstr>Требования к работодателям, самостоятельно осуществляющим обучение требованиям охраны труда </vt:lpstr>
      <vt:lpstr>Требования к работодателям, самостоятельно осуществляющим обучение требованиям охраны труда </vt:lpstr>
      <vt:lpstr>Требования к работодателям, самостоятельно осуществляющим обучение требованиям охраны труда </vt:lpstr>
      <vt:lpstr>Обязанность работодателя</vt:lpstr>
      <vt:lpstr>Ответственность работодателя</vt:lpstr>
      <vt:lpstr>Презентация PowerPoint</vt:lpstr>
    </vt:vector>
  </TitlesOfParts>
  <Company>MoBIL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Sagaydak Valery</cp:lastModifiedBy>
  <cp:revision>975</cp:revision>
  <dcterms:created xsi:type="dcterms:W3CDTF">2012-07-09T18:19:04Z</dcterms:created>
  <dcterms:modified xsi:type="dcterms:W3CDTF">2025-02-19T04:14:58Z</dcterms:modified>
</cp:coreProperties>
</file>