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43"/>
  </p:notesMasterIdLst>
  <p:sldIdLst>
    <p:sldId id="568" r:id="rId3"/>
    <p:sldId id="699" r:id="rId4"/>
    <p:sldId id="700" r:id="rId5"/>
    <p:sldId id="701" r:id="rId6"/>
    <p:sldId id="670" r:id="rId7"/>
    <p:sldId id="681" r:id="rId8"/>
    <p:sldId id="584" r:id="rId9"/>
    <p:sldId id="683" r:id="rId10"/>
    <p:sldId id="684" r:id="rId11"/>
    <p:sldId id="695" r:id="rId12"/>
    <p:sldId id="541" r:id="rId13"/>
    <p:sldId id="702" r:id="rId14"/>
    <p:sldId id="696" r:id="rId15"/>
    <p:sldId id="685" r:id="rId16"/>
    <p:sldId id="698" r:id="rId17"/>
    <p:sldId id="648" r:id="rId18"/>
    <p:sldId id="432" r:id="rId19"/>
    <p:sldId id="627" r:id="rId20"/>
    <p:sldId id="431" r:id="rId21"/>
    <p:sldId id="423" r:id="rId22"/>
    <p:sldId id="672" r:id="rId23"/>
    <p:sldId id="686" r:id="rId24"/>
    <p:sldId id="403" r:id="rId25"/>
    <p:sldId id="693" r:id="rId26"/>
    <p:sldId id="697" r:id="rId27"/>
    <p:sldId id="709" r:id="rId28"/>
    <p:sldId id="687" r:id="rId29"/>
    <p:sldId id="710" r:id="rId30"/>
    <p:sldId id="703" r:id="rId31"/>
    <p:sldId id="262" r:id="rId32"/>
    <p:sldId id="705" r:id="rId33"/>
    <p:sldId id="706" r:id="rId34"/>
    <p:sldId id="707" r:id="rId35"/>
    <p:sldId id="708" r:id="rId36"/>
    <p:sldId id="704" r:id="rId37"/>
    <p:sldId id="711" r:id="rId38"/>
    <p:sldId id="712" r:id="rId39"/>
    <p:sldId id="614" r:id="rId40"/>
    <p:sldId id="652" r:id="rId41"/>
    <p:sldId id="642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1F3652C-6349-717C-8D25-3B0D9237ABD9}" name="Татьяна Трошкина" initials="ТТ" userId="2b3ba14fe228c71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3636A8"/>
    <a:srgbClr val="006600"/>
    <a:srgbClr val="CCCCFF"/>
    <a:srgbClr val="33CCFF"/>
    <a:srgbClr val="FF0000"/>
    <a:srgbClr val="99CC00"/>
    <a:srgbClr val="9933FF"/>
    <a:srgbClr val="CC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053" autoAdjust="0"/>
  </p:normalViewPr>
  <p:slideViewPr>
    <p:cSldViewPr>
      <p:cViewPr varScale="1">
        <p:scale>
          <a:sx n="107" d="100"/>
          <a:sy n="107" d="100"/>
        </p:scale>
        <p:origin x="169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microsoft.com/office/2018/10/relationships/authors" Target="author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7F9F55-3D33-4A9C-8EFF-49003E98D78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F99642-E0B7-44AA-A79F-42D50B83D834}">
      <dgm:prSet phldrT="[Текст]" custT="1"/>
      <dgm:spPr/>
      <dgm:t>
        <a:bodyPr/>
        <a:lstStyle/>
        <a:p>
          <a:r>
            <a:rPr lang="ru-RU" sz="2200" b="1" dirty="0">
              <a:solidFill>
                <a:srgbClr val="3636A8"/>
              </a:solidFill>
              <a:latin typeface="Arial Narrow" panose="020B0606020202030204" pitchFamily="34" charset="0"/>
            </a:rPr>
            <a:t>Устав: защита и представительство трудовых и социальных прав работников</a:t>
          </a:r>
        </a:p>
      </dgm:t>
    </dgm:pt>
    <dgm:pt modelId="{B885F4DC-C965-448B-9DD5-0E3A458FC039}" type="parTrans" cxnId="{2351CB66-ADEF-4850-90E7-C232A0AB6828}">
      <dgm:prSet/>
      <dgm:spPr/>
      <dgm:t>
        <a:bodyPr/>
        <a:lstStyle/>
        <a:p>
          <a:endParaRPr lang="ru-RU"/>
        </a:p>
      </dgm:t>
    </dgm:pt>
    <dgm:pt modelId="{6690A23D-F788-40DA-ADB0-B1D2D7DBD1E4}" type="sibTrans" cxnId="{2351CB66-ADEF-4850-90E7-C232A0AB6828}">
      <dgm:prSet/>
      <dgm:spPr/>
      <dgm:t>
        <a:bodyPr/>
        <a:lstStyle/>
        <a:p>
          <a:endParaRPr lang="ru-RU"/>
        </a:p>
      </dgm:t>
    </dgm:pt>
    <dgm:pt modelId="{F3699E52-0C71-4B96-B8FF-71DF126B56BB}">
      <dgm:prSet phldrT="[Текст]"/>
      <dgm:spPr/>
      <dgm:t>
        <a:bodyPr/>
        <a:lstStyle/>
        <a:p>
          <a:r>
            <a:rPr lang="ru-RU" b="1" dirty="0">
              <a:solidFill>
                <a:srgbClr val="3636A8"/>
              </a:solidFill>
              <a:latin typeface="Arial Narrow" panose="020B0606020202030204" pitchFamily="34" charset="0"/>
            </a:rPr>
            <a:t>Акты коллективно –договорного регулирования</a:t>
          </a:r>
        </a:p>
      </dgm:t>
    </dgm:pt>
    <dgm:pt modelId="{22638889-7BD1-4213-9DCC-F9E24FCC89A2}" type="parTrans" cxnId="{2ADA9369-0744-4C04-980A-99CF54850943}">
      <dgm:prSet/>
      <dgm:spPr/>
      <dgm:t>
        <a:bodyPr/>
        <a:lstStyle/>
        <a:p>
          <a:endParaRPr lang="ru-RU"/>
        </a:p>
      </dgm:t>
    </dgm:pt>
    <dgm:pt modelId="{D7DDEFFE-804C-47B5-84E7-0636ABA21074}" type="sibTrans" cxnId="{2ADA9369-0744-4C04-980A-99CF54850943}">
      <dgm:prSet/>
      <dgm:spPr/>
      <dgm:t>
        <a:bodyPr/>
        <a:lstStyle/>
        <a:p>
          <a:endParaRPr lang="ru-RU"/>
        </a:p>
      </dgm:t>
    </dgm:pt>
    <dgm:pt modelId="{6C1F4CA6-098A-4973-B526-F90C1B5A42A5}">
      <dgm:prSet phldrT="[Текст]"/>
      <dgm:spPr/>
      <dgm:t>
        <a:bodyPr/>
        <a:lstStyle/>
        <a:p>
          <a:r>
            <a:rPr lang="ru-RU" b="1" dirty="0">
              <a:solidFill>
                <a:srgbClr val="3636A8"/>
              </a:solidFill>
              <a:latin typeface="Arial Narrow" panose="020B0606020202030204" pitchFamily="34" charset="0"/>
            </a:rPr>
            <a:t>Работа в трехсторонних комиссиях, взаимодействие с ОМС (ИГОВ), депутатами</a:t>
          </a:r>
        </a:p>
      </dgm:t>
    </dgm:pt>
    <dgm:pt modelId="{D2440310-5F37-4700-9F9E-D21822A07536}" type="parTrans" cxnId="{C03EFFBE-C18E-4B6D-8B8A-28950B9A4BB7}">
      <dgm:prSet/>
      <dgm:spPr/>
      <dgm:t>
        <a:bodyPr/>
        <a:lstStyle/>
        <a:p>
          <a:endParaRPr lang="ru-RU"/>
        </a:p>
      </dgm:t>
    </dgm:pt>
    <dgm:pt modelId="{7EC676ED-A853-4ECD-A242-EF941E29B60B}" type="sibTrans" cxnId="{C03EFFBE-C18E-4B6D-8B8A-28950B9A4BB7}">
      <dgm:prSet/>
      <dgm:spPr/>
      <dgm:t>
        <a:bodyPr/>
        <a:lstStyle/>
        <a:p>
          <a:endParaRPr lang="ru-RU"/>
        </a:p>
      </dgm:t>
    </dgm:pt>
    <dgm:pt modelId="{7215D83C-20B2-4582-96B3-CEC76DED919B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2200" b="1" dirty="0">
              <a:solidFill>
                <a:srgbClr val="3636A8"/>
              </a:solidFill>
              <a:latin typeface="Arial Narrow" panose="020B0606020202030204" pitchFamily="34" charset="0"/>
            </a:rPr>
            <a:t>Укрепление и численный рост организации как ресурс выполнения уставных задач</a:t>
          </a:r>
        </a:p>
      </dgm:t>
    </dgm:pt>
    <dgm:pt modelId="{BC00F08D-AAC4-4E17-BB78-C9319B12E39C}" type="parTrans" cxnId="{DB11CC8B-FCD8-4603-A9D4-CBC88252B5E6}">
      <dgm:prSet/>
      <dgm:spPr/>
      <dgm:t>
        <a:bodyPr/>
        <a:lstStyle/>
        <a:p>
          <a:endParaRPr lang="ru-RU"/>
        </a:p>
      </dgm:t>
    </dgm:pt>
    <dgm:pt modelId="{2ED08212-2600-455B-8701-737B4170652C}" type="sibTrans" cxnId="{DB11CC8B-FCD8-4603-A9D4-CBC88252B5E6}">
      <dgm:prSet/>
      <dgm:spPr/>
      <dgm:t>
        <a:bodyPr/>
        <a:lstStyle/>
        <a:p>
          <a:endParaRPr lang="ru-RU"/>
        </a:p>
      </dgm:t>
    </dgm:pt>
    <dgm:pt modelId="{D786C1D3-1830-411F-8FC5-B9DDC851CC0B}">
      <dgm:prSet phldrT="[Текст]" custT="1"/>
      <dgm:spPr>
        <a:solidFill>
          <a:srgbClr val="FFFFCC">
            <a:alpha val="90000"/>
          </a:srgbClr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600" b="1" dirty="0">
              <a:solidFill>
                <a:srgbClr val="3636A8"/>
              </a:solidFill>
              <a:latin typeface="Arial Narrow" panose="020B0606020202030204" pitchFamily="34" charset="0"/>
            </a:rPr>
            <a:t>Организационная, юридическая поддержка руководителя (А)</a:t>
          </a:r>
        </a:p>
        <a:p>
          <a:pPr>
            <a:spcAft>
              <a:spcPts val="0"/>
            </a:spcAft>
          </a:pPr>
          <a:r>
            <a:rPr lang="ru-RU" sz="1600" b="1" dirty="0">
              <a:solidFill>
                <a:srgbClr val="3636A8"/>
              </a:solidFill>
              <a:latin typeface="Arial Narrow" panose="020B0606020202030204" pitchFamily="34" charset="0"/>
            </a:rPr>
            <a:t>(код </a:t>
          </a:r>
          <a:r>
            <a:rPr lang="en-US" sz="1600" b="1" dirty="0">
              <a:solidFill>
                <a:srgbClr val="3636A8"/>
              </a:solidFill>
              <a:latin typeface="Arial Narrow" panose="020B0606020202030204" pitchFamily="34" charset="0"/>
            </a:rPr>
            <a:t>PAEI)</a:t>
          </a:r>
          <a:endParaRPr lang="ru-RU" sz="1600" b="1" dirty="0">
            <a:solidFill>
              <a:srgbClr val="3636A8"/>
            </a:solidFill>
            <a:latin typeface="Arial Narrow" panose="020B0606020202030204" pitchFamily="34" charset="0"/>
          </a:endParaRPr>
        </a:p>
      </dgm:t>
    </dgm:pt>
    <dgm:pt modelId="{B8E927F1-18E4-4EC6-BE23-1915FE46194B}" type="parTrans" cxnId="{E335630B-03D9-417D-BE69-6899D0B495DA}">
      <dgm:prSet/>
      <dgm:spPr/>
      <dgm:t>
        <a:bodyPr/>
        <a:lstStyle/>
        <a:p>
          <a:endParaRPr lang="ru-RU"/>
        </a:p>
      </dgm:t>
    </dgm:pt>
    <dgm:pt modelId="{C1D055C9-8FFA-45CD-9EA0-2B91E637A5F5}" type="sibTrans" cxnId="{E335630B-03D9-417D-BE69-6899D0B495DA}">
      <dgm:prSet/>
      <dgm:spPr/>
      <dgm:t>
        <a:bodyPr/>
        <a:lstStyle/>
        <a:p>
          <a:endParaRPr lang="ru-RU"/>
        </a:p>
      </dgm:t>
    </dgm:pt>
    <dgm:pt modelId="{423B3C6D-CC18-457B-B994-ACA3EE3439BD}">
      <dgm:prSet phldrT="[Текст]" custT="1"/>
      <dgm:spPr>
        <a:solidFill>
          <a:srgbClr val="FFFFCC">
            <a:alpha val="90000"/>
          </a:srgbClr>
        </a:solidFill>
      </dgm:spPr>
      <dgm:t>
        <a:bodyPr/>
        <a:lstStyle/>
        <a:p>
          <a:r>
            <a:rPr lang="ru-RU" sz="1600" b="1" dirty="0">
              <a:solidFill>
                <a:srgbClr val="FF0000"/>
              </a:solidFill>
              <a:latin typeface="Arial Narrow" panose="020B0606020202030204" pitchFamily="34" charset="0"/>
            </a:rPr>
            <a:t>Подбор, обучение и поощрение профсоюзного актива и +</a:t>
          </a:r>
        </a:p>
      </dgm:t>
    </dgm:pt>
    <dgm:pt modelId="{26344D99-C792-4806-92C6-E3B341CE42D2}" type="parTrans" cxnId="{1BC97AB3-300C-424F-BDA3-FB176FAD21B7}">
      <dgm:prSet/>
      <dgm:spPr/>
      <dgm:t>
        <a:bodyPr/>
        <a:lstStyle/>
        <a:p>
          <a:endParaRPr lang="ru-RU"/>
        </a:p>
      </dgm:t>
    </dgm:pt>
    <dgm:pt modelId="{0411B13A-9727-44CF-AC98-CAD37BC2DD88}" type="sibTrans" cxnId="{1BC97AB3-300C-424F-BDA3-FB176FAD21B7}">
      <dgm:prSet/>
      <dgm:spPr/>
      <dgm:t>
        <a:bodyPr/>
        <a:lstStyle/>
        <a:p>
          <a:endParaRPr lang="ru-RU"/>
        </a:p>
      </dgm:t>
    </dgm:pt>
    <dgm:pt modelId="{B033154F-D53A-4D59-812F-296A164F1088}" type="pres">
      <dgm:prSet presAssocID="{957F9F55-3D33-4A9C-8EFF-49003E98D78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E14079A-6398-419F-89A4-ABE94D113CD8}" type="pres">
      <dgm:prSet presAssocID="{B3F99642-E0B7-44AA-A79F-42D50B83D834}" presName="root" presStyleCnt="0"/>
      <dgm:spPr/>
    </dgm:pt>
    <dgm:pt modelId="{1EF847A5-F05C-4A9A-B8BE-9B44F097CFE6}" type="pres">
      <dgm:prSet presAssocID="{B3F99642-E0B7-44AA-A79F-42D50B83D834}" presName="rootComposite" presStyleCnt="0"/>
      <dgm:spPr/>
    </dgm:pt>
    <dgm:pt modelId="{9DFA5FF0-1F46-4D36-82E7-0597BFB51786}" type="pres">
      <dgm:prSet presAssocID="{B3F99642-E0B7-44AA-A79F-42D50B83D834}" presName="rootText" presStyleLbl="node1" presStyleIdx="0" presStyleCnt="2" custScaleX="178840" custScaleY="136017" custLinFactNeighborX="5602" custLinFactNeighborY="26935"/>
      <dgm:spPr/>
    </dgm:pt>
    <dgm:pt modelId="{7BBE4CB4-73B4-4423-92AD-2E2A441BD4F0}" type="pres">
      <dgm:prSet presAssocID="{B3F99642-E0B7-44AA-A79F-42D50B83D834}" presName="rootConnector" presStyleLbl="node1" presStyleIdx="0" presStyleCnt="2"/>
      <dgm:spPr/>
    </dgm:pt>
    <dgm:pt modelId="{68F802C2-AD51-4932-B45E-64B7F7FCCA43}" type="pres">
      <dgm:prSet presAssocID="{B3F99642-E0B7-44AA-A79F-42D50B83D834}" presName="childShape" presStyleCnt="0"/>
      <dgm:spPr/>
    </dgm:pt>
    <dgm:pt modelId="{2B08CE9E-2C88-415D-BD1C-39A990400090}" type="pres">
      <dgm:prSet presAssocID="{22638889-7BD1-4213-9DCC-F9E24FCC89A2}" presName="Name13" presStyleLbl="parChTrans1D2" presStyleIdx="0" presStyleCnt="4"/>
      <dgm:spPr/>
    </dgm:pt>
    <dgm:pt modelId="{E05A5D57-364D-4DF4-9B98-10658938B569}" type="pres">
      <dgm:prSet presAssocID="{F3699E52-0C71-4B96-B8FF-71DF126B56BB}" presName="childText" presStyleLbl="bgAcc1" presStyleIdx="0" presStyleCnt="4" custLinFactNeighborX="29" custLinFactNeighborY="7998">
        <dgm:presLayoutVars>
          <dgm:bulletEnabled val="1"/>
        </dgm:presLayoutVars>
      </dgm:prSet>
      <dgm:spPr/>
    </dgm:pt>
    <dgm:pt modelId="{2F60DCA3-5521-483E-9BAA-5E58E3F0595C}" type="pres">
      <dgm:prSet presAssocID="{D2440310-5F37-4700-9F9E-D21822A07536}" presName="Name13" presStyleLbl="parChTrans1D2" presStyleIdx="1" presStyleCnt="4"/>
      <dgm:spPr/>
    </dgm:pt>
    <dgm:pt modelId="{96B1AE86-2C40-4246-BFF1-3DDFB5898335}" type="pres">
      <dgm:prSet presAssocID="{6C1F4CA6-098A-4973-B526-F90C1B5A42A5}" presName="childText" presStyleLbl="bgAcc1" presStyleIdx="1" presStyleCnt="4" custScaleY="132531" custLinFactNeighborX="-643" custLinFactNeighborY="16355">
        <dgm:presLayoutVars>
          <dgm:bulletEnabled val="1"/>
        </dgm:presLayoutVars>
      </dgm:prSet>
      <dgm:spPr/>
    </dgm:pt>
    <dgm:pt modelId="{2A99416F-1822-411F-9AF4-3201CE42F48C}" type="pres">
      <dgm:prSet presAssocID="{7215D83C-20B2-4582-96B3-CEC76DED919B}" presName="root" presStyleCnt="0"/>
      <dgm:spPr/>
    </dgm:pt>
    <dgm:pt modelId="{3E77DB47-CF3B-4897-A1FC-C80CE74FBA17}" type="pres">
      <dgm:prSet presAssocID="{7215D83C-20B2-4582-96B3-CEC76DED919B}" presName="rootComposite" presStyleCnt="0"/>
      <dgm:spPr/>
    </dgm:pt>
    <dgm:pt modelId="{533D59B6-93C6-412B-B578-F1A835231BB8}" type="pres">
      <dgm:prSet presAssocID="{7215D83C-20B2-4582-96B3-CEC76DED919B}" presName="rootText" presStyleLbl="node1" presStyleIdx="1" presStyleCnt="2" custScaleX="185545" custScaleY="113029" custLinFactNeighborX="-2119" custLinFactNeighborY="-14222"/>
      <dgm:spPr/>
    </dgm:pt>
    <dgm:pt modelId="{04CD2BE5-9282-4BF6-AD87-E0C9CB11776D}" type="pres">
      <dgm:prSet presAssocID="{7215D83C-20B2-4582-96B3-CEC76DED919B}" presName="rootConnector" presStyleLbl="node1" presStyleIdx="1" presStyleCnt="2"/>
      <dgm:spPr/>
    </dgm:pt>
    <dgm:pt modelId="{03217C3B-63FC-417F-8029-4CFD45FFA60D}" type="pres">
      <dgm:prSet presAssocID="{7215D83C-20B2-4582-96B3-CEC76DED919B}" presName="childShape" presStyleCnt="0"/>
      <dgm:spPr/>
    </dgm:pt>
    <dgm:pt modelId="{57819ED7-02D3-468C-A5E7-3D0F7097E666}" type="pres">
      <dgm:prSet presAssocID="{B8E927F1-18E4-4EC6-BE23-1915FE46194B}" presName="Name13" presStyleLbl="parChTrans1D2" presStyleIdx="2" presStyleCnt="4"/>
      <dgm:spPr/>
    </dgm:pt>
    <dgm:pt modelId="{B89E0A15-AD77-4F6F-963B-5F3C7E8C9064}" type="pres">
      <dgm:prSet presAssocID="{D786C1D3-1830-411F-8FC5-B9DDC851CC0B}" presName="childText" presStyleLbl="bgAcc1" presStyleIdx="2" presStyleCnt="4" custScaleX="113761" custScaleY="125413" custLinFactNeighborX="-5093" custLinFactNeighborY="-24835">
        <dgm:presLayoutVars>
          <dgm:bulletEnabled val="1"/>
        </dgm:presLayoutVars>
      </dgm:prSet>
      <dgm:spPr/>
    </dgm:pt>
    <dgm:pt modelId="{0CD07A5D-B4FE-4C07-AAD6-39B61069C2BE}" type="pres">
      <dgm:prSet presAssocID="{26344D99-C792-4806-92C6-E3B341CE42D2}" presName="Name13" presStyleLbl="parChTrans1D2" presStyleIdx="3" presStyleCnt="4"/>
      <dgm:spPr/>
    </dgm:pt>
    <dgm:pt modelId="{59CA6A93-D793-4A07-8115-093922E631CE}" type="pres">
      <dgm:prSet presAssocID="{423B3C6D-CC18-457B-B994-ACA3EE3439BD}" presName="childText" presStyleLbl="bgAcc1" presStyleIdx="3" presStyleCnt="4" custScaleX="119640" custLinFactNeighborX="-3870" custLinFactNeighborY="-32022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A3032E05-9F3F-49AE-B71C-9A65DECE713F}" type="presOf" srcId="{423B3C6D-CC18-457B-B994-ACA3EE3439BD}" destId="{59CA6A93-D793-4A07-8115-093922E631CE}" srcOrd="0" destOrd="0" presId="urn:microsoft.com/office/officeart/2005/8/layout/hierarchy3"/>
    <dgm:cxn modelId="{E335630B-03D9-417D-BE69-6899D0B495DA}" srcId="{7215D83C-20B2-4582-96B3-CEC76DED919B}" destId="{D786C1D3-1830-411F-8FC5-B9DDC851CC0B}" srcOrd="0" destOrd="0" parTransId="{B8E927F1-18E4-4EC6-BE23-1915FE46194B}" sibTransId="{C1D055C9-8FFA-45CD-9EA0-2B91E637A5F5}"/>
    <dgm:cxn modelId="{A268AC26-59CF-4E20-A236-947429465800}" type="presOf" srcId="{26344D99-C792-4806-92C6-E3B341CE42D2}" destId="{0CD07A5D-B4FE-4C07-AAD6-39B61069C2BE}" srcOrd="0" destOrd="0" presId="urn:microsoft.com/office/officeart/2005/8/layout/hierarchy3"/>
    <dgm:cxn modelId="{3D43673E-3969-4FCB-9B9D-5D4B1BC49233}" type="presOf" srcId="{B3F99642-E0B7-44AA-A79F-42D50B83D834}" destId="{9DFA5FF0-1F46-4D36-82E7-0597BFB51786}" srcOrd="0" destOrd="0" presId="urn:microsoft.com/office/officeart/2005/8/layout/hierarchy3"/>
    <dgm:cxn modelId="{573D8C5D-B14B-4CE7-BD2C-4EC970659C0F}" type="presOf" srcId="{B8E927F1-18E4-4EC6-BE23-1915FE46194B}" destId="{57819ED7-02D3-468C-A5E7-3D0F7097E666}" srcOrd="0" destOrd="0" presId="urn:microsoft.com/office/officeart/2005/8/layout/hierarchy3"/>
    <dgm:cxn modelId="{86B4FF5E-0B75-4E93-B1B2-AAA467A89401}" type="presOf" srcId="{B3F99642-E0B7-44AA-A79F-42D50B83D834}" destId="{7BBE4CB4-73B4-4423-92AD-2E2A441BD4F0}" srcOrd="1" destOrd="0" presId="urn:microsoft.com/office/officeart/2005/8/layout/hierarchy3"/>
    <dgm:cxn modelId="{256D2C62-5295-4035-9B26-0A94195DE4AF}" type="presOf" srcId="{D786C1D3-1830-411F-8FC5-B9DDC851CC0B}" destId="{B89E0A15-AD77-4F6F-963B-5F3C7E8C9064}" srcOrd="0" destOrd="0" presId="urn:microsoft.com/office/officeart/2005/8/layout/hierarchy3"/>
    <dgm:cxn modelId="{2351CB66-ADEF-4850-90E7-C232A0AB6828}" srcId="{957F9F55-3D33-4A9C-8EFF-49003E98D786}" destId="{B3F99642-E0B7-44AA-A79F-42D50B83D834}" srcOrd="0" destOrd="0" parTransId="{B885F4DC-C965-448B-9DD5-0E3A458FC039}" sibTransId="{6690A23D-F788-40DA-ADB0-B1D2D7DBD1E4}"/>
    <dgm:cxn modelId="{2ADA9369-0744-4C04-980A-99CF54850943}" srcId="{B3F99642-E0B7-44AA-A79F-42D50B83D834}" destId="{F3699E52-0C71-4B96-B8FF-71DF126B56BB}" srcOrd="0" destOrd="0" parTransId="{22638889-7BD1-4213-9DCC-F9E24FCC89A2}" sibTransId="{D7DDEFFE-804C-47B5-84E7-0636ABA21074}"/>
    <dgm:cxn modelId="{DB11CC8B-FCD8-4603-A9D4-CBC88252B5E6}" srcId="{957F9F55-3D33-4A9C-8EFF-49003E98D786}" destId="{7215D83C-20B2-4582-96B3-CEC76DED919B}" srcOrd="1" destOrd="0" parTransId="{BC00F08D-AAC4-4E17-BB78-C9319B12E39C}" sibTransId="{2ED08212-2600-455B-8701-737B4170652C}"/>
    <dgm:cxn modelId="{0FCC3499-5845-424A-B30E-97D2D642AD8A}" type="presOf" srcId="{22638889-7BD1-4213-9DCC-F9E24FCC89A2}" destId="{2B08CE9E-2C88-415D-BD1C-39A990400090}" srcOrd="0" destOrd="0" presId="urn:microsoft.com/office/officeart/2005/8/layout/hierarchy3"/>
    <dgm:cxn modelId="{88B50B9F-8EE9-44FE-8C68-80569AB4DA33}" type="presOf" srcId="{7215D83C-20B2-4582-96B3-CEC76DED919B}" destId="{533D59B6-93C6-412B-B578-F1A835231BB8}" srcOrd="0" destOrd="0" presId="urn:microsoft.com/office/officeart/2005/8/layout/hierarchy3"/>
    <dgm:cxn modelId="{5A59CDA0-B4DA-4358-9E7A-1327A34C8609}" type="presOf" srcId="{7215D83C-20B2-4582-96B3-CEC76DED919B}" destId="{04CD2BE5-9282-4BF6-AD87-E0C9CB11776D}" srcOrd="1" destOrd="0" presId="urn:microsoft.com/office/officeart/2005/8/layout/hierarchy3"/>
    <dgm:cxn modelId="{1BC97AB3-300C-424F-BDA3-FB176FAD21B7}" srcId="{7215D83C-20B2-4582-96B3-CEC76DED919B}" destId="{423B3C6D-CC18-457B-B994-ACA3EE3439BD}" srcOrd="1" destOrd="0" parTransId="{26344D99-C792-4806-92C6-E3B341CE42D2}" sibTransId="{0411B13A-9727-44CF-AC98-CAD37BC2DD88}"/>
    <dgm:cxn modelId="{C03EFFBE-C18E-4B6D-8B8A-28950B9A4BB7}" srcId="{B3F99642-E0B7-44AA-A79F-42D50B83D834}" destId="{6C1F4CA6-098A-4973-B526-F90C1B5A42A5}" srcOrd="1" destOrd="0" parTransId="{D2440310-5F37-4700-9F9E-D21822A07536}" sibTransId="{7EC676ED-A853-4ECD-A242-EF941E29B60B}"/>
    <dgm:cxn modelId="{2E3766D3-89AB-4832-BF34-AFB84DE96A8A}" type="presOf" srcId="{957F9F55-3D33-4A9C-8EFF-49003E98D786}" destId="{B033154F-D53A-4D59-812F-296A164F1088}" srcOrd="0" destOrd="0" presId="urn:microsoft.com/office/officeart/2005/8/layout/hierarchy3"/>
    <dgm:cxn modelId="{19AF1DFA-D11E-400E-8E68-63C1AB8CAA01}" type="presOf" srcId="{F3699E52-0C71-4B96-B8FF-71DF126B56BB}" destId="{E05A5D57-364D-4DF4-9B98-10658938B569}" srcOrd="0" destOrd="0" presId="urn:microsoft.com/office/officeart/2005/8/layout/hierarchy3"/>
    <dgm:cxn modelId="{DDE336FA-33ED-4AEC-A6E6-BC6305C40932}" type="presOf" srcId="{D2440310-5F37-4700-9F9E-D21822A07536}" destId="{2F60DCA3-5521-483E-9BAA-5E58E3F0595C}" srcOrd="0" destOrd="0" presId="urn:microsoft.com/office/officeart/2005/8/layout/hierarchy3"/>
    <dgm:cxn modelId="{BA4842FB-880C-40AC-B5FE-DBA1D5BDE93A}" type="presOf" srcId="{6C1F4CA6-098A-4973-B526-F90C1B5A42A5}" destId="{96B1AE86-2C40-4246-BFF1-3DDFB5898335}" srcOrd="0" destOrd="0" presId="urn:microsoft.com/office/officeart/2005/8/layout/hierarchy3"/>
    <dgm:cxn modelId="{A6312CDC-CC69-4232-935F-7AE67B92A732}" type="presParOf" srcId="{B033154F-D53A-4D59-812F-296A164F1088}" destId="{EE14079A-6398-419F-89A4-ABE94D113CD8}" srcOrd="0" destOrd="0" presId="urn:microsoft.com/office/officeart/2005/8/layout/hierarchy3"/>
    <dgm:cxn modelId="{54B0105E-6F2A-416C-941B-686C5F925D1B}" type="presParOf" srcId="{EE14079A-6398-419F-89A4-ABE94D113CD8}" destId="{1EF847A5-F05C-4A9A-B8BE-9B44F097CFE6}" srcOrd="0" destOrd="0" presId="urn:microsoft.com/office/officeart/2005/8/layout/hierarchy3"/>
    <dgm:cxn modelId="{D59AB04F-1D2E-4AC7-A0DE-E01D3796F240}" type="presParOf" srcId="{1EF847A5-F05C-4A9A-B8BE-9B44F097CFE6}" destId="{9DFA5FF0-1F46-4D36-82E7-0597BFB51786}" srcOrd="0" destOrd="0" presId="urn:microsoft.com/office/officeart/2005/8/layout/hierarchy3"/>
    <dgm:cxn modelId="{94D2825E-A0F3-439D-87B0-501CBDDCE11D}" type="presParOf" srcId="{1EF847A5-F05C-4A9A-B8BE-9B44F097CFE6}" destId="{7BBE4CB4-73B4-4423-92AD-2E2A441BD4F0}" srcOrd="1" destOrd="0" presId="urn:microsoft.com/office/officeart/2005/8/layout/hierarchy3"/>
    <dgm:cxn modelId="{683293A7-FE90-4136-B4DB-796162F0D1D2}" type="presParOf" srcId="{EE14079A-6398-419F-89A4-ABE94D113CD8}" destId="{68F802C2-AD51-4932-B45E-64B7F7FCCA43}" srcOrd="1" destOrd="0" presId="urn:microsoft.com/office/officeart/2005/8/layout/hierarchy3"/>
    <dgm:cxn modelId="{16C52B43-83A6-42E5-9251-23C3DE17572A}" type="presParOf" srcId="{68F802C2-AD51-4932-B45E-64B7F7FCCA43}" destId="{2B08CE9E-2C88-415D-BD1C-39A990400090}" srcOrd="0" destOrd="0" presId="urn:microsoft.com/office/officeart/2005/8/layout/hierarchy3"/>
    <dgm:cxn modelId="{67880221-6496-429B-8DFF-D21AECF1639C}" type="presParOf" srcId="{68F802C2-AD51-4932-B45E-64B7F7FCCA43}" destId="{E05A5D57-364D-4DF4-9B98-10658938B569}" srcOrd="1" destOrd="0" presId="urn:microsoft.com/office/officeart/2005/8/layout/hierarchy3"/>
    <dgm:cxn modelId="{1EA70079-4664-4C55-A11E-22592FFD9440}" type="presParOf" srcId="{68F802C2-AD51-4932-B45E-64B7F7FCCA43}" destId="{2F60DCA3-5521-483E-9BAA-5E58E3F0595C}" srcOrd="2" destOrd="0" presId="urn:microsoft.com/office/officeart/2005/8/layout/hierarchy3"/>
    <dgm:cxn modelId="{A55F0307-5E2B-41F1-9AAF-9C247E015AAB}" type="presParOf" srcId="{68F802C2-AD51-4932-B45E-64B7F7FCCA43}" destId="{96B1AE86-2C40-4246-BFF1-3DDFB5898335}" srcOrd="3" destOrd="0" presId="urn:microsoft.com/office/officeart/2005/8/layout/hierarchy3"/>
    <dgm:cxn modelId="{F8913251-406A-4FCF-8D0E-EA7E9DB035B1}" type="presParOf" srcId="{B033154F-D53A-4D59-812F-296A164F1088}" destId="{2A99416F-1822-411F-9AF4-3201CE42F48C}" srcOrd="1" destOrd="0" presId="urn:microsoft.com/office/officeart/2005/8/layout/hierarchy3"/>
    <dgm:cxn modelId="{3FE60D4B-FFC9-41B4-9C4F-DD33C463D629}" type="presParOf" srcId="{2A99416F-1822-411F-9AF4-3201CE42F48C}" destId="{3E77DB47-CF3B-4897-A1FC-C80CE74FBA17}" srcOrd="0" destOrd="0" presId="urn:microsoft.com/office/officeart/2005/8/layout/hierarchy3"/>
    <dgm:cxn modelId="{EF27BA38-5B3A-4335-AEC5-19B7799D54D0}" type="presParOf" srcId="{3E77DB47-CF3B-4897-A1FC-C80CE74FBA17}" destId="{533D59B6-93C6-412B-B578-F1A835231BB8}" srcOrd="0" destOrd="0" presId="urn:microsoft.com/office/officeart/2005/8/layout/hierarchy3"/>
    <dgm:cxn modelId="{8C3F14B1-925B-46EB-9FD0-D59F13672C1B}" type="presParOf" srcId="{3E77DB47-CF3B-4897-A1FC-C80CE74FBA17}" destId="{04CD2BE5-9282-4BF6-AD87-E0C9CB11776D}" srcOrd="1" destOrd="0" presId="urn:microsoft.com/office/officeart/2005/8/layout/hierarchy3"/>
    <dgm:cxn modelId="{65C1C884-50C5-4898-B275-1C93D17D29DF}" type="presParOf" srcId="{2A99416F-1822-411F-9AF4-3201CE42F48C}" destId="{03217C3B-63FC-417F-8029-4CFD45FFA60D}" srcOrd="1" destOrd="0" presId="urn:microsoft.com/office/officeart/2005/8/layout/hierarchy3"/>
    <dgm:cxn modelId="{540CBCC2-69BA-4184-8DD5-CC25A54470B3}" type="presParOf" srcId="{03217C3B-63FC-417F-8029-4CFD45FFA60D}" destId="{57819ED7-02D3-468C-A5E7-3D0F7097E666}" srcOrd="0" destOrd="0" presId="urn:microsoft.com/office/officeart/2005/8/layout/hierarchy3"/>
    <dgm:cxn modelId="{003D8692-99B7-4121-9E1C-B3F3E4FCB272}" type="presParOf" srcId="{03217C3B-63FC-417F-8029-4CFD45FFA60D}" destId="{B89E0A15-AD77-4F6F-963B-5F3C7E8C9064}" srcOrd="1" destOrd="0" presId="urn:microsoft.com/office/officeart/2005/8/layout/hierarchy3"/>
    <dgm:cxn modelId="{82041684-4FC5-4EAB-A82D-2D356E431001}" type="presParOf" srcId="{03217C3B-63FC-417F-8029-4CFD45FFA60D}" destId="{0CD07A5D-B4FE-4C07-AAD6-39B61069C2BE}" srcOrd="2" destOrd="0" presId="urn:microsoft.com/office/officeart/2005/8/layout/hierarchy3"/>
    <dgm:cxn modelId="{B0105115-28A8-4C8F-8A99-60FA2F0E828C}" type="presParOf" srcId="{03217C3B-63FC-417F-8029-4CFD45FFA60D}" destId="{59CA6A93-D793-4A07-8115-093922E631CE}" srcOrd="3" destOrd="0" presId="urn:microsoft.com/office/officeart/2005/8/layout/hierarchy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FA5FF0-1F46-4D36-82E7-0597BFB51786}">
      <dsp:nvSpPr>
        <dsp:cNvPr id="0" name=""/>
        <dsp:cNvSpPr/>
      </dsp:nvSpPr>
      <dsp:spPr>
        <a:xfrm>
          <a:off x="122058" y="480610"/>
          <a:ext cx="3664356" cy="1393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solidFill>
                <a:srgbClr val="3636A8"/>
              </a:solidFill>
              <a:latin typeface="Arial Narrow" panose="020B0606020202030204" pitchFamily="34" charset="0"/>
            </a:rPr>
            <a:t>Устав: защита и представительство трудовых и социальных прав работников</a:t>
          </a:r>
        </a:p>
      </dsp:txBody>
      <dsp:txXfrm>
        <a:off x="162871" y="521423"/>
        <a:ext cx="3582730" cy="1311839"/>
      </dsp:txXfrm>
    </dsp:sp>
    <dsp:sp modelId="{2B08CE9E-2C88-415D-BD1C-39A990400090}">
      <dsp:nvSpPr>
        <dsp:cNvPr id="0" name=""/>
        <dsp:cNvSpPr/>
      </dsp:nvSpPr>
      <dsp:spPr>
        <a:xfrm>
          <a:off x="488494" y="1874075"/>
          <a:ext cx="252128" cy="574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353"/>
              </a:lnTo>
              <a:lnTo>
                <a:pt x="252128" y="574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5A5D57-364D-4DF4-9B98-10658938B569}">
      <dsp:nvSpPr>
        <dsp:cNvPr id="0" name=""/>
        <dsp:cNvSpPr/>
      </dsp:nvSpPr>
      <dsp:spPr>
        <a:xfrm>
          <a:off x="740622" y="1936189"/>
          <a:ext cx="1639166" cy="10244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rgbClr val="3636A8"/>
              </a:solidFill>
              <a:latin typeface="Arial Narrow" panose="020B0606020202030204" pitchFamily="34" charset="0"/>
            </a:rPr>
            <a:t>Акты коллективно –договорного регулирования</a:t>
          </a:r>
        </a:p>
      </dsp:txBody>
      <dsp:txXfrm>
        <a:off x="770628" y="1966195"/>
        <a:ext cx="1579154" cy="964467"/>
      </dsp:txXfrm>
    </dsp:sp>
    <dsp:sp modelId="{2F60DCA3-5521-483E-9BAA-5E58E3F0595C}">
      <dsp:nvSpPr>
        <dsp:cNvPr id="0" name=""/>
        <dsp:cNvSpPr/>
      </dsp:nvSpPr>
      <dsp:spPr>
        <a:xfrm>
          <a:off x="488494" y="1874075"/>
          <a:ext cx="241113" cy="2107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7204"/>
              </a:lnTo>
              <a:lnTo>
                <a:pt x="241113" y="21072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B1AE86-2C40-4246-BFF1-3DDFB5898335}">
      <dsp:nvSpPr>
        <dsp:cNvPr id="0" name=""/>
        <dsp:cNvSpPr/>
      </dsp:nvSpPr>
      <dsp:spPr>
        <a:xfrm>
          <a:off x="729607" y="3302404"/>
          <a:ext cx="1639166" cy="13577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rgbClr val="3636A8"/>
              </a:solidFill>
              <a:latin typeface="Arial Narrow" panose="020B0606020202030204" pitchFamily="34" charset="0"/>
            </a:rPr>
            <a:t>Работа в трехсторонних комиссиях, взаимодействие с ОМС (ИГОВ), депутатами</a:t>
          </a:r>
        </a:p>
      </dsp:txBody>
      <dsp:txXfrm>
        <a:off x="769374" y="3342171"/>
        <a:ext cx="1559632" cy="1278218"/>
      </dsp:txXfrm>
    </dsp:sp>
    <dsp:sp modelId="{533D59B6-93C6-412B-B578-F1A835231BB8}">
      <dsp:nvSpPr>
        <dsp:cNvPr id="0" name=""/>
        <dsp:cNvSpPr/>
      </dsp:nvSpPr>
      <dsp:spPr>
        <a:xfrm>
          <a:off x="4140455" y="58965"/>
          <a:ext cx="3801739" cy="1157958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solidFill>
                <a:srgbClr val="3636A8"/>
              </a:solidFill>
              <a:latin typeface="Arial Narrow" panose="020B0606020202030204" pitchFamily="34" charset="0"/>
            </a:rPr>
            <a:t>Укрепление и численный рост организации как ресурс выполнения уставных задач</a:t>
          </a:r>
        </a:p>
      </dsp:txBody>
      <dsp:txXfrm>
        <a:off x="4174370" y="92880"/>
        <a:ext cx="3733909" cy="1090128"/>
      </dsp:txXfrm>
    </dsp:sp>
    <dsp:sp modelId="{57819ED7-02D3-468C-A5E7-3D0F7097E666}">
      <dsp:nvSpPr>
        <dsp:cNvPr id="0" name=""/>
        <dsp:cNvSpPr/>
      </dsp:nvSpPr>
      <dsp:spPr>
        <a:xfrm>
          <a:off x="4520628" y="1216923"/>
          <a:ext cx="340108" cy="7898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9806"/>
              </a:lnTo>
              <a:lnTo>
                <a:pt x="340108" y="7898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E0A15-AD77-4F6F-963B-5F3C7E8C9064}">
      <dsp:nvSpPr>
        <dsp:cNvPr id="0" name=""/>
        <dsp:cNvSpPr/>
      </dsp:nvSpPr>
      <dsp:spPr>
        <a:xfrm>
          <a:off x="4860737" y="1364315"/>
          <a:ext cx="1864732" cy="1284829"/>
        </a:xfrm>
        <a:prstGeom prst="roundRect">
          <a:avLst>
            <a:gd name="adj" fmla="val 10000"/>
          </a:avLst>
        </a:prstGeom>
        <a:solidFill>
          <a:srgbClr val="FFFFC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solidFill>
                <a:srgbClr val="3636A8"/>
              </a:solidFill>
              <a:latin typeface="Arial Narrow" panose="020B0606020202030204" pitchFamily="34" charset="0"/>
            </a:rPr>
            <a:t>Организационная, юридическая поддержка руководителя (А)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solidFill>
                <a:srgbClr val="3636A8"/>
              </a:solidFill>
              <a:latin typeface="Arial Narrow" panose="020B0606020202030204" pitchFamily="34" charset="0"/>
            </a:rPr>
            <a:t>(код </a:t>
          </a:r>
          <a:r>
            <a:rPr lang="en-US" sz="1600" b="1" kern="1200" dirty="0">
              <a:solidFill>
                <a:srgbClr val="3636A8"/>
              </a:solidFill>
              <a:latin typeface="Arial Narrow" panose="020B0606020202030204" pitchFamily="34" charset="0"/>
            </a:rPr>
            <a:t>PAEI)</a:t>
          </a:r>
          <a:endParaRPr lang="ru-RU" sz="1600" b="1" kern="1200" dirty="0">
            <a:solidFill>
              <a:srgbClr val="3636A8"/>
            </a:solidFill>
            <a:latin typeface="Arial Narrow" panose="020B0606020202030204" pitchFamily="34" charset="0"/>
          </a:endParaRPr>
        </a:p>
      </dsp:txBody>
      <dsp:txXfrm>
        <a:off x="4898368" y="1401946"/>
        <a:ext cx="1789470" cy="1209567"/>
      </dsp:txXfrm>
    </dsp:sp>
    <dsp:sp modelId="{0CD07A5D-B4FE-4C07-AAD6-39B61069C2BE}">
      <dsp:nvSpPr>
        <dsp:cNvPr id="0" name=""/>
        <dsp:cNvSpPr/>
      </dsp:nvSpPr>
      <dsp:spPr>
        <a:xfrm>
          <a:off x="4520628" y="1216923"/>
          <a:ext cx="360155" cy="21269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6951"/>
              </a:lnTo>
              <a:lnTo>
                <a:pt x="360155" y="21269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A6A93-D793-4A07-8115-093922E631CE}">
      <dsp:nvSpPr>
        <dsp:cNvPr id="0" name=""/>
        <dsp:cNvSpPr/>
      </dsp:nvSpPr>
      <dsp:spPr>
        <a:xfrm>
          <a:off x="4880784" y="2831635"/>
          <a:ext cx="1961098" cy="1024479"/>
        </a:xfrm>
        <a:prstGeom prst="roundRect">
          <a:avLst/>
        </a:prstGeom>
        <a:solidFill>
          <a:srgbClr val="FFFFC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FF0000"/>
              </a:solidFill>
              <a:latin typeface="Arial Narrow" panose="020B0606020202030204" pitchFamily="34" charset="0"/>
            </a:rPr>
            <a:t>Подбор, обучение и поощрение профсоюзного актива и +</a:t>
          </a:r>
        </a:p>
      </dsp:txBody>
      <dsp:txXfrm>
        <a:off x="4930795" y="2881646"/>
        <a:ext cx="1861076" cy="9244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01.04.2025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4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638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2C980-BF69-B175-9871-B802D620B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B62B9C1-242F-35F4-939B-C9FA737EE7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06FF9D2-7F28-3564-CCC8-9D84198048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CD1B9A-8BFC-1315-41F9-09B8BD2862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902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20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59DF90-F196-4D7A-B2A2-108BAB68AEC9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734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21316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116278&amp;dst=10001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RZR&amp;n=130669" TargetMode="External"/><Relationship Id="rId2" Type="http://schemas.openxmlformats.org/officeDocument/2006/relationships/hyperlink" Target="https://login.consultant.ru/link/?req=doc&amp;base=EXP&amp;n=363809&amp;dst=100034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494980&amp;dst=100387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340383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edsoo.ru/Vneurochnaya_deyatelnost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902904"/>
            <a:ext cx="7283152" cy="2249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2000"/>
              </a:lnSpc>
              <a:spcAft>
                <a:spcPts val="0"/>
              </a:spcAft>
            </a:pPr>
            <a:r>
              <a:rPr lang="ru-RU" sz="2600" b="1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</a:rPr>
              <a:t>Социальное партнёрство органов управления образованием и профсоюзных организаций в вопросах соблюдения академических, трудовых и социальных прав педагогических и иных работников образовательных организаций</a:t>
            </a:r>
          </a:p>
          <a:p>
            <a:pPr algn="ctr">
              <a:lnSpc>
                <a:spcPct val="102000"/>
              </a:lnSpc>
              <a:spcAft>
                <a:spcPts val="800"/>
              </a:spcAft>
            </a:pPr>
            <a:endParaRPr lang="ru-RU" sz="8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580526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cap="all" dirty="0">
                <a:solidFill>
                  <a:srgbClr val="FF0000"/>
                </a:solidFill>
                <a:latin typeface="Arial Narrow" pitchFamily="34" charset="0"/>
              </a:rPr>
              <a:t>Восточный округ</a:t>
            </a:r>
          </a:p>
          <a:p>
            <a:pPr algn="ctr"/>
            <a:r>
              <a:rPr lang="ru-RU" sz="1600" b="1" cap="all" dirty="0">
                <a:solidFill>
                  <a:srgbClr val="FF0000"/>
                </a:solidFill>
                <a:latin typeface="Arial Narrow" pitchFamily="34" charset="0"/>
              </a:rPr>
              <a:t>апрель 2025 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26470" y="4552235"/>
            <a:ext cx="5857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kern="500" dirty="0">
                <a:solidFill>
                  <a:srgbClr val="3636A8"/>
                </a:solidFill>
                <a:latin typeface="Arial Narrow" pitchFamily="34" charset="0"/>
                <a:cs typeface="Arial" pitchFamily="34" charset="0"/>
              </a:rPr>
              <a:t>Трошкина Татьяна Евгеньевна,</a:t>
            </a:r>
          </a:p>
          <a:p>
            <a:pPr algn="r"/>
            <a:r>
              <a:rPr lang="ru-RU" b="1" kern="500" dirty="0">
                <a:solidFill>
                  <a:srgbClr val="3636A8"/>
                </a:solidFill>
                <a:latin typeface="Arial Narrow" pitchFamily="34" charset="0"/>
                <a:cs typeface="Arial" pitchFamily="34" charset="0"/>
              </a:rPr>
              <a:t>Председатель Свердловской областной организации Общероссийского Профсоюза образования</a:t>
            </a:r>
            <a:endParaRPr lang="ru-RU" b="1" i="1" kern="500" dirty="0">
              <a:solidFill>
                <a:srgbClr val="3636A8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9675CE7-6DA8-0493-C1EF-5C1B2FF4A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332656"/>
            <a:ext cx="7283152" cy="1143000"/>
          </a:xfrm>
        </p:spPr>
        <p:txBody>
          <a:bodyPr anchor="ctr"/>
          <a:lstStyle/>
          <a:p>
            <a:r>
              <a:rPr lang="ru-RU" sz="2000" b="1" dirty="0">
                <a:solidFill>
                  <a:srgbClr val="CC0000"/>
                </a:solidFill>
                <a:latin typeface="Arial Narrow" panose="020B0606020202030204" pitchFamily="34" charset="0"/>
                <a:ea typeface="Cambria Math" panose="02040503050406030204" pitchFamily="18" charset="0"/>
                <a:cs typeface="Aharoni" panose="02010803020104030203" pitchFamily="2" charset="-79"/>
              </a:rPr>
              <a:t>Свердловская областная организация</a:t>
            </a:r>
            <a:br>
              <a:rPr lang="ru-RU" sz="2000" b="1" dirty="0">
                <a:solidFill>
                  <a:srgbClr val="CC0000"/>
                </a:solidFill>
                <a:latin typeface="Arial Narrow" panose="020B0606020202030204" pitchFamily="34" charset="0"/>
                <a:ea typeface="Cambria Math" panose="02040503050406030204" pitchFamily="18" charset="0"/>
                <a:cs typeface="Aharoni" panose="02010803020104030203" pitchFamily="2" charset="-79"/>
              </a:rPr>
            </a:br>
            <a:r>
              <a:rPr lang="ru-RU" sz="2000" b="1" dirty="0">
                <a:solidFill>
                  <a:srgbClr val="CC0000"/>
                </a:solidFill>
                <a:latin typeface="Arial Narrow" panose="020B0606020202030204" pitchFamily="34" charset="0"/>
                <a:ea typeface="Cambria Math" panose="02040503050406030204" pitchFamily="18" charset="0"/>
                <a:cs typeface="Aharoni" panose="02010803020104030203" pitchFamily="2" charset="-79"/>
              </a:rPr>
              <a:t>Профессионального союза работников народного образования</a:t>
            </a:r>
            <a:br>
              <a:rPr lang="ru-RU" sz="2000" b="1" dirty="0">
                <a:solidFill>
                  <a:srgbClr val="CC0000"/>
                </a:solidFill>
                <a:latin typeface="Arial Narrow" panose="020B0606020202030204" pitchFamily="34" charset="0"/>
                <a:ea typeface="Cambria Math" panose="02040503050406030204" pitchFamily="18" charset="0"/>
                <a:cs typeface="Aharoni" panose="02010803020104030203" pitchFamily="2" charset="-79"/>
              </a:rPr>
            </a:br>
            <a:r>
              <a:rPr lang="ru-RU" sz="2000" b="1" dirty="0">
                <a:solidFill>
                  <a:srgbClr val="CC0000"/>
                </a:solidFill>
                <a:latin typeface="Arial Narrow" panose="020B0606020202030204" pitchFamily="34" charset="0"/>
                <a:ea typeface="Cambria Math" panose="02040503050406030204" pitchFamily="18" charset="0"/>
                <a:cs typeface="Aharoni" panose="02010803020104030203" pitchFamily="2" charset="-79"/>
              </a:rPr>
              <a:t>и науки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488141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C36BB-628C-2C3D-760D-39FDC8486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8E4B7-051F-79A8-AAF6-DD88EA501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СОГЛАШЕНИЕ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2024–2026 гг. (4)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8FB92-DE56-5380-F48F-34D14EC17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747" y="1772816"/>
            <a:ext cx="8768505" cy="4209331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«3.2.24. Работникам образовательных организаций, имеющим почетное звание (СССР, РСФСР, Российской Федерации), название которого начинается со слов «Народный» или «Заслуженный», устанавливаются надбавки за качество выполняемых работ в следующих размерах: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за звание, начинающееся со слова «Народный»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–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 15 000 рублей;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за звание, начинающееся со слова «Заслуженный» 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–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 10 000 рублей.»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«3.5.2 (абзац третий) изложить в следующей редакции: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«нахождения в отпуске по беременности и родам, отпуске по уходу за ребенком при выходе на работу (в том числе, если срок действия квалификационной категории истек в течение 12 месяцев после выхода из соответствующего отпуска);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E228ABF-4057-A0F3-DF06-E164D8D530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21108"/>
              </p:ext>
            </p:extLst>
          </p:nvPr>
        </p:nvGraphicFramePr>
        <p:xfrm>
          <a:off x="260954" y="4221088"/>
          <a:ext cx="8703534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6750">
                  <a:extLst>
                    <a:ext uri="{9D8B030D-6E8A-4147-A177-3AD203B41FA5}">
                      <a16:colId xmlns:a16="http://schemas.microsoft.com/office/drawing/2014/main" val="74154639"/>
                    </a:ext>
                  </a:extLst>
                </a:gridCol>
                <a:gridCol w="7056784">
                  <a:extLst>
                    <a:ext uri="{9D8B030D-6E8A-4147-A177-3AD203B41FA5}">
                      <a16:colId xmlns:a16="http://schemas.microsoft.com/office/drawing/2014/main" val="20799974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0" algn="l"/>
                      <a:r>
                        <a:rPr lang="ru-RU" sz="15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Учитель</a:t>
                      </a:r>
                      <a:r>
                        <a:rPr lang="en-US" sz="15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;</a:t>
                      </a:r>
                      <a:r>
                        <a:rPr lang="ru-RU" sz="15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 преподаватель</a:t>
                      </a:r>
                      <a:r>
                        <a:rPr lang="en-US" sz="15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;</a:t>
                      </a:r>
                      <a:r>
                        <a:rPr lang="ru-RU" sz="15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тьютор</a:t>
                      </a:r>
                    </a:p>
                  </a:txBody>
                  <a:tcPr marL="39370" marR="39370" marT="64770" marB="6477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indent="-7620" algn="l"/>
                      <a:r>
                        <a:rPr lang="ru-RU" sz="15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Liberation Serif"/>
                        </a:rPr>
                        <a:t>Воспитатель (независимо от места работы); социальный педагог; педагог-организатор; педагог дополнительного образования (при совпадении профиля кружка, направления дополнительной работы профилю работы по основной должности); учитель; </a:t>
                      </a:r>
                      <a:r>
                        <a:rPr lang="ru-RU" sz="15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Liberation Serif"/>
                        </a:rPr>
                        <a:t>тьютор</a:t>
                      </a:r>
                      <a:endParaRPr lang="ru-RU" sz="1500" dirty="0">
                        <a:solidFill>
                          <a:srgbClr val="3636A8"/>
                        </a:solidFill>
                        <a:effectLst/>
                        <a:highlight>
                          <a:srgbClr val="FFFFCC"/>
                        </a:highlight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457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0" algn="l"/>
                      <a:r>
                        <a:rPr lang="ru-RU" sz="1500" b="1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Преподаватель-организатор ОБЖ;</a:t>
                      </a:r>
                    </a:p>
                    <a:p>
                      <a:pPr indent="0" algn="l"/>
                      <a:r>
                        <a:rPr lang="ru-RU" sz="1500" b="1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преподаватель-организатор ОБЗР</a:t>
                      </a:r>
                    </a:p>
                  </a:txBody>
                  <a:tcPr marL="39370" marR="39370" marT="64770" marB="6477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indent="-7620" algn="l"/>
                      <a:r>
                        <a:rPr lang="ru-RU" sz="15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Учитель (ведущий занятия с обучающимися по курсу «Основы безопасности жизнедеятельности»); преподаватель (ведущий занятия с обучающимися по курсу «Основы безопасности жизнедеятельности»); учитель (физическая культура); преподаватель (физическая культура); учитель (ведущий занятия с обучающимися по курсу «Основы безопасности и защиты Родины»); преподаватель (ведущий занятия с обучающимися по курсу «Основы безопасности и защиты Родины»)</a:t>
                      </a:r>
                    </a:p>
                  </a:txBody>
                  <a:tcPr marL="39370" marR="39370" marT="64770" marB="64770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842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086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1143000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Экономическая эффективность муниципальных соглашений (за 5 лет)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085227"/>
              </p:ext>
            </p:extLst>
          </p:nvPr>
        </p:nvGraphicFramePr>
        <p:xfrm>
          <a:off x="521275" y="1921557"/>
          <a:ext cx="8171999" cy="3356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54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54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54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5426">
                  <a:extLst>
                    <a:ext uri="{9D8B030D-6E8A-4147-A177-3AD203B41FA5}">
                      <a16:colId xmlns:a16="http://schemas.microsoft.com/office/drawing/2014/main" val="3835412954"/>
                    </a:ext>
                  </a:extLst>
                </a:gridCol>
                <a:gridCol w="1255426">
                  <a:extLst>
                    <a:ext uri="{9D8B030D-6E8A-4147-A177-3AD203B41FA5}">
                      <a16:colId xmlns:a16="http://schemas.microsoft.com/office/drawing/2014/main" val="873376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Экономическая эффективность соглашений</a:t>
                      </a:r>
                      <a:endParaRPr lang="ru-RU" sz="1800" b="1" dirty="0">
                        <a:solidFill>
                          <a:srgbClr val="3636A8"/>
                        </a:solidFill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2020</a:t>
                      </a:r>
                      <a:endParaRPr lang="ru-RU" sz="1800" b="1" dirty="0">
                        <a:solidFill>
                          <a:srgbClr val="3636A8"/>
                        </a:solidFill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2021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2022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2024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Кол-во работников, получивших льготы </a:t>
                      </a:r>
                      <a:endParaRPr lang="ru-RU" sz="1800" b="1" dirty="0">
                        <a:solidFill>
                          <a:srgbClr val="3636A8"/>
                        </a:solidFill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100 339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107 553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129 563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119 835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94 916 </a:t>
                      </a:r>
                      <a:endParaRPr lang="ru-RU" sz="1800" b="1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Из бюджета МО, рублей</a:t>
                      </a:r>
                      <a:endParaRPr lang="ru-RU" sz="1800" b="1" dirty="0">
                        <a:solidFill>
                          <a:srgbClr val="3636A8"/>
                        </a:solidFill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413 322 965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489 718 879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547 328 018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927 694 393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541 139 965 </a:t>
                      </a:r>
                      <a:endParaRPr lang="ru-RU" sz="1800" b="1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Из профсоюзного бюджета, рублей</a:t>
                      </a:r>
                      <a:endParaRPr lang="ru-RU" sz="1800" b="1" dirty="0">
                        <a:solidFill>
                          <a:srgbClr val="3636A8"/>
                        </a:solidFill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94 820 137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107 081 669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107 514 445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119 187 768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134 354 974 </a:t>
                      </a:r>
                      <a:endParaRPr lang="ru-RU" sz="1800" b="1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892203"/>
              </p:ext>
            </p:extLst>
          </p:nvPr>
        </p:nvGraphicFramePr>
        <p:xfrm>
          <a:off x="549997" y="5517232"/>
          <a:ext cx="8165525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4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0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ИТОГО из бюджетов МО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2 919 204 220</a:t>
                      </a:r>
                      <a:endParaRPr lang="ru-RU" sz="2000" b="1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ИТОГО из профсоюзного</a:t>
                      </a:r>
                      <a:r>
                        <a:rPr lang="ru-RU" sz="1800" b="1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 бюджета</a:t>
                      </a:r>
                      <a:endParaRPr lang="ru-RU" sz="1800" b="1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562 958 993 </a:t>
                      </a:r>
                      <a:endParaRPr lang="ru-RU" sz="2000" b="1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55FE9-04B5-1F89-2A61-409519A23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AA681A-E3A9-3179-B43C-DDAF3D4A4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480" y="274638"/>
            <a:ext cx="6972320" cy="1143000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Трудовой кодекс РФ</a:t>
            </a:r>
            <a:b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Статья 29. Представители работников </a:t>
            </a:r>
            <a:endParaRPr lang="ru-RU" sz="2800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7CA02B9-9FF0-291A-4558-A337DC98B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67" y="1844824"/>
            <a:ext cx="8252433" cy="2289436"/>
          </a:xfrm>
        </p:spPr>
        <p:txBody>
          <a:bodyPr/>
          <a:lstStyle/>
          <a:p>
            <a:pPr marL="0" indent="0" algn="r">
              <a:buNone/>
            </a:pPr>
            <a:r>
              <a:rPr lang="ru-RU" sz="2200" b="1" dirty="0">
                <a:solidFill>
                  <a:srgbClr val="3636A8"/>
                </a:solidFill>
                <a:latin typeface="Arial Narrow" pitchFamily="34" charset="0"/>
              </a:rPr>
              <a:t>Интересы работников при проведении коллективных переговоров, заключении или изменении коллективного договора, осуществлении контроля за его выполнением, а также при реализации права на участие в управлении организацией</a:t>
            </a:r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, рассмотрении трудовых споров работников с работодателем </a:t>
            </a:r>
            <a:r>
              <a:rPr lang="ru-RU" sz="2200" b="1" dirty="0">
                <a:solidFill>
                  <a:srgbClr val="3636A8"/>
                </a:solidFill>
                <a:latin typeface="Arial Narrow" pitchFamily="34" charset="0"/>
              </a:rPr>
              <a:t>представляют </a:t>
            </a:r>
            <a:r>
              <a:rPr lang="ru-RU" sz="2200" b="1" dirty="0">
                <a:solidFill>
                  <a:srgbClr val="FF0000"/>
                </a:solidFill>
                <a:latin typeface="Arial Narrow" pitchFamily="34" charset="0"/>
              </a:rPr>
              <a:t>первичная профсоюзная организация</a:t>
            </a:r>
            <a:r>
              <a:rPr lang="ru-RU" sz="2200" b="1" dirty="0">
                <a:solidFill>
                  <a:srgbClr val="3636A8"/>
                </a:solidFill>
                <a:latin typeface="Arial Narrow" pitchFamily="34" charset="0"/>
              </a:rPr>
              <a:t> </a:t>
            </a:r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или </a:t>
            </a:r>
            <a:r>
              <a:rPr lang="ru-RU" sz="2200" b="1" dirty="0">
                <a:solidFill>
                  <a:srgbClr val="3636A8"/>
                </a:solidFill>
                <a:latin typeface="Arial Narrow" pitchFamily="34" charset="0"/>
              </a:rPr>
              <a:t>иные представители</a:t>
            </a:r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, избираемые работниками.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ая выноска 4">
            <a:extLst>
              <a:ext uri="{FF2B5EF4-FFF2-40B4-BE49-F238E27FC236}">
                <a16:creationId xmlns:a16="http://schemas.microsoft.com/office/drawing/2014/main" id="{73F5ADB9-AFD3-E12E-BB52-D502D71E46C1}"/>
              </a:ext>
            </a:extLst>
          </p:cNvPr>
          <p:cNvSpPr/>
          <p:nvPr/>
        </p:nvSpPr>
        <p:spPr>
          <a:xfrm>
            <a:off x="4143372" y="4572008"/>
            <a:ext cx="4357718" cy="15716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Для безусловной реализации права на представительство необходимо, чтобы первичная профсоюзная организация объединяла более половины работников!</a:t>
            </a:r>
            <a:endParaRPr lang="ru-RU" sz="2000" dirty="0"/>
          </a:p>
        </p:txBody>
      </p:sp>
      <p:pic>
        <p:nvPicPr>
          <p:cNvPr id="2054" name="Picture 6" descr="https://www.acrit-studio.ru/upload/iblock/4de/Sravnenie.jpg">
            <a:extLst>
              <a:ext uri="{FF2B5EF4-FFF2-40B4-BE49-F238E27FC236}">
                <a16:creationId xmlns:a16="http://schemas.microsoft.com/office/drawing/2014/main" id="{F3F67D03-B97C-F5B1-6112-679E3AE59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357694"/>
            <a:ext cx="2668388" cy="21347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9438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5DD10F-1EB9-88CB-124E-40E189322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32656"/>
            <a:ext cx="7355160" cy="1143000"/>
          </a:xfrm>
        </p:spPr>
        <p:txBody>
          <a:bodyPr anchor="ctr"/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Совет трудового коллектива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vs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Профком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7220561-1FED-6067-4EC3-B33A42400E1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520" y="1610659"/>
          <a:ext cx="8640960" cy="490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402838850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855125113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1023891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ППО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СТК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069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Организационно-правовая форма: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общественная организация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орган общественной самодеятельности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745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Подотчётность работникам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отчитывается перед профсоюзной организацией и вышестоящими органами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нет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56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Полномочия по защите прав работников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установлены Трудовым кодексом РФ, </a:t>
                      </a: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Федеральными законами «Об общественных объединениях», «О профессиональных союзах, их правах и гарантиях деятельности»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установлены ТК РФ в случае уполномочия СТК на представительство (минимальны)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599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b="1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Право на информацию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вправе бесплатно и беспрепятственно получать от работодателей информацию по социально-трудовым вопросам</a:t>
                      </a:r>
                      <a:endParaRPr lang="ru-RU" sz="17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нет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0004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Возможность получения юридической и методической помощи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вышестоящие профсоюзные органы обеспечивают ППО макетами документов коллективно-договорного регулирования, различных локальных нормативных актов, а также оказывают помощь в вопросах применения трудового законодательства и законодательства по охране труда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7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нет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9858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576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D1386-0D1A-A0B0-540E-7FAB306D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332656"/>
            <a:ext cx="6995120" cy="1143000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Согласование проектов нормативных актов или учет мнения (ст. 372 ТК РФ)?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53EDF9-AA83-300B-A31C-BDCC159C1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4824"/>
            <a:ext cx="8496944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Трудовой кодекс Российской Федерации от 30.12.2001 № 197-ФЗ</a:t>
            </a:r>
          </a:p>
          <a:p>
            <a:pPr marL="0" indent="0" algn="just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Статья 8. Локальные нормативные акты, содержащие нормы трудового права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Коллективным договором, соглашениями может быть предусмотрено принятие локальных нормативных актов по согласованию с представительным органом работников.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Соглашение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2024–2026 гг.: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Приложение № 6 «Порядок согласования с выборным органом первичной профсоюзной организации локальных нормативных актов при их принятии</a:t>
            </a:r>
            <a:r>
              <a:rPr lang="ru-RU" sz="20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Приложение № 17 «Порядок учета мотивированного мнения (согласования) городской (районной) организации профсоюза при принятии муниципальных нормативных правовых актов, затрагивающих права работников».</a:t>
            </a:r>
            <a:endParaRPr lang="ru-RU" sz="20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751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CE654F-1761-23C2-2CA2-F22871010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ru-RU" sz="1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Приказ Министерства образования и молодежной политики Свердловской области от 25.01.2023 N 64-Д</a:t>
            </a:r>
            <a:br>
              <a:rPr lang="ru-RU" sz="1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1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"</a:t>
            </a:r>
            <a:r>
              <a:rPr lang="ru-RU" sz="1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CC"/>
                </a:highlight>
                <a:latin typeface="Arial Narrow" panose="020B0606020202030204" pitchFamily="34" charset="0"/>
              </a:rPr>
              <a:t>Об оценке эффективности деятельности </a:t>
            </a:r>
            <a:r>
              <a:rPr lang="ru-RU" sz="1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государственных учреждений Свердловской области, в отношении которых Министерство образования и молодежной политики Свердловской области осуществляет функции и полномочия учредителя"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0D39150-F3DA-2EC6-794B-66C7D655C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348880"/>
            <a:ext cx="8291264" cy="3849291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79. Наличие первичной профсоюзной организации, объединяющей более 50% работников	</a:t>
            </a:r>
            <a:endParaRPr lang="ru-RU" sz="20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значение: да/нет, где:</a:t>
            </a:r>
          </a:p>
          <a:p>
            <a:pPr marL="0" indent="0" algn="l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да - наличие первичной профсоюзной организации, объединяющей более 50% работников;</a:t>
            </a:r>
          </a:p>
          <a:p>
            <a:pPr marL="0" indent="0" algn="l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нет - отсутствие первичной профсоюзной организации, объединяющей более 50% работников.</a:t>
            </a:r>
          </a:p>
          <a:p>
            <a:pPr marL="0" indent="0" algn="l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Учреждения направляют за подписью руководителя информацию, подтверждающую исполнение показателя.</a:t>
            </a:r>
          </a:p>
          <a:p>
            <a:pPr marL="0" indent="0" algn="l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Оценивается Министерством на основании представленной информации и имеющихся данных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362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14667C-AE32-9FD9-49FE-64D09289A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336475"/>
            <a:ext cx="7283152" cy="897805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Задачи организаций Профсоюза в социальном партнёрстве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C96F49DA-12F4-2A9C-0CE0-FC67CB8808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3176818"/>
              </p:ext>
            </p:extLst>
          </p:nvPr>
        </p:nvGraphicFramePr>
        <p:xfrm>
          <a:off x="332756" y="1234280"/>
          <a:ext cx="7992888" cy="4697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AB654FB8-EEBF-0C5F-139C-D36E033A8DC6}"/>
              </a:ext>
            </a:extLst>
          </p:cNvPr>
          <p:cNvSpPr/>
          <p:nvPr/>
        </p:nvSpPr>
        <p:spPr>
          <a:xfrm>
            <a:off x="2872955" y="3275959"/>
            <a:ext cx="136815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Оплата труда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E2875D58-7443-6045-0DEE-EBB2825167EC}"/>
              </a:ext>
            </a:extLst>
          </p:cNvPr>
          <p:cNvSpPr/>
          <p:nvPr/>
        </p:nvSpPr>
        <p:spPr>
          <a:xfrm>
            <a:off x="2872955" y="3721616"/>
            <a:ext cx="136815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аттестация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FE8CC433-5D3B-8C17-6567-1E8E2A5E3AC9}"/>
              </a:ext>
            </a:extLst>
          </p:cNvPr>
          <p:cNvSpPr/>
          <p:nvPr/>
        </p:nvSpPr>
        <p:spPr>
          <a:xfrm>
            <a:off x="2920316" y="4957154"/>
            <a:ext cx="1368152" cy="3207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Соц. льготы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EC8B4AA3-00C4-30EA-62FF-E6EDCC70AF08}"/>
              </a:ext>
            </a:extLst>
          </p:cNvPr>
          <p:cNvSpPr/>
          <p:nvPr/>
        </p:nvSpPr>
        <p:spPr>
          <a:xfrm>
            <a:off x="2930457" y="5322212"/>
            <a:ext cx="1368152" cy="669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Соц. Гарантии (жилье, пенсии)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262C0D18-8916-FDBF-72DA-DE4EA614B155}"/>
              </a:ext>
            </a:extLst>
          </p:cNvPr>
          <p:cNvSpPr/>
          <p:nvPr/>
        </p:nvSpPr>
        <p:spPr>
          <a:xfrm>
            <a:off x="2911114" y="4138190"/>
            <a:ext cx="1368152" cy="3207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Нормы труда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538E0689-A9C7-DE5A-3500-1C2F24EDBBBE}"/>
              </a:ext>
            </a:extLst>
          </p:cNvPr>
          <p:cNvSpPr/>
          <p:nvPr/>
        </p:nvSpPr>
        <p:spPr>
          <a:xfrm>
            <a:off x="2886474" y="4541569"/>
            <a:ext cx="1368152" cy="3207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охрана труда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BCCE7CE-5ED2-5CCA-4498-AC5191A8ABA3}"/>
              </a:ext>
            </a:extLst>
          </p:cNvPr>
          <p:cNvSpPr/>
          <p:nvPr/>
        </p:nvSpPr>
        <p:spPr>
          <a:xfrm>
            <a:off x="7174632" y="2803232"/>
            <a:ext cx="1512168" cy="983700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Первичная организация объединяет более 50 % (в идеале – 100%)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99B365AD-F811-B00C-6292-A7762FCAA2E9}"/>
              </a:ext>
            </a:extLst>
          </p:cNvPr>
          <p:cNvSpPr/>
          <p:nvPr/>
        </p:nvSpPr>
        <p:spPr>
          <a:xfrm>
            <a:off x="7307882" y="3878247"/>
            <a:ext cx="1512168" cy="669437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Руководитель-член профсоюза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C0FEFFCE-4FA1-AD92-435B-3E77B285E1A5}"/>
              </a:ext>
            </a:extLst>
          </p:cNvPr>
          <p:cNvSpPr/>
          <p:nvPr/>
        </p:nvSpPr>
        <p:spPr>
          <a:xfrm>
            <a:off x="7242598" y="4655004"/>
            <a:ext cx="1512168" cy="669437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Согласование локальных актов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BC45D9E5-8CED-A7C4-922A-E4F5AE09DE04}"/>
              </a:ext>
            </a:extLst>
          </p:cNvPr>
          <p:cNvSpPr/>
          <p:nvPr/>
        </p:nvSpPr>
        <p:spPr>
          <a:xfrm>
            <a:off x="7202910" y="5423521"/>
            <a:ext cx="1698684" cy="941827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cap="all" dirty="0">
                <a:solidFill>
                  <a:srgbClr val="3636A8"/>
                </a:solidFill>
                <a:latin typeface="Arial Narrow" panose="020B0606020202030204" pitchFamily="34" charset="0"/>
              </a:rPr>
              <a:t>Участие ППО в управлении образовательной организацией</a:t>
            </a: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B5D4F6EE-7646-6415-B66F-E2E0D6FB2E7B}"/>
              </a:ext>
            </a:extLst>
          </p:cNvPr>
          <p:cNvSpPr/>
          <p:nvPr/>
        </p:nvSpPr>
        <p:spPr>
          <a:xfrm>
            <a:off x="4932040" y="5363230"/>
            <a:ext cx="2176241" cy="1189413"/>
          </a:xfrm>
          <a:prstGeom prst="roundRect">
            <a:avLst/>
          </a:prstGeom>
          <a:solidFill>
            <a:srgbClr val="FFFFCC">
              <a:alpha val="90000"/>
            </a:srgbClr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ru-RU" sz="1600" b="1" dirty="0">
                <a:solidFill>
                  <a:srgbClr val="3636A8"/>
                </a:solidFill>
                <a:latin typeface="Arial Narrow" panose="020B0606020202030204" pitchFamily="34" charset="0"/>
              </a:rPr>
              <a:t>Оказание помощи и проведение мероприятий для членов Профсоюза (</a:t>
            </a:r>
            <a:r>
              <a:rPr lang="en-US" sz="1600" b="1" dirty="0">
                <a:solidFill>
                  <a:srgbClr val="3636A8"/>
                </a:solidFill>
                <a:latin typeface="Arial Narrow" panose="020B0606020202030204" pitchFamily="34" charset="0"/>
              </a:rPr>
              <a:t>I</a:t>
            </a:r>
            <a:r>
              <a:rPr lang="ru-RU" sz="1600" b="1" dirty="0">
                <a:solidFill>
                  <a:srgbClr val="3636A8"/>
                </a:solidFill>
                <a:latin typeface="Arial Narrow" panose="020B0606020202030204" pitchFamily="34" charset="0"/>
              </a:rPr>
              <a:t>)</a:t>
            </a:r>
          </a:p>
        </p:txBody>
      </p:sp>
      <p:sp>
        <p:nvSpPr>
          <p:cNvPr id="29" name="Стрелка: вниз 28">
            <a:extLst>
              <a:ext uri="{FF2B5EF4-FFF2-40B4-BE49-F238E27FC236}">
                <a16:creationId xmlns:a16="http://schemas.microsoft.com/office/drawing/2014/main" id="{0C4953CC-A7F7-62A6-7216-3CB8211A54E4}"/>
              </a:ext>
            </a:extLst>
          </p:cNvPr>
          <p:cNvSpPr/>
          <p:nvPr/>
        </p:nvSpPr>
        <p:spPr>
          <a:xfrm>
            <a:off x="6018107" y="5091223"/>
            <a:ext cx="247099" cy="272007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: вниз 30">
            <a:extLst>
              <a:ext uri="{FF2B5EF4-FFF2-40B4-BE49-F238E27FC236}">
                <a16:creationId xmlns:a16="http://schemas.microsoft.com/office/drawing/2014/main" id="{D76E1C28-1A47-2DA9-A40D-15D466B43BFE}"/>
              </a:ext>
            </a:extLst>
          </p:cNvPr>
          <p:cNvSpPr/>
          <p:nvPr/>
        </p:nvSpPr>
        <p:spPr>
          <a:xfrm rot="10800000">
            <a:off x="6018108" y="3809649"/>
            <a:ext cx="247099" cy="272007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авая фигурная скобка 3">
            <a:extLst>
              <a:ext uri="{FF2B5EF4-FFF2-40B4-BE49-F238E27FC236}">
                <a16:creationId xmlns:a16="http://schemas.microsoft.com/office/drawing/2014/main" id="{8F033E3B-C693-3170-1443-D5E475EC9BD7}"/>
              </a:ext>
            </a:extLst>
          </p:cNvPr>
          <p:cNvSpPr/>
          <p:nvPr/>
        </p:nvSpPr>
        <p:spPr>
          <a:xfrm rot="10800000" flipH="1">
            <a:off x="4285872" y="3299417"/>
            <a:ext cx="233488" cy="2718574"/>
          </a:xfrm>
          <a:prstGeom prst="rightBrace">
            <a:avLst/>
          </a:prstGeom>
          <a:ln w="57150">
            <a:solidFill>
              <a:srgbClr val="3636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pic>
        <p:nvPicPr>
          <p:cNvPr id="7" name="Рисунок 6" descr="Флажок со сплошной заливкой">
            <a:extLst>
              <a:ext uri="{FF2B5EF4-FFF2-40B4-BE49-F238E27FC236}">
                <a16:creationId xmlns:a16="http://schemas.microsoft.com/office/drawing/2014/main" id="{A8B4C49E-DE14-DCA8-3D34-776501355F3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59961" y="2757638"/>
            <a:ext cx="370957" cy="374008"/>
          </a:xfrm>
          <a:prstGeom prst="rect">
            <a:avLst/>
          </a:prstGeom>
        </p:spPr>
      </p:pic>
      <p:pic>
        <p:nvPicPr>
          <p:cNvPr id="8" name="Рисунок 7" descr="Флажок со сплошной заливкой">
            <a:extLst>
              <a:ext uri="{FF2B5EF4-FFF2-40B4-BE49-F238E27FC236}">
                <a16:creationId xmlns:a16="http://schemas.microsoft.com/office/drawing/2014/main" id="{52E05042-9525-947D-3EF0-B9058D4F8AB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546801" y="3777809"/>
            <a:ext cx="338571" cy="367148"/>
          </a:xfrm>
          <a:prstGeom prst="rect">
            <a:avLst/>
          </a:prstGeom>
        </p:spPr>
      </p:pic>
      <p:pic>
        <p:nvPicPr>
          <p:cNvPr id="19" name="Рисунок 18" descr="Флажок со сплошной заливкой">
            <a:extLst>
              <a:ext uri="{FF2B5EF4-FFF2-40B4-BE49-F238E27FC236}">
                <a16:creationId xmlns:a16="http://schemas.microsoft.com/office/drawing/2014/main" id="{1FDCB27F-7101-FE00-13BB-CEAE374559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541189" y="4593278"/>
            <a:ext cx="368618" cy="368618"/>
          </a:xfrm>
          <a:prstGeom prst="rect">
            <a:avLst/>
          </a:prstGeom>
        </p:spPr>
      </p:pic>
      <p:pic>
        <p:nvPicPr>
          <p:cNvPr id="20" name="Рисунок 19" descr="Флажок со сплошной заливкой">
            <a:extLst>
              <a:ext uri="{FF2B5EF4-FFF2-40B4-BE49-F238E27FC236}">
                <a16:creationId xmlns:a16="http://schemas.microsoft.com/office/drawing/2014/main" id="{5CE38FE8-7DB7-D196-2D8E-FC38FF3977B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57763" y="5363230"/>
            <a:ext cx="358364" cy="351232"/>
          </a:xfrm>
          <a:prstGeom prst="rect">
            <a:avLst/>
          </a:prstGeom>
        </p:spPr>
      </p:pic>
      <p:sp>
        <p:nvSpPr>
          <p:cNvPr id="21" name="Стрелка: вправо 20">
            <a:extLst>
              <a:ext uri="{FF2B5EF4-FFF2-40B4-BE49-F238E27FC236}">
                <a16:creationId xmlns:a16="http://schemas.microsoft.com/office/drawing/2014/main" id="{E48CE8A1-9D15-B08B-18EB-71FAA953F4E3}"/>
              </a:ext>
            </a:extLst>
          </p:cNvPr>
          <p:cNvSpPr/>
          <p:nvPr/>
        </p:nvSpPr>
        <p:spPr>
          <a:xfrm rot="2241121">
            <a:off x="-32113" y="3609407"/>
            <a:ext cx="1689260" cy="703953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РОП, ТОП</a:t>
            </a:r>
          </a:p>
        </p:txBody>
      </p:sp>
      <p:sp>
        <p:nvSpPr>
          <p:cNvPr id="23" name="Стрелка: влево 22">
            <a:extLst>
              <a:ext uri="{FF2B5EF4-FFF2-40B4-BE49-F238E27FC236}">
                <a16:creationId xmlns:a16="http://schemas.microsoft.com/office/drawing/2014/main" id="{2A365910-5581-EB55-FCC1-FDDAB08528F5}"/>
              </a:ext>
            </a:extLst>
          </p:cNvPr>
          <p:cNvSpPr/>
          <p:nvPr/>
        </p:nvSpPr>
        <p:spPr>
          <a:xfrm rot="20209080">
            <a:off x="7858553" y="2164168"/>
            <a:ext cx="978408" cy="593659"/>
          </a:xfrm>
          <a:prstGeom prst="lef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ППО</a:t>
            </a:r>
          </a:p>
        </p:txBody>
      </p:sp>
    </p:spTree>
    <p:extLst>
      <p:ext uri="{BB962C8B-B14F-4D97-AF65-F5344CB8AC3E}">
        <p14:creationId xmlns:p14="http://schemas.microsoft.com/office/powerpoint/2010/main" val="2279918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850" cy="1143000"/>
          </a:xfrm>
        </p:spPr>
        <p:txBody>
          <a:bodyPr/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Участие представителя работников  (ППО!) в общественно-государственном управлении ОО через работу в Комиссиях (ст. 26 273-ФЗ</a:t>
            </a:r>
            <a:r>
              <a:rPr lang="ru-RU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772816"/>
            <a:ext cx="8229600" cy="3983047"/>
          </a:xfrm>
        </p:spPr>
        <p:txBody>
          <a:bodyPr/>
          <a:lstStyle/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 распределению нагрузки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 стимулированию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 оказанию материальной помощи (из средств работодателя)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при изменении Правил внутреннего трудового распорядка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 предварительному комплектованию и тарификации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 аттестации работников на соответствие занимаемой должности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при увольнение работников по п. 2,3,5 ст. 81 ТК РФ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 охране труда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 проведению СОУТ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при возложении дисциплинарных взысканий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 контролю выполнения коллективного договора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 награждению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E09D08-501C-1819-1E62-4228A8F07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03745"/>
            <a:ext cx="7272808" cy="1143000"/>
          </a:xfrm>
        </p:spPr>
        <p:txBody>
          <a:bodyPr/>
          <a:lstStyle/>
          <a:p>
            <a:r>
              <a:rPr lang="ru-RU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Основные совместные мероприятия первичной профсоюзной организации и администрации образовательной организации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0051C1-F1ED-AABD-2B1C-155544207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112" y="1844824"/>
            <a:ext cx="8484368" cy="4525963"/>
          </a:xfrm>
        </p:spPr>
        <p:txBody>
          <a:bodyPr/>
          <a:lstStyle/>
          <a:p>
            <a:r>
              <a:rPr lang="ru-RU" sz="200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Ежегодное подведение итогов выполнения коллективного договора и соглашения по охране труда;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Разработка локальных нормативных актов (Положение об оплате труда!);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Участие представителей ППО в работе комиссий и советов;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Оперативные совещания;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Работа с молодыми педагогами;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Поддержка участия в профессиональных конкурсах;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Культурно-массовые, спортивные мероприятия;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Праздники (День учителя, Новый год, 8 Марта, юбилеи и т. д.);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Досуговые мероприятия (экскурсии, поездки, посещение театра и т. д.);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Работа с ветеранами;</a:t>
            </a:r>
          </a:p>
          <a:p>
            <a:r>
              <a:rPr lang="ru-RU" sz="200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Информирование коллектива о работе первичной профсоюзной организации!</a:t>
            </a:r>
          </a:p>
        </p:txBody>
      </p:sp>
    </p:spTree>
    <p:extLst>
      <p:ext uri="{BB962C8B-B14F-4D97-AF65-F5344CB8AC3E}">
        <p14:creationId xmlns:p14="http://schemas.microsoft.com/office/powerpoint/2010/main" val="3343593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358114" cy="1143000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Что даёт наличие ППО, объединяющей больше половины работников, руководителю?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3324" y="1844824"/>
            <a:ext cx="8436394" cy="4525963"/>
          </a:xfrm>
        </p:spPr>
        <p:txBody>
          <a:bodyPr/>
          <a:lstStyle/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Наличие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ответственного постоянного обученного (подготовленного) представителя 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работников;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Возможность пользоваться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макетами локальных нормативных актов, КД, разработанными Профсоюзом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Возможность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участия в обучающих семинарах Профсоюза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Поддержку в работе с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молодыми педагогами и наставниками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Возможность получения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методической и юридической помощи лично*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Возможность продвижения законодательных и иных инициатив;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Возможность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оспаривания необоснованных решений надзорных органов*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;</a:t>
            </a:r>
          </a:p>
          <a:p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Возможность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дополнительного профессионального общения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;</a:t>
            </a:r>
          </a:p>
          <a:p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Поддержку в конкурсном движении*</a:t>
            </a:r>
          </a:p>
          <a:p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Поддержку</a:t>
            </a:r>
            <a:r>
              <a:rPr lang="en-US" sz="2000" b="1" dirty="0">
                <a:solidFill>
                  <a:srgbClr val="3636A8"/>
                </a:solidFill>
                <a:latin typeface="Arial Narrow" pitchFamily="34" charset="0"/>
              </a:rPr>
              <a:t>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в проведении досуговых мероприятий для работников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.</a:t>
            </a:r>
          </a:p>
          <a:p>
            <a:pPr>
              <a:buNone/>
            </a:pPr>
            <a:r>
              <a:rPr lang="ru-RU" sz="2000" b="1" dirty="0">
                <a:solidFill>
                  <a:srgbClr val="FF0000"/>
                </a:solidFill>
                <a:latin typeface="Arial Narrow" pitchFamily="34" charset="0"/>
              </a:rPr>
              <a:t>* если руководитель – сам член Профсоюза!</a:t>
            </a:r>
          </a:p>
          <a:p>
            <a:endParaRPr lang="ru-RU" sz="2400" b="1" dirty="0">
              <a:latin typeface="Arial Narrow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AD7CBA-FFA5-6A75-3F8D-25ED3182A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7766" y="332656"/>
            <a:ext cx="7067128" cy="1143000"/>
          </a:xfrm>
        </p:spPr>
        <p:txBody>
          <a:bodyPr/>
          <a:lstStyle/>
          <a:p>
            <a:r>
              <a:rPr lang="ru-RU" sz="3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Трудовой кодекс Российской Федерации от 30.12.2001 N 197-ФЗ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375180-6838-FC27-82A7-1EAE0C3AC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Статья 2. Основные принципы правового регулирования трудовых отношений и иных непосредственно связанных с ними отношений</a:t>
            </a:r>
          </a:p>
          <a:p>
            <a:pPr marL="0" indent="0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Исходя из общепризнанных принципов и норм международного права и в соответствии с Конституцией Российской Федерации </a:t>
            </a:r>
            <a:r>
              <a:rPr lang="ru-RU" sz="1800" b="1" i="0" u="none" strike="noStrike" baseline="0" dirty="0">
                <a:solidFill>
                  <a:srgbClr val="FF0000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основными принципами правового регулирования трудовых отношений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 и иных непосредственно связанных с ними отношений признаются:</a:t>
            </a:r>
            <a:endParaRPr lang="ru-RU" sz="1800" b="1" i="0" u="none" strike="noStrike" baseline="0" dirty="0">
              <a:solidFill>
                <a:srgbClr val="3636A8"/>
              </a:solidFill>
              <a:highlight>
                <a:srgbClr val="FFFFCC"/>
              </a:highlight>
              <a:latin typeface="Arial Narrow" panose="020B0606020202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обеспечение права работников и работодателей на объединение для защиты своих прав и интересов, включая право работников создавать профессиональные союзы и вступать в них, право работодателей создавать объединения работодателей и вступать в них;</a:t>
            </a:r>
          </a:p>
          <a:p>
            <a:pPr marL="0" indent="0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социальное партнерство, включающее право на участие работников, работодателей, их объединений в договорном регулировании трудовых отношений и иных непосредственно связанных с ними отношений;</a:t>
            </a:r>
          </a:p>
          <a:p>
            <a:pPr marL="0" indent="0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обеспечение права представителей профессиональных союзов осуществлять профсоюзный контроль за соблюдением трудового законодательства и иных актов, содержащих нормы трудового права;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893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354162"/>
          </a:xfrm>
        </p:spPr>
        <p:txBody>
          <a:bodyPr/>
          <a:lstStyle/>
          <a:p>
            <a:r>
              <a:rPr lang="ru-RU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Гарантии, которые в соответствии с КД распространяются только на членов Профсоюза (в т.ч., руководителя):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72816"/>
            <a:ext cx="8496944" cy="412592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увольнение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 по основаниям, предусмотренным пунктами 2, 3 или 5 части первой статьи 81 Трудового Кодекса РФ, только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по согласованию с профсоюзным комитетом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бесплатная  юридическая помощь, сопровождение в суде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материальная помощь 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из средств Профсоюза;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представление к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государственным наградам 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через Профсоюз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частичная компенсация стоимости путевки в санатории;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защита интересов при проведении конкурсных процедур, аттестации педагогических работников, специальной оценки условий труда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консультативная помощь при составлении, изменении трудовых договоров 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и дополнительных соглашений к ним;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участие в проектах Профсоюза </a:t>
            </a:r>
            <a:r>
              <a:rPr lang="ru-RU" sz="2000" dirty="0">
                <a:solidFill>
                  <a:srgbClr val="3636A8"/>
                </a:solidFill>
                <a:latin typeface="Arial Narrow" pitchFamily="34" charset="0"/>
              </a:rPr>
              <a:t>(«Заемные средства», «Территория здоровья», «Образовательный туризм», «Выходной с Профсоюзом») </a:t>
            </a:r>
            <a:r>
              <a:rPr lang="ru-RU" sz="2000" b="1" dirty="0">
                <a:solidFill>
                  <a:srgbClr val="3636A8"/>
                </a:solidFill>
                <a:latin typeface="Arial Narrow" pitchFamily="34" charset="0"/>
              </a:rPr>
              <a:t>и т.д.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3636A8"/>
                </a:solidFill>
                <a:highlight>
                  <a:srgbClr val="FFFFCC"/>
                </a:highlight>
                <a:latin typeface="Arial Narrow" pitchFamily="34" charset="0"/>
              </a:rPr>
              <a:t>правильное оформление трудовых отношений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DA0EF0-DB3A-A5DC-96AF-25C80A58B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 anchor="ctr"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Итоги РТП 2024</a:t>
            </a:r>
          </a:p>
        </p:txBody>
      </p:sp>
      <p:sp>
        <p:nvSpPr>
          <p:cNvPr id="16" name="Объект 15">
            <a:extLst>
              <a:ext uri="{FF2B5EF4-FFF2-40B4-BE49-F238E27FC236}">
                <a16:creationId xmlns:a16="http://schemas.microsoft.com/office/drawing/2014/main" id="{C0990336-93F0-3599-BE7B-61250EA90A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1844824"/>
            <a:ext cx="3312368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Количество проверенных образовательных организаций – </a:t>
            </a: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1 583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Количество работников в проверенных образовательных организациях – </a:t>
            </a: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77 490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из них членов Профсоюза –</a:t>
            </a:r>
          </a:p>
          <a:p>
            <a:pPr marL="358775" indent="0">
              <a:buNone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45 347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Количество членов Профсоюза, у которых в текущем учебном году изменились условия трудовых договоров (дополнительные соглашения к ним подлежат проверке) – </a:t>
            </a: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29 364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id="{CD09CE84-3A0F-8760-D1C6-2F29199DD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35896" y="1628800"/>
            <a:ext cx="5184576" cy="4680520"/>
          </a:xfrm>
          <a:solidFill>
            <a:schemeClr val="bg1"/>
          </a:solidFill>
        </p:spPr>
        <p:txBody>
          <a:bodyPr/>
          <a:lstStyle/>
          <a:p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Не заключены дополнительные соглашения к трудовому договору  - 1 010</a:t>
            </a:r>
          </a:p>
          <a:p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Не указан новый размер оклада</a:t>
            </a:r>
            <a:r>
              <a:rPr lang="ru-RU" sz="18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– 126</a:t>
            </a:r>
          </a:p>
          <a:p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Не указан новый размер компенсационных выплат  - 270</a:t>
            </a:r>
          </a:p>
          <a:p>
            <a:r>
              <a:rPr lang="ru-RU" sz="1800" b="1" dirty="0">
                <a:solidFill>
                  <a:srgbClr val="0066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Не указаны условия назначения и  размер стимулиру</a:t>
            </a:r>
            <a:r>
              <a:rPr lang="ru-RU" sz="1800" b="1" dirty="0">
                <a:solidFill>
                  <a:srgbClr val="0066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ющих выплат – 742</a:t>
            </a:r>
          </a:p>
          <a:p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Не указан объём выполняемой работы – 157</a:t>
            </a:r>
          </a:p>
          <a:p>
            <a:r>
              <a:rPr lang="ru-RU" sz="1800" b="1" dirty="0">
                <a:solidFill>
                  <a:srgbClr val="0066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Не указаны условия труда на рабочем месте </a:t>
            </a:r>
            <a:r>
              <a:rPr lang="ru-RU" sz="1800" b="1" dirty="0">
                <a:solidFill>
                  <a:srgbClr val="0066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- 357</a:t>
            </a:r>
          </a:p>
          <a:p>
            <a:r>
              <a:rPr lang="ru-RU" sz="1800" b="1" dirty="0">
                <a:solidFill>
                  <a:srgbClr val="0066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Не </a:t>
            </a:r>
            <a:r>
              <a:rPr lang="ru-RU" sz="1800" b="1" dirty="0">
                <a:solidFill>
                  <a:srgbClr val="0066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установлена доплата за наставничество – 254</a:t>
            </a:r>
          </a:p>
          <a:p>
            <a:r>
              <a:rPr lang="ru-RU" sz="1800" b="1" dirty="0">
                <a:solidFill>
                  <a:srgbClr val="0066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Установлена доплата за наставничество в размере менее 10% оклада – 334</a:t>
            </a:r>
          </a:p>
          <a:p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не соблюден порядок передачи одного экземпляра дополнительного соглашения </a:t>
            </a:r>
            <a:r>
              <a:rPr lang="ru-RU" sz="18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- 275</a:t>
            </a:r>
          </a:p>
          <a:p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8785E11-71E5-DC14-1B7B-827354A9D818}"/>
              </a:ext>
            </a:extLst>
          </p:cNvPr>
          <p:cNvSpPr txBox="1"/>
          <p:nvPr/>
        </p:nvSpPr>
        <p:spPr>
          <a:xfrm>
            <a:off x="683568" y="6335816"/>
            <a:ext cx="8136904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В ходе проверки устранено 2 079 нарушений трудового законодательства </a:t>
            </a:r>
            <a:endParaRPr lang="ru-RU" sz="20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0AA4972-F4A0-3B4A-BEC6-80E1F1840F52}"/>
              </a:ext>
            </a:extLst>
          </p:cNvPr>
          <p:cNvSpPr txBox="1"/>
          <p:nvPr/>
        </p:nvSpPr>
        <p:spPr>
          <a:xfrm>
            <a:off x="1691680" y="1001942"/>
            <a:ext cx="7128792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В ходе проверки выявлено 3 522 нарушения законодательства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6696869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FBE53C9-9872-09E8-365B-6D4290CE8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 anchor="ctr"/>
          <a:lstStyle/>
          <a:p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Стимулирующие выплаты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0B3D840-AB6F-A6C8-0E29-5BFE59092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721" y="1772816"/>
            <a:ext cx="8229600" cy="4525963"/>
          </a:xfrm>
        </p:spPr>
        <p:txBody>
          <a:bodyPr/>
          <a:lstStyle/>
          <a:p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Заработная плата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(оплата труда работника) - вознаграждение за труд в зависимости от квалификации работника, сложности, количества, качества и условий выполняемой работы, а также компенсационные выплаты (доплаты и надбавки компенсационного характера, в том числе за работу в условиях, отклоняющихся от нормальных, работу в особых климатических условиях и на территориях, подвергшихся радиоактивному загрязнению, и иные выплаты компенсационного характера) </a:t>
            </a:r>
            <a:r>
              <a:rPr lang="ru-RU" sz="20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и стимулирующие выплаты (доплаты и надбавки стимулирующего характера, премии и иные поощрительные выплаты)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. (ст. 129 ТК РФ)</a:t>
            </a:r>
          </a:p>
          <a:p>
            <a:endParaRPr lang="ru-RU" sz="10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r>
              <a:rPr lang="ru-RU" sz="20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В трудовом договоре (дополнительном соглашении к трудовому договору) с работником предусматриваются размеры и условия осуществления выплат стимулирующего характера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. ( Раздел </a:t>
            </a:r>
            <a:r>
              <a:rPr lang="en-US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V</a:t>
            </a: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, п. 17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Единых рекомендаций – 2025)</a:t>
            </a:r>
          </a:p>
          <a:p>
            <a:endParaRPr lang="ru-RU" sz="20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654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Выплаты стимулирующего характера, выплачиваемые работникам ежемесячно</a:t>
            </a:r>
            <a:endParaRPr lang="ru-RU" sz="28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5D074974-B0A2-4468-9275-B694893E9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724888"/>
              </p:ext>
            </p:extLst>
          </p:nvPr>
        </p:nvGraphicFramePr>
        <p:xfrm>
          <a:off x="197513" y="1556792"/>
          <a:ext cx="8748973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7">
                  <a:extLst>
                    <a:ext uri="{9D8B030D-6E8A-4147-A177-3AD203B41FA5}">
                      <a16:colId xmlns:a16="http://schemas.microsoft.com/office/drawing/2014/main" val="1067774542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13747815"/>
                    </a:ext>
                  </a:extLst>
                </a:gridCol>
                <a:gridCol w="2790310">
                  <a:extLst>
                    <a:ext uri="{9D8B030D-6E8A-4147-A177-3AD203B41FA5}">
                      <a16:colId xmlns:a16="http://schemas.microsoft.com/office/drawing/2014/main" val="2928180726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4162997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Виды стимулирующих выплат</a:t>
                      </a:r>
                    </a:p>
                  </a:txBody>
                  <a:tcPr anchor="ctr">
                    <a:solidFill>
                      <a:schemeClr val="accent1"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Периодичность установления</a:t>
                      </a:r>
                    </a:p>
                  </a:txBody>
                  <a:tcPr anchor="ctr">
                    <a:solidFill>
                      <a:schemeClr val="accent1"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Основания для установления</a:t>
                      </a:r>
                    </a:p>
                  </a:txBody>
                  <a:tcPr anchor="ctr">
                    <a:solidFill>
                      <a:schemeClr val="accent1"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Процент от ФОТ</a:t>
                      </a:r>
                    </a:p>
                  </a:txBody>
                  <a:tcPr anchor="ctr">
                    <a:solidFill>
                      <a:schemeClr val="accent1">
                        <a:alpha val="4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038248"/>
                  </a:ext>
                </a:extLst>
              </a:tr>
              <a:tr h="425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itchFamily="34" charset="0"/>
                        </a:rPr>
                        <a:t>1) за интенсивность и высокие результаты работы</a:t>
                      </a:r>
                    </a:p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раз в год при тарификации (в зависимости от наличия условий интенсификации труда и по итогам работы за предыдущий год согласно Положению о стимулировании) на весь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наполняемость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дети с ОВЗ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КЛАСС, ГИА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профессиональные конкурсы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достижения за предыдущий период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до 35 %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(≈ 7 % ФОТ)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879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itchFamily="34" charset="0"/>
                        </a:rPr>
                        <a:t>2) за качество выполняемых работ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раз в год при тарификации на весь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Наличие ученой степени или почетного звания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абсолютный размер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1015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itchFamily="34" charset="0"/>
                        </a:rPr>
                        <a:t>3) за стаж непрерывной работы, выслугу лет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раз в год при тарификации на весь год</a:t>
                      </a:r>
                    </a:p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Учитывается стаж работы (общий или в данной организации)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до 15%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(≈ 5 % ФОТ)</a:t>
                      </a:r>
                    </a:p>
                    <a:p>
                      <a:pPr algn="ctr"/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9163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itchFamily="34" charset="0"/>
                        </a:rPr>
                        <a:t>4) премиальные выплаты по итогам работы.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перечень 1 раз в год при тарификации, размер - по итогам работы за предыдущий квартал </a:t>
                      </a: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(ежеквартально оценивается выполнение показателей!!!)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Критерии оценки эффективности труда персонально установленные работнику в ТД (дополнительном соглашении)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не менее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50 %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(≈ 10 % ФОТ)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31884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FEFD89-2A4A-EE0C-B92E-22058CA5B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Наградная политика</a:t>
            </a:r>
            <a:b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 Narrow" panose="020B0606020202030204" pitchFamily="34" charset="0"/>
              </a:rPr>
              <a:t>(статистика награжденных в 2019-2024 гг.)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F6A6CE6-CCD6-548A-78BC-9EF7CC814D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885559"/>
              </p:ext>
            </p:extLst>
          </p:nvPr>
        </p:nvGraphicFramePr>
        <p:xfrm>
          <a:off x="251521" y="1772816"/>
          <a:ext cx="8712969" cy="176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7">
                  <a:extLst>
                    <a:ext uri="{9D8B030D-6E8A-4147-A177-3AD203B41FA5}">
                      <a16:colId xmlns:a16="http://schemas.microsoft.com/office/drawing/2014/main" val="3111979391"/>
                    </a:ext>
                  </a:extLst>
                </a:gridCol>
                <a:gridCol w="5616624">
                  <a:extLst>
                    <a:ext uri="{9D8B030D-6E8A-4147-A177-3AD203B41FA5}">
                      <a16:colId xmlns:a16="http://schemas.microsoft.com/office/drawing/2014/main" val="523149510"/>
                    </a:ext>
                  </a:extLst>
                </a:gridCol>
                <a:gridCol w="2664298">
                  <a:extLst>
                    <a:ext uri="{9D8B030D-6E8A-4147-A177-3AD203B41FA5}">
                      <a16:colId xmlns:a16="http://schemas.microsoft.com/office/drawing/2014/main" val="2659424633"/>
                    </a:ext>
                  </a:extLst>
                </a:gridCol>
              </a:tblGrid>
              <a:tr h="58800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№ п/п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Наименование федеральной награды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Количество награжденных, чел.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42365259"/>
                  </a:ext>
                </a:extLst>
              </a:tr>
              <a:tr h="29400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Почетное звание «Заслуженный учитель РФ»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 9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5413483"/>
                  </a:ext>
                </a:extLst>
              </a:tr>
              <a:tr h="29400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Почетное звание «Народный учитель РФ»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 0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3936559"/>
                  </a:ext>
                </a:extLst>
              </a:tr>
              <a:tr h="58800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Ведомственный знак отличия Министерства просвещения РФ «Отличник просвещения»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121</a:t>
                      </a:r>
                      <a:endParaRPr lang="ru-RU" sz="1600" b="1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103692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073AA63-032E-24B2-C881-8FCBEA5EF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653754"/>
              </p:ext>
            </p:extLst>
          </p:nvPr>
        </p:nvGraphicFramePr>
        <p:xfrm>
          <a:off x="251521" y="3560970"/>
          <a:ext cx="8712967" cy="2682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7">
                  <a:extLst>
                    <a:ext uri="{9D8B030D-6E8A-4147-A177-3AD203B41FA5}">
                      <a16:colId xmlns:a16="http://schemas.microsoft.com/office/drawing/2014/main" val="3766443709"/>
                    </a:ext>
                  </a:extLst>
                </a:gridCol>
                <a:gridCol w="5616624">
                  <a:extLst>
                    <a:ext uri="{9D8B030D-6E8A-4147-A177-3AD203B41FA5}">
                      <a16:colId xmlns:a16="http://schemas.microsoft.com/office/drawing/2014/main" val="2761922459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832746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№ п/п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Наименование областной награды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Количество награжденных, чел.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8059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Почетное звание Свердловской области «Заслуженный учитель Свердловской области»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  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895037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Знак отличия Свердловской области «Трудовая доблесть Урала»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 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457944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Знак отличия «За заслуги перед Свердловской областью»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 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69463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Почетный знак «Золотой знак Законодательного собрания Свердловской области»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 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25737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299835" algn="r"/>
                        </a:tabLst>
                      </a:pPr>
                      <a:r>
                        <a:rPr lang="ru-RU" sz="16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Почетная грамота Губернатора Свердловской области</a:t>
                      </a:r>
                      <a:endParaRPr lang="ru-RU" sz="16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 205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97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299835" algn="r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Почетная грамота Законодательного собрания Свердловской области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299835" algn="r"/>
                        </a:tabLst>
                      </a:pPr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505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80276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7696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42139-91E6-766A-5C17-571697C1C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/>
          <a:p>
            <a: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Закон Свердловской области от 14.07.2022 N 84-ОЗ</a:t>
            </a:r>
            <a:b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«О почетном звании Свердловской области «Заслуженный учитель Свердловской области»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B85B72-B908-E92F-330C-CDFB47340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72816"/>
            <a:ext cx="8435280" cy="4525963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Статья 2. Лица, которым может быть присвоено почетное звание Свердловской области "Заслуженный учитель Свердловской области"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8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1. Почетное звание Свердловской области "Заслуженный учитель Свердловской области" может быть присвоено гражданам Российской Федерации, имеющим не менее 20 лет общего стажа педагогической работы в организациях, осуществляющих образовательную деятельность по основным общеобразовательным программам на территории Свердловской области.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b="1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Статья 7. Меры социальной поддержки лиц, которым присвоено почетное звание Свердловской области "Заслуженный учитель Свердловской области"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8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1. Для лиц, которым присвоено почетное звание Свердловской области "Заслуженный учитель Свердловской области", настоящим Законом устанавливаются следующие меры социальной поддержки: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1) единовременное пособие в размере 30000 рублей;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2) ежемесячное пособие в размере 1000 рублей.</a:t>
            </a:r>
          </a:p>
          <a:p>
            <a:endParaRPr lang="ru-RU" dirty="0"/>
          </a:p>
        </p:txBody>
      </p:sp>
      <p:sp>
        <p:nvSpPr>
          <p:cNvPr id="4" name="Облачко с текстом: прямоугольное 3">
            <a:extLst>
              <a:ext uri="{FF2B5EF4-FFF2-40B4-BE49-F238E27FC236}">
                <a16:creationId xmlns:a16="http://schemas.microsoft.com/office/drawing/2014/main" id="{0BF627C0-41D9-DC8E-CCE9-21CD30951D57}"/>
              </a:ext>
            </a:extLst>
          </p:cNvPr>
          <p:cNvSpPr/>
          <p:nvPr/>
        </p:nvSpPr>
        <p:spPr>
          <a:xfrm>
            <a:off x="5292080" y="5517232"/>
            <a:ext cx="3456384" cy="1116704"/>
          </a:xfrm>
          <a:prstGeom prst="wedgeRectCallou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5">
                    <a:lumMod val="90000"/>
                  </a:schemeClr>
                </a:solidFill>
                <a:latin typeface="Arial Narrow" panose="020B0606020202030204" pitchFamily="34" charset="0"/>
              </a:rPr>
              <a:t>Лицо, которому присвоено </a:t>
            </a:r>
            <a:r>
              <a:rPr lang="ru-RU" sz="1400" b="1" i="0" u="none" strike="noStrike" baseline="0" dirty="0">
                <a:solidFill>
                  <a:schemeClr val="accent5">
                    <a:lumMod val="90000"/>
                  </a:schemeClr>
                </a:solidFill>
                <a:latin typeface="Arial Narrow" panose="020B0606020202030204" pitchFamily="34" charset="0"/>
              </a:rPr>
              <a:t>Почетное звание Свердловской области "Заслуженный учитель Свердловской области», не ограничено в праве на получение иных почётных званий!</a:t>
            </a:r>
            <a:endParaRPr lang="ru-RU" sz="1400" b="1" dirty="0">
              <a:solidFill>
                <a:schemeClr val="accent5">
                  <a:lumMod val="9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0781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D4B00-621E-B7D3-A615-00F40CB7C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Частые вопросы: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405B37-30AD-6BDF-7054-E74F3E465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  <a:gradFill>
            <a:gsLst>
              <a:gs pos="13409">
                <a:srgbClr val="FFFFCC"/>
              </a:gs>
              <a:gs pos="0">
                <a:srgbClr val="92D050"/>
              </a:gs>
              <a:gs pos="53000">
                <a:srgbClr val="CCCCFF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</a:gradFill>
        </p:spPr>
        <p:txBody>
          <a:bodyPr/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ru-RU" sz="80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Можно ли выплачивать педагогическим работникам материальную помощь из фонда оплаты труда?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Обязательны ли стимулирующие выплаты работникам?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Возможно ли установление доплаты по итогам аттестации на соответствие занимаемой должности?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kern="1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Каков порядок оформления трудовых отношений при выполнении учителем (воспитателем) работы педагога дополнительного образования (платные услуги)?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kern="1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Какими документами надлежащим образом подтверждается факт работы педагога (воспитатель, музыкальный руководитель, педагог-психолог) с детьми с ОВЗ для установления доплат и отпуска продолжительностью 56 календарных дней?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75051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51EC4-9A61-C785-7708-D7EE3C695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Оформление трудовых отношений с руководителем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6485CC-0D89-2DF4-A5E5-A2B8B789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Руководитель образовательной организации в соответствии с законодательством Российской Федерации и уставом образовательной организации  </a:t>
            </a: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назначается учредителем образовательной организации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(ст. 51 Федерального закон от 29.12.2012 N 273-ФЗ).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800" b="1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Не считается совместительством и не требует заключения (оформления) трудового договора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работа без занятия штатной должности в том же учреждении и иной организации, в том числе выполнение педагогическими работниками образовательных учреждений обязанностей по заведованию кабинетами, лабораториями и отделениями,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преподавательская работа руководящих и других работников образовательных учреждений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руководство предметными и цикловыми комиссиями, работа по руководству производственным обучением и практикой студентов и иных обучающихся, дежурство медицинских работников сверх месячной нормы рабочего времени по графику и др.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(Постановление Минтруда РФ от 30.06.2003 № 41 «Об особенностях работы по совместительству педагогических, медицинских, фармацевтических работников и работников культуры).</a:t>
            </a:r>
          </a:p>
          <a:p>
            <a:pPr algn="just"/>
            <a:endParaRPr lang="ru-RU" sz="18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endParaRPr lang="ru-RU" sz="18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endParaRPr lang="ru-RU" sz="18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endParaRPr lang="ru-RU" sz="1800" b="0" i="0" u="none" strike="noStrike" baseline="0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95127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AC83540-F963-68D2-080E-EF9BE39FEE30}"/>
              </a:ext>
            </a:extLst>
          </p:cNvPr>
          <p:cNvSpPr txBox="1"/>
          <p:nvPr/>
        </p:nvSpPr>
        <p:spPr>
          <a:xfrm>
            <a:off x="107504" y="109181"/>
            <a:ext cx="8928992" cy="6639638"/>
          </a:xfrm>
          <a:prstGeom prst="rect">
            <a:avLst/>
          </a:prstGeom>
          <a:gradFill>
            <a:gsLst>
              <a:gs pos="13409">
                <a:srgbClr val="FFFFCC"/>
              </a:gs>
              <a:gs pos="0">
                <a:srgbClr val="92D050"/>
              </a:gs>
              <a:gs pos="53000">
                <a:srgbClr val="CCCCFF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</a:gra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highlight>
                  <a:srgbClr val="FFFFCC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Дополнительное соглашение </a:t>
            </a:r>
            <a:endParaRPr lang="ru-RU" sz="1000" kern="100" dirty="0">
              <a:effectLst/>
              <a:highlight>
                <a:srgbClr val="FFFFCC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highlight>
                  <a:srgbClr val="FFFFCC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трудовому договору с руководителем муниципального учреждения</a:t>
            </a:r>
            <a:endParaRPr lang="ru-RU" sz="1000" kern="100" dirty="0">
              <a:effectLst/>
              <a:highlight>
                <a:srgbClr val="FFFFCC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__________________                                                                                                                                                                                                   "__" __________ 20__ г.</a:t>
            </a:r>
            <a:endParaRPr lang="ru-RU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образования__________________________________________________________, именуемый в дальнейшем «Работодатель», в лице ________________________________________, действующего на основании _____________________________, с одной стороны, и _________________________________________________________________, назначенный (избранный, утвержденный) на должность ________________________________________________________________, именуемый в дальнейшем «Работник», с другой стороны (далее - стороны), заключили настоящее соглашение к трудовому договору № __ от «__»_______20__ г. о нижеследующем.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В соответствии с п. 5.3, 5.4 Порядка определения учебной нагрузки педагогических работников, оговариваемой в трудовом договоре (утв. Приказом Минобрнауки РФ от 22.12.2014 № 1601) </a:t>
            </a:r>
            <a:r>
              <a:rPr lang="ru-RU" sz="1000" kern="100" dirty="0">
                <a:effectLst/>
                <a:highlight>
                  <a:srgbClr val="FFFFCC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руководитель выполняет наряду с работой, определенной трудовым договором, ведение учебной (преподавательской) работы на следующих условиях:</a:t>
            </a:r>
            <a:endParaRPr lang="ru-RU" sz="1000" kern="100" dirty="0">
              <a:effectLst/>
              <a:highlight>
                <a:srgbClr val="FFFFCC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1.1. Руководитель выполняет </a:t>
            </a:r>
            <a:r>
              <a:rPr lang="ru-RU" sz="1000" kern="100" dirty="0">
                <a:effectLst/>
                <a:highlight>
                  <a:srgbClr val="FFFFCC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учебную (преподавательскую) работу по должности ___________________ в объёме _____________ часов в неделю</a:t>
            </a: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что соответствует __________ ставке заработной платы по указанной должности.</a:t>
            </a:r>
            <a:endParaRPr lang="ru-RU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Срок, в течение которого будет выполняться учебная (преподавательская) работа устанавливается на ____ - ____ учебный год с 1 сентября 20 __  г. по 31 августа 20 __  г.  </a:t>
            </a:r>
            <a:endParaRPr lang="ru-RU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highlight>
                  <a:srgbClr val="FFFFCC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1.3. За выполняемую дополнительную работу Руководитель получает оплату пропорционально установленной учебной нагрузке в размере, установленном положением об оплате труда работников Учреждения для указанной педагогической должности и в соответствии с тарификационным списком, в том числе:</a:t>
            </a:r>
            <a:endParaRPr lang="ru-RU" sz="1000" kern="100" dirty="0">
              <a:effectLst/>
              <a:highlight>
                <a:srgbClr val="FFFFCC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highlight>
                  <a:srgbClr val="FFFFCC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ставку пропорционально выполняемой учебной нагрузке с повышениями, предусмотренными положением об оплате труда работников Учреждения;</a:t>
            </a:r>
            <a:endParaRPr lang="ru-RU" sz="1000" kern="100" dirty="0">
              <a:effectLst/>
              <a:highlight>
                <a:srgbClr val="FFFFCC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highlight>
                  <a:srgbClr val="FFFFCC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компенсационные выплаты, предусмотренные трудовым законодательством и положением об оплате труда работников Учреждения при выполнении указанной дополнительной работы, в том числе за выполнение дополнительных видов работ, непосредственно связанных с образовательной деятельностью;</a:t>
            </a:r>
            <a:endParaRPr lang="ru-RU" sz="1000" kern="100" dirty="0">
              <a:effectLst/>
              <a:highlight>
                <a:srgbClr val="FFFFCC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highlight>
                  <a:srgbClr val="FFFFCC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стимулирующие выплаты, устанавливаемые в соответствии с показателями и критериями оценки эффективности труда работника учреждения по должности</a:t>
            </a: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_______________.</a:t>
            </a:r>
            <a:endParaRPr lang="ru-RU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Настоящее  соглашение вступает в силу со дня его подписания обеими сторонами.</a:t>
            </a:r>
            <a:endParaRPr lang="ru-RU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 Настоящее  соглашение  составлено  в  2 экземплярах, имеющих одинаковую юридическую силу. Один экземпляр хранится работодателем в личном деле руководителя, второй - у Руководителя.</a:t>
            </a:r>
            <a:endParaRPr lang="ru-RU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Стороны:</a:t>
            </a:r>
            <a:endParaRPr lang="ru-RU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РАБОТОДАТЕЛЬ                                                   РУКОВОДИТЕЛЬ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         _____________________________________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(полное наименование)                                                    (</a:t>
            </a:r>
            <a:r>
              <a:rPr lang="ru-RU" sz="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ф.и.о.</a:t>
            </a: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Адрес (место нахождения) ___________            Адрес места жительства ________________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         Паспорт (иной документ,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          удостоверяющий личность) ____________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          _____________________________________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 ________________________________          серия _______________ N _____________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кем выдан ___________________________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дата выдачи "__" _________ ____ г.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 _________ ______________            _____________________________________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(должность)         (подпись)       (</a:t>
            </a:r>
            <a:r>
              <a:rPr lang="ru-RU" sz="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ф.и.о.</a:t>
            </a: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                                   (подпись)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М.П.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Руководитель получил один экземпляр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настоящего соглашения    ___________________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(дата и подпись руководителя)</a:t>
            </a:r>
            <a:endParaRPr lang="ru-RU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0842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53000">
              <a:srgbClr val="CCCCF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AE22F5-B0A4-DDC9-F776-2EEBEEFAC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ru-RU" sz="1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Приказ Минпросвещения России от 06.11.2024 N 779</a:t>
            </a:r>
            <a:br>
              <a:rPr lang="ru-RU" sz="1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1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«Об утверждении перечня документов, подготовка которых осуществляется педагогическими работниками при реализации основных общеобразовательных программ, образовательных программ среднего профессионального образования»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B79E0D-7D0A-BDA4-D161-46F210FC9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70330"/>
            <a:ext cx="4825952" cy="488255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3000">
                <a:srgbClr val="CCCCFF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3636A8"/>
                </a:solidFill>
                <a:latin typeface="Arial Narrow" panose="020B0606020202030204" pitchFamily="34" charset="0"/>
              </a:rPr>
              <a:t>при реализации образовательных программ дошкольного образования: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Журнал посещаемости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Календарно-тематический план</a:t>
            </a:r>
          </a:p>
          <a:p>
            <a:pPr marL="0" indent="0" algn="ctr">
              <a:buNone/>
            </a:pPr>
            <a:r>
              <a:rPr lang="ru-RU" sz="1600" b="1" dirty="0">
                <a:solidFill>
                  <a:srgbClr val="3636A8"/>
                </a:solidFill>
                <a:latin typeface="Arial Narrow" panose="020B0606020202030204" pitchFamily="34" charset="0"/>
              </a:rPr>
              <a:t>при реализации образовательных программ начального общего, основного общего и среднего общего образования: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Рабочая программа учебного предмета, учебного курса (в том числе внеурочной деятельности), учебного модуля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Журнал учета успеваемости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Журнал внеурочной деятельности </a:t>
            </a:r>
            <a:r>
              <a:rPr lang="ru-RU" sz="160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(для педагогических работников, осуществляющих внеурочную деятельность)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План воспитательной работы </a:t>
            </a:r>
            <a:r>
              <a:rPr lang="ru-RU" sz="160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(для педагогических работников, осуществляющих функцию классного руководства</a:t>
            </a: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)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Характеристика на обучающегося </a:t>
            </a:r>
            <a:r>
              <a:rPr lang="ru-RU" sz="160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(</a:t>
            </a:r>
            <a:r>
              <a:rPr lang="ru-RU" sz="1600" b="1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по запросу</a:t>
            </a:r>
            <a:r>
              <a:rPr lang="ru-RU" sz="160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, для педагогических работников, осуществляющих функцию классного руководства) </a:t>
            </a:r>
          </a:p>
          <a:p>
            <a:pPr marL="0" indent="0">
              <a:buNone/>
            </a:pPr>
            <a:endParaRPr lang="ru-RU" sz="1600" dirty="0">
              <a:solidFill>
                <a:srgbClr val="3636A8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D252D1-8762-C21F-32E2-B0123F731D58}"/>
              </a:ext>
            </a:extLst>
          </p:cNvPr>
          <p:cNvSpPr txBox="1"/>
          <p:nvPr/>
        </p:nvSpPr>
        <p:spPr>
          <a:xfrm>
            <a:off x="5436096" y="2305268"/>
            <a:ext cx="3451212" cy="42780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3000">
                <a:srgbClr val="CCCCFF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3636A8"/>
                </a:solidFill>
                <a:latin typeface="Arial Narrow" panose="020B0606020202030204" pitchFamily="34" charset="0"/>
              </a:rPr>
              <a:t>при реализации образовательных программ среднего профессионального образования: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Рабочая программа дисциплины (модуля) и (или) практики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Экзаменационная и (или) зачетная ведомости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Журнал учета успеваемости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План воспитательной работы </a:t>
            </a:r>
            <a:r>
              <a:rPr lang="ru-RU" sz="160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(для преподавателей, осуществляющих функцию классного руководства или кураторства)</a:t>
            </a: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Характеристика на обучающегося </a:t>
            </a:r>
            <a:r>
              <a:rPr lang="ru-RU" sz="160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(</a:t>
            </a:r>
            <a:r>
              <a:rPr lang="ru-RU" sz="1600" b="1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по запросу</a:t>
            </a:r>
            <a:r>
              <a:rPr lang="ru-RU" sz="160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, для преподавателей, осуществляющих функцию классного руководства или кураторства)</a:t>
            </a: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3636A8"/>
                </a:solidFill>
                <a:latin typeface="Arial Narrow" panose="020B0606020202030204" pitchFamily="34" charset="0"/>
              </a:rPr>
              <a:t>Журнал практики </a:t>
            </a:r>
            <a:endParaRPr lang="ru-RU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754BAB-4D14-DE43-1E4D-56B46F3B7F26}"/>
              </a:ext>
            </a:extLst>
          </p:cNvPr>
          <p:cNvSpPr txBox="1"/>
          <p:nvPr/>
        </p:nvSpPr>
        <p:spPr>
          <a:xfrm>
            <a:off x="6588224" y="1772816"/>
            <a:ext cx="2232248" cy="369332"/>
          </a:xfrm>
          <a:prstGeom prst="rect">
            <a:avLst/>
          </a:prstGeom>
          <a:gradFill flip="none" rotWithShape="1">
            <a:gsLst>
              <a:gs pos="0">
                <a:srgbClr val="92D050"/>
              </a:gs>
              <a:gs pos="53000">
                <a:srgbClr val="CCCCFF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rgbClr val="3636A8"/>
                </a:solidFill>
                <a:latin typeface="Arial Narrow" panose="020B0606020202030204" pitchFamily="34" charset="0"/>
              </a:rPr>
              <a:t>С 1 марта 2025 года!!!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96404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743BD6-DF32-8D75-BD33-DDA918EB2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332656"/>
            <a:ext cx="6779096" cy="1143000"/>
          </a:xfrm>
        </p:spPr>
        <p:txBody>
          <a:bodyPr/>
          <a:lstStyle/>
          <a:p>
            <a: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Статья 23. Понятие социального партнерства в сфере труда</a:t>
            </a: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052786-B4C5-3EA4-3C6D-B1D1C59B0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525963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Социальное партнерство в сфере труда - </a:t>
            </a:r>
            <a:r>
              <a:rPr lang="ru-RU" sz="16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система взаимоотношений</a:t>
            </a:r>
            <a:r>
              <a:rPr lang="ru-RU" sz="16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 между работниками (представителями работников), работодателями (представителями работодателей), органами государственной власти, органами местного самоуправления, </a:t>
            </a:r>
            <a:r>
              <a:rPr lang="ru-RU" sz="16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направленная на обеспечение согласования интересов работников и работодателей по вопросам регулирования трудовых отношений </a:t>
            </a:r>
            <a:r>
              <a:rPr lang="ru-RU" sz="16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и иных непосредственно связанных с ними отношений.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Основными принципами социального партнерства являются: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равноправие сторон;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уважение и учет интересов сторон;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заинтересованность сторон в участии в договорных отношениях;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содействие государства в укреплении и развитии социального партнерства на демократической основе;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соблюдение сторонами и их представителями трудового законодательства и иных нормативных правовых актов, содержащих нормы трудового права;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полномочность представителей сторон;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свобода выбора при обсуждении вопросов, входящих в сферу труда;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добровольность принятия сторонами на себя обязательств;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реальность обязательств, принимаемых на себя сторонами;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обязательность выполнения коллективных договоров, соглашений;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контроль за выполнением принятых коллективных договоров, соглашений;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ответственность сторон, их представителей за невыполнение по их вине коллективных договоров, соглашений.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5772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9A3DBF-E968-2E55-ED69-C9B5D038F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426170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Письмо Министерства образования и науки Российской Федерации, Профсоюза работников народного образования и науки Российской Федерации от 16 мая 2016 г.</a:t>
            </a:r>
            <a:b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 НТ-664/08/269</a:t>
            </a:r>
            <a:br>
              <a:rPr lang="ru-RU" sz="2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</a:br>
            <a:endParaRPr lang="ru-RU" sz="2400" b="1" dirty="0">
              <a:solidFill>
                <a:schemeClr val="accent4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553BD8-0288-E642-49F8-B3B1B3097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916832"/>
            <a:ext cx="8424937" cy="3804519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3636A8"/>
                </a:solidFill>
                <a:latin typeface="Arial Narrow" panose="020B0606020202030204" pitchFamily="34" charset="0"/>
              </a:rPr>
              <a:t>ИНСТРУКЦИЯ ДЛЯ РЕАЛИЗАЦИИ РЕГИОНАЛЬНЫХ МЕРОПРИЯТИЙ ПО СОКРАЩЕНИЮ И (ИЛИ) ОТМЕНЕ ОТЧЕТНОСТИ УЧИТЕЛЕЙ </a:t>
            </a:r>
            <a:endParaRPr lang="ru-RU" sz="180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ru-RU" sz="8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ru-RU" sz="1800" b="1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1. Общие положения 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Составление учителями той или иной отчетной документации определяется их должностными обязанностями.</a:t>
            </a:r>
          </a:p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 качестве основы для разработки должностных инструкций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содержащих конкретный перечень должностных обязанностей работников, с учетом особенностей организации труда и управления, а также прав, ответственности и компетентности работников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применяются квалификационные характеристики, утвержденные приказом Минздравсоцразвития России от 26 августа 2010 г. N 761н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«Об утверждении Единого квалификационного справочника должностей руководителей, специалистов и служащих, раздел «Квалификационные характеристики должностей работников образования» (с изменением, внесенным приказом Минздравсоцразвития России от 31 мая 2011 г. N 448н) (далее - квалификационные характеристики).</a:t>
            </a:r>
            <a:endParaRPr lang="ru-RU" sz="18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2754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1D5565-A876-BCDF-0472-558DFEF55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282154"/>
          </a:xfrm>
        </p:spPr>
        <p:txBody>
          <a:bodyPr/>
          <a:lstStyle/>
          <a:p>
            <a:r>
              <a:rPr lang="ru-RU" sz="2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Квалификационные характеристики по должности «учитель» в должностной инструкции и (или) трудовом договоре могут предусматриваться следующие обязанности, непосредственно связанные с составлением отчетной документации: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2E685C-86A5-6C2A-D521-48BF55481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разработка рабочей программы по предмету, курсу на основе примерных основных общеобразовательных программ;</a:t>
            </a:r>
          </a:p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осуществление контрольно-оценочной деятельности в образовательном процессе с использованием современных способов оценивания в условиях информационно-коммуникационных технологий (ведение электронных форм документации, в том числе электронного журнала и дневников обучающихся).</a:t>
            </a:r>
          </a:p>
          <a:p>
            <a:pPr marL="0" indent="0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 рабочее время педагогических работников в зависимости от занимаемой должности включается учебная (преподавательская) и воспитательная работа, в том числе практическая подготовка обучающихся, индивидуальная работа с обучающимися, научная, творческая и исследовательская работа, а также другая педагогическая работа, предусмотренная трудовыми (должностными) обязанностями и (или) индивидуальным планом</a:t>
            </a:r>
          </a:p>
          <a:p>
            <a:pPr marL="0" indent="0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Выполнение работы, не являющейся педагогической (например, сбор и (или) обработка информации о несовершеннолетних лицах, проживающих на территории микрорайона), и составление связанных с нею видов отчетной документации не входят в рабочее время педагогических работников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в том числе учителей. Следовательно,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такая работа может выполняться только на добровольной основе, то есть с письменного согласия педагогического работника и за дополнительную оплату.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98814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E0C619-CD21-6C06-44CB-DFE52269B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ВАЖНО!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6BFF6F-40CB-6FFB-9979-DAE66D78F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 соответствии с письмом Департамента государственной молодежной политики, воспитания и социальной защиты детей Минобрнауки России от 21 марта 2006 г. N 06-304 в пункте 1 раздела "Функции классного руководителя"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Методических рекомендаций 2006 г., 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предусматривавшем ранее, что организационно-координирующие функции классного руководителя могут включать ведение документации (классный журнал, личные дела обучающихся, план работы классного руководителя),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исключены слова "личные дела обучающихся".</a:t>
            </a:r>
            <a:endParaRPr lang="ru-RU" sz="1800" b="1" i="0" u="none" strike="noStrike" baseline="0" dirty="0">
              <a:solidFill>
                <a:srgbClr val="3636A8"/>
              </a:solidFill>
              <a:highlight>
                <a:srgbClr val="FFFFCC"/>
              </a:highlight>
              <a:latin typeface="Arial Narrow" panose="020B0606020202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Рекомендуется </a:t>
            </a: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исключить практику запроса у учителей конспектов, технологических и диагностических карт уроков, а также планов подготовки к государственной итоговой аттестации, отчетов об их выполнении и т.п., 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так как соответствующие материалы (в случае их составления)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являются рабочим инструментарием учителя, а не отчетной документацией, составление которой предусмотрено должностными обязанностями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CCCCFF"/>
                </a:highlight>
                <a:latin typeface="Arial Narrow" panose="020B0606020202030204" pitchFamily="34" charset="0"/>
              </a:rPr>
              <a:t>Рекомендуется исключить практику дублирования ведения электронных и бумажных журналов и дневников, поскольку полный перевод в электронный вид государственных и муниципальных услуг по представлению информации о текущей успеваемости учащегося, ведению дневников и журналов успеваемости должен был завершиться к 1 января 2014 г. (письмо Минобрнауки России от 15 февраля 2012 г. N АП-147/07 "О методических рекомендациях по внедрению систем ведения журналов успеваемости в электронном виде")</a:t>
            </a:r>
            <a:endParaRPr lang="ru-RU" sz="1800" b="0" i="0" u="none" strike="noStrike" baseline="0" dirty="0">
              <a:solidFill>
                <a:srgbClr val="3636A8"/>
              </a:solidFill>
              <a:highlight>
                <a:srgbClr val="CCCCFF"/>
              </a:highlight>
              <a:latin typeface="Arial Narrow" panose="020B060602020203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r"/>
            <a:endParaRPr lang="ru-RU" dirty="0"/>
          </a:p>
        </p:txBody>
      </p:sp>
      <p:sp>
        <p:nvSpPr>
          <p:cNvPr id="4" name="Облачко с текстом: прямоугольное со скругленными углами 3">
            <a:extLst>
              <a:ext uri="{FF2B5EF4-FFF2-40B4-BE49-F238E27FC236}">
                <a16:creationId xmlns:a16="http://schemas.microsoft.com/office/drawing/2014/main" id="{6DE7AF29-653D-680F-E38F-FEE450208361}"/>
              </a:ext>
            </a:extLst>
          </p:cNvPr>
          <p:cNvSpPr/>
          <p:nvPr/>
        </p:nvSpPr>
        <p:spPr>
          <a:xfrm>
            <a:off x="5796136" y="274638"/>
            <a:ext cx="3024336" cy="1143000"/>
          </a:xfrm>
          <a:prstGeom prst="wedgeRoundRectCallou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i="0" u="none" strike="noStrike" baseline="0" dirty="0">
                <a:latin typeface="Arial" panose="020B0604020202020204" pitchFamily="34" charset="0"/>
              </a:rPr>
              <a:t>Исключить «вспомогательные рубрики»!!!</a:t>
            </a:r>
          </a:p>
        </p:txBody>
      </p:sp>
    </p:spTree>
    <p:extLst>
      <p:ext uri="{BB962C8B-B14F-4D97-AF65-F5344CB8AC3E}">
        <p14:creationId xmlns:p14="http://schemas.microsoft.com/office/powerpoint/2010/main" val="21322280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FA8F6A-BC27-F3C0-2388-1DE2BD0B6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</p:spPr>
        <p:txBody>
          <a:bodyPr anchor="ctr"/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Реализация календаря образовательных событий: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D4F2BE-2A9C-0DCB-63A8-374D843D4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72816"/>
            <a:ext cx="8363272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1)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исключить практику запроса отчетов и фотоотчетов 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о проведении в организациях Всероссийских тематических уроков и образовательных событий, приуроченных к государственным и национальным праздникам Российской Федерации, памятным датам российской истории и культуры, а также местным памятным датам и событиям, так как разработка и утверждение образовательных программ организаций относятся к компетенции организации (пункт 6 части 3 статьи 28 Закона N 273), а письма о проведении перечисленных мероприятий носят рекомендательный характер;</a:t>
            </a:r>
            <a:endParaRPr lang="ru-RU" sz="18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2) при необходимости получения информации о статистике реализации в организациях конкретных образовательных событий - использовать материалы, размещенные в новостных рубриках на официальных сайтах организаций в информационно-телекоммуникационной сети общего пользования "Интернет" (далее - сеть "Интернет");</a:t>
            </a:r>
          </a:p>
          <a:p>
            <a:pPr marL="0" indent="0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5)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руководителям организаций - не допускать практику переадресации учителям, в том числе осуществляющим функции классных руководителей, подготовку отчетов и фотоотчетов о реализации тех или иных образовательных событий, поскольку в рабочее время педагогических работников включается учебная (преподавательская) и воспитательная работа (</a:t>
            </a:r>
            <a:r>
              <a:rPr lang="ru-RU" sz="1800" b="1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часть 6 статьи 47 Закона N 273), а не составление отчетов о ее выполнении.</a:t>
            </a:r>
          </a:p>
        </p:txBody>
      </p:sp>
    </p:spTree>
    <p:extLst>
      <p:ext uri="{BB962C8B-B14F-4D97-AF65-F5344CB8AC3E}">
        <p14:creationId xmlns:p14="http://schemas.microsoft.com/office/powerpoint/2010/main" val="15621008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797B3-BA21-997F-058D-51ABE517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 anchor="ctr"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Классное руководство: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86D97A-924E-449C-3FA3-858B8EF7F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1772816"/>
            <a:ext cx="8568952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2)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не допускать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включения в обязанности учителей, выполняющих функции классных руководителей, составления отчетной документации и (или) представления информации, </a:t>
            </a: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входящих в должностные обязанности других педагогических работников ("педагогов-организаторов", "социальных педагогов", "педагогов-психологов") в соответствии с квалификационными характеристиками (например, формирование социальных паспортов, психолого-педагогических характеристик классов и т.п.)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3)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не допускать 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выполнения классными руководителями </a:t>
            </a: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функций органов, осуществляющих общественное управление в сфере образования (например, составления протоколов родительских собраний, относящихся к компетенции родительских комитетов);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4)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не допускать 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включения в обязанности классных руководителей составления отчетной документации и (или) представления информации, связанной с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выполнением функционала правоохранительных органов, органов управления здравоохранением, органов опеки и попечительства и т.д. (например, актов посещения жилых помещений, в которых проживают обучающиеся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списков обучающихся и их родителей [законных представителей], состоящих в религиозных организациях, информации о проведении профилактических прививок и т.п.);</a:t>
            </a:r>
          </a:p>
        </p:txBody>
      </p:sp>
    </p:spTree>
    <p:extLst>
      <p:ext uri="{BB962C8B-B14F-4D97-AF65-F5344CB8AC3E}">
        <p14:creationId xmlns:p14="http://schemas.microsoft.com/office/powerpoint/2010/main" val="24538534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8EC678-4E38-6BC1-993F-9C52AF38B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274638"/>
            <a:ext cx="7056784" cy="1143000"/>
          </a:xfrm>
        </p:spPr>
        <p:txBody>
          <a:bodyPr/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</a:rPr>
              <a:t>Некоторые вопросы, поступившие в чат-бот «Помощник Рособрнадзора» от педагогических работников Свердловской области в январе 2025 года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5CD0CA-53D8-EC97-8C0D-5D15E0F0B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91264" cy="4536504"/>
          </a:xfrm>
          <a:gradFill>
            <a:gsLst>
              <a:gs pos="0">
                <a:srgbClr val="FFFFCC"/>
              </a:gs>
              <a:gs pos="53000">
                <a:srgbClr val="CCCCFF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</a:gradFill>
        </p:spPr>
        <p:txBody>
          <a:bodyPr/>
          <a:lstStyle/>
          <a:p>
            <a:pPr mar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Администрация нашей школы заставляет педагогов писать план по подготовке к всероссийским проверочным работам, но это же независимая процедура оценки качества и к ней не должно быть подготовки?</a:t>
            </a:r>
          </a:p>
          <a:p>
            <a:pPr mar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Сколько времени в неделю могут занимать совещания?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Обязан ли классный руководитель выходить в семью ученика?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документов, обязательных для классного руководителя?</a:t>
            </a:r>
          </a:p>
          <a:p>
            <a:pPr mar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Кто несет ответственность за обучающихся на переменах?</a:t>
            </a:r>
          </a:p>
          <a:p>
            <a:pPr mar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Я являюсь классным руководителем. С меня завуч просит оформить социальный паспорт класса. Законно ли это?</a:t>
            </a:r>
          </a:p>
          <a:p>
            <a:pPr mar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 рабочего дня для педагога и классного руководителя.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 ли учитель предметник сопровождать детей на внеурочные мероприятия?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по субботам как регламентируется?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Входит ли в обязанности учителя заполнение журналов инструктажей учащихся?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4181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C8412-63A7-E965-FDB9-5ACE39962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6BE367-B05C-6948-1F3D-88BB8B148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274638"/>
            <a:ext cx="7056784" cy="1143000"/>
          </a:xfrm>
        </p:spPr>
        <p:txBody>
          <a:bodyPr/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</a:rPr>
              <a:t>Некоторые вопросы, поступившие в чат-бот «Помощник Рособрнадзора» от педагогических работников Свердловской области в январе 2025 года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B9DE60-0C13-0F59-E6EB-F654DEC34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91264" cy="4536504"/>
          </a:xfrm>
          <a:gradFill>
            <a:gsLst>
              <a:gs pos="0">
                <a:srgbClr val="FFFFCC"/>
              </a:gs>
              <a:gs pos="53000">
                <a:srgbClr val="CCCCFF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</a:gradFill>
        </p:spPr>
        <p:txBody>
          <a:bodyPr/>
          <a:lstStyle/>
          <a:p>
            <a:pPr marL="0" indent="-285750" algn="just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Надо ли отчитываться о количестве хорошистов, отличников, прибывших, отчисленных учениках заместителю директора?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-285750" algn="just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Какие документы нужно оформить учителю на неуспевающего ученика?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-285750" algn="just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Какие ежемесячные отчеты должны быть у классного руководителя?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-285750" algn="just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Если родители не идут в школу, какие документы нужно оформлять учителю?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-285750" algn="just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Насколько законно требовать от классного руководителя следить за аккаунтами обучающихся в социальных сетях?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-285750" algn="just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Должен ли классный руководитель писать аналитические отчеты по работе с классом и родителями?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-285750" algn="just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Должен ли педагог-библиотекарь искать три коммерческих предложения при заказе учебников?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-285750" algn="just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Излишняя отчетность и заполнение документации: имеется в виду только в документальном виде или в электронном тоже?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1802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D7A0B7-26A7-A2D5-F44B-6E44CA062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642194"/>
          </a:xfrm>
        </p:spPr>
        <p:txBody>
          <a:bodyPr/>
          <a:lstStyle/>
          <a:p>
            <a:r>
              <a:rPr lang="ru-RU" sz="2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Постановление Конституционного Суда РФ от 23.09.2024 N 40-П</a:t>
            </a:r>
            <a:br>
              <a:rPr lang="ru-RU" sz="2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«По делу о проверке конституционности статьи 129, частей первой и третьей статьи 133, частей первой - четвертой и одиннадцатой статьи 133.1 Трудового кодекса Российской Федерации в связи с жалобой гражданки Е.Н. </a:t>
            </a:r>
            <a:r>
              <a:rPr lang="ru-RU" sz="2000" b="1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Харюшевой</a:t>
            </a:r>
            <a:r>
              <a:rPr lang="ru-RU" sz="2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»</a:t>
            </a:r>
            <a:br>
              <a:rPr lang="ru-RU" sz="2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484B9E-E02D-58C5-AAE2-22F6D6A83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60" y="1951947"/>
            <a:ext cx="8435280" cy="406531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100" b="0" i="0" u="none" strike="noStrike" kern="100" spc="30" dirty="0">
                <a:solidFill>
                  <a:srgbClr val="3636A8"/>
                </a:solidFill>
                <a:latin typeface="Arial Narrow" panose="020B0606020202030204" pitchFamily="34" charset="0"/>
              </a:rPr>
              <a:t>Правовые позиции, сформулированные в Постановлении Конституционного Суда РФ от 16.12.2019 N 40-П, в полной мере применимы к случаям возложения на педагогического работника с его письменного согласия дополнительной работы, непосредственно связанной с образовательной деятельностью (</a:t>
            </a:r>
            <a:r>
              <a:rPr lang="ru-RU" sz="2100" b="1" i="0" u="none" strike="noStrike" kern="100" spc="3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классное руководство, проверка письменных работ, заведование учебными кабинетами, лабораториями, мастерскими, учебно-опытными участками, руководство методическими объединениями и другие дополнительные виды работ</a:t>
            </a:r>
            <a:r>
              <a:rPr lang="ru-RU" sz="2100" b="0" i="0" u="none" strike="noStrike" kern="100" spc="30" dirty="0">
                <a:solidFill>
                  <a:srgbClr val="3636A8"/>
                </a:solidFill>
                <a:latin typeface="Arial Narrow" panose="020B0606020202030204" pitchFamily="34" charset="0"/>
              </a:rPr>
              <a:t>), но </a:t>
            </a:r>
            <a:r>
              <a:rPr lang="ru-RU" sz="2100" b="1" i="0" u="none" strike="noStrike" kern="100" spc="30" dirty="0">
                <a:solidFill>
                  <a:srgbClr val="3636A8"/>
                </a:solidFill>
                <a:latin typeface="Arial Narrow" panose="020B0606020202030204" pitchFamily="34" charset="0"/>
              </a:rPr>
              <a:t>не предусмотренной квалификационными характеристиками по замещаемой им должности</a:t>
            </a:r>
            <a:r>
              <a:rPr lang="ru-RU" sz="2100" b="0" i="0" u="none" strike="noStrike" kern="100" spc="30" dirty="0">
                <a:solidFill>
                  <a:srgbClr val="3636A8"/>
                </a:solidFill>
                <a:latin typeface="Arial Narrow" panose="020B0606020202030204" pitchFamily="34" charset="0"/>
              </a:rPr>
              <a:t>, а также </a:t>
            </a:r>
            <a:r>
              <a:rPr lang="ru-RU" sz="2100" b="1" i="0" u="none" strike="noStrike" kern="100" spc="3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учебной (преподавательской) работы сверх установленной нормы</a:t>
            </a:r>
            <a:r>
              <a:rPr lang="ru-RU" sz="2100" b="1" i="0" u="none" strike="noStrike" kern="100" spc="30" dirty="0">
                <a:solidFill>
                  <a:srgbClr val="3636A8"/>
                </a:solidFill>
                <a:latin typeface="Arial Narrow" panose="020B0606020202030204" pitchFamily="34" charset="0"/>
              </a:rPr>
              <a:t> часов учебной (преподавательской) работы</a:t>
            </a:r>
            <a:r>
              <a:rPr lang="ru-RU" sz="2100" b="0" i="0" u="none" strike="noStrike" kern="100" spc="30" dirty="0">
                <a:solidFill>
                  <a:srgbClr val="3636A8"/>
                </a:solidFill>
                <a:latin typeface="Arial Narrow" panose="020B0606020202030204" pitchFamily="34" charset="0"/>
              </a:rPr>
              <a:t>.</a:t>
            </a:r>
            <a:endParaRPr lang="ru-RU" sz="2100" b="0" i="0" u="none" strike="noStrike" kern="100" spc="30" dirty="0">
              <a:solidFill>
                <a:srgbClr val="3636A8"/>
              </a:solidFill>
              <a:latin typeface="Arial Narrow" panose="020B0606020202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ru-RU" dirty="0"/>
          </a:p>
        </p:txBody>
      </p:sp>
      <p:sp>
        <p:nvSpPr>
          <p:cNvPr id="4" name="Выноска: стрелка вверх 3">
            <a:extLst>
              <a:ext uri="{FF2B5EF4-FFF2-40B4-BE49-F238E27FC236}">
                <a16:creationId xmlns:a16="http://schemas.microsoft.com/office/drawing/2014/main" id="{0B51ECFA-84EB-1798-351A-61476675DF53}"/>
              </a:ext>
            </a:extLst>
          </p:cNvPr>
          <p:cNvSpPr/>
          <p:nvPr/>
        </p:nvSpPr>
        <p:spPr>
          <a:xfrm>
            <a:off x="4572000" y="5535727"/>
            <a:ext cx="4114800" cy="1047635"/>
          </a:xfrm>
          <a:prstGeom prst="upArrowCallou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Не учитываем в МРОТ!</a:t>
            </a:r>
          </a:p>
        </p:txBody>
      </p:sp>
    </p:spTree>
    <p:extLst>
      <p:ext uri="{BB962C8B-B14F-4D97-AF65-F5344CB8AC3E}">
        <p14:creationId xmlns:p14="http://schemas.microsoft.com/office/powerpoint/2010/main" val="12923618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35CB8F-FF3B-4805-BC02-CAD0ECE8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/>
          <a:lstStyle/>
          <a:p>
            <a: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Закон Свердловской области от 09.12.2013 N 119-ОЗ</a:t>
            </a:r>
            <a:b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"О нормативах финансового обеспечения государственных гарантий реализации прав на получение общего … за счет субвенций, предоставляемых из областного бюджета"</a:t>
            </a:r>
            <a:b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A426E2-8BD0-4279-9813-DD27945B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5334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Статья 9. Базовые нормативы финансирования расходов на оплату труда педагогических работников муниципальных общеобразовательных организаций</a:t>
            </a:r>
          </a:p>
          <a:p>
            <a:pPr marL="0" indent="0" algn="just">
              <a:buNone/>
            </a:pPr>
            <a:endParaRPr lang="ru-RU" sz="1000" b="1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9) </a:t>
            </a:r>
            <a: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3 459 рублей в год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на одного обучающегося, осваивающего дополнительные общеобразовательные программы и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программы курсов внеурочной деятельности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 муниципальной общеобразовательной организации, расположенной на территории города;</a:t>
            </a:r>
          </a:p>
          <a:p>
            <a:pPr marL="0" indent="0" algn="just">
              <a:buNone/>
            </a:pPr>
            <a:endParaRPr lang="ru-RU" sz="10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10) </a:t>
            </a:r>
            <a: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7 721 рубль в год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на одного обучающегося, осваивающего дополнительные общеобразовательные программы и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программы курсов внеурочной деятельности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 муниципальной общеобразовательной организации, расположенной на территории поселка городского типа либо сельского населенного пункта.</a:t>
            </a:r>
          </a:p>
        </p:txBody>
      </p:sp>
    </p:spTree>
    <p:extLst>
      <p:ext uri="{BB962C8B-B14F-4D97-AF65-F5344CB8AC3E}">
        <p14:creationId xmlns:p14="http://schemas.microsoft.com/office/powerpoint/2010/main" val="11400220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24DB7-C64F-4DDB-6DC6-BD230E949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/>
          <a:p>
            <a: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ВНЕУРОЧНАЯ ДЕЯТЕЛЬНОСТЬ</a:t>
            </a:r>
            <a:b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10 часов в неделю</a:t>
            </a:r>
            <a:b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n-US" sz="1600" i="0" u="none" strike="noStrike" baseline="0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hlinkClick r:id="rId2"/>
              </a:rPr>
              <a:t>https://edsoo.ru/Vneurochnaya_deyatelnost.htm</a:t>
            </a:r>
            <a:r>
              <a:rPr lang="ru-RU" sz="1600" i="0" u="none" strike="noStrike" baseline="0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endParaRPr lang="ru-RU" sz="1600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7E2B150-E84A-3B7E-8281-01C0375EEA0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3528" y="1916832"/>
          <a:ext cx="8640960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357">
                  <a:extLst>
                    <a:ext uri="{9D8B030D-6E8A-4147-A177-3AD203B41FA5}">
                      <a16:colId xmlns:a16="http://schemas.microsoft.com/office/drawing/2014/main" val="3896732701"/>
                    </a:ext>
                  </a:extLst>
                </a:gridCol>
                <a:gridCol w="7769603">
                  <a:extLst>
                    <a:ext uri="{9D8B030D-6E8A-4147-A177-3AD203B41FA5}">
                      <a16:colId xmlns:a16="http://schemas.microsoft.com/office/drawing/2014/main" val="4016635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час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«Разговоры о важном» </a:t>
                      </a:r>
                      <a:r>
                        <a:rPr lang="ru-RU" sz="20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(цикл внеурочных занятий для обучающихся 1-2,3-4,5-7,8-9,10-11 классов)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915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3 часа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Дополнительное изучение учебных предметов </a:t>
                      </a:r>
                      <a:endParaRPr lang="ru-RU" sz="2000" b="0" i="0" u="none" strike="noStrike" kern="1200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20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(углубленное изучение учебных предметов, организация учебно-исследовательской и проектной деятельности, модули по краеведению и др.)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548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час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Формирование функциональной грамотности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7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час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Профориентационная работа/ предпринимательство/финансовая грамотность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93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2 часа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Развитие личности и самореализация обучающихся </a:t>
                      </a:r>
                      <a:endParaRPr lang="ru-RU" sz="2000" b="0" i="0" u="none" strike="noStrike" kern="1200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20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(занятия в хоре, школьном театре, участие в спортивных мероприятиях и др.)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545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2 часа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Комплекс воспитательных мероприятий</a:t>
                      </a:r>
                      <a:r>
                        <a:rPr lang="ru-RU" sz="20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деятельность ученических сообществ, педагогическая поддержка обучающихся и обеспечение их благополучия в пространстве школе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086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61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2BE7F-8D26-E0A8-39AC-D613CBD7D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</p:spPr>
        <p:txBody>
          <a:bodyPr anchor="ctr"/>
          <a:lstStyle/>
          <a:p>
            <a: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Статья 26. Уровни социального партнерства</a:t>
            </a: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78911D-9677-707B-3355-828DC28A4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Социальное партнерство осуществляется на: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федеральном уровне, на котором устанавливаются основы регулирования отношений в сфере труда в Российской Федерации;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межрегиональном уровне, на котором устанавливаются основы регулирования отношений в сфере труда в двух и более субъектах Российской Федерации;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региональном уровне, на котором устанавливаются основы регулирования отношений в сфере труда в субъекте Российской Федерации;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отраслевом уровне, на котором устанавливаются основы регулирования отношений в сфере труда в отрасли (отраслях);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территориальном уровне, на котором устанавливаются основы регулирования отношений в сфере труда в муниципальном образовании;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локальном уровне, на котором устанавливаются обязательства работников и работодателя в сфере труда.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9376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4D59C6-CAA2-4ADA-120A-1EBC69756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548680"/>
            <a:ext cx="6552728" cy="1143000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Оформление трудовых отношений с работниками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D42B9-9105-AB6C-8630-FE94D2CB3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1.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План внеурочной деятельности является частью организационного раздела основной образовательной программы среднего общего образования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и представляет собой описание целостной системы функционирования образовательной организации в сфере внеурочной деятельности.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Внеурочная деятельность планируется в часах.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2. При установлении педагогам часов учебной нагрузки на очередной учебный год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</a:rPr>
              <a:t>часы внеурочной деятельности вносятся в тарификацию на основании подписанного с работником трудового договора </a:t>
            </a: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(дополнительного соглашения к нему).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3. При определении права работника на установление ему досрочной страховой пенсии по старости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</a:rPr>
              <a:t>часы внеурочной деятельности учитываются как часы педагогической нагрузки при оценке объема выполняемой педагогическим работником педагогической работы </a:t>
            </a: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(в соответствии с занимаемой им должностью).</a:t>
            </a:r>
            <a:endParaRPr lang="ru-RU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608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938C9F-0912-633B-A62E-17A16A698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1143000"/>
          </a:xfrm>
        </p:spPr>
        <p:txBody>
          <a:bodyPr anchor="ctr"/>
          <a:lstStyle/>
          <a:p>
            <a: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«Трудовой кодекс Российской Федерации»</a:t>
            </a:r>
            <a:b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от 30.12.2001 N 197-ФЗ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A5F979-3653-8184-9CFB-8973E93ED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44824"/>
            <a:ext cx="8363272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Статья 37. Порядок ведения коллективных переговоров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Право на ведение коллективных переговоров, подписание соглашений от имени работников на уровне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Российской Федерации, одного или нескольких субъектов Российской Федерации, </a:t>
            </a:r>
            <a:r>
              <a:rPr lang="ru-RU" sz="20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отрасли, территории предоставляется соответствующим профсоюзам (объединениям профсоюзов).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При наличии на соответствующем уровне нескольких профсоюзов (объединений профсоюзов) каждому из них предоставляется право на представительство в составе единого представительного органа для ведения коллективных переговоров, формируемого с учетом количества представляемых ими членов профсоюзов. </a:t>
            </a:r>
            <a:r>
              <a:rPr lang="ru-RU" sz="200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При отсутствии договоренности о создании единого представительного органа для ведения коллективных переговоров право на их ведение предоставляется профсоюзу (объединению профсоюзов), объединяющему наибольшее число членов профсоюза (профсоюзов).</a:t>
            </a:r>
          </a:p>
          <a:p>
            <a:pPr algn="just"/>
            <a:endParaRPr lang="ru-RU" sz="1800" b="0" i="0" u="none" strike="noStrike" baseline="0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340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6F8F29-16CD-5389-D257-0D3DDE42F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260648"/>
            <a:ext cx="7560840" cy="1512168"/>
          </a:xfrm>
        </p:spPr>
        <p:txBody>
          <a:bodyPr/>
          <a:lstStyle/>
          <a:p>
            <a:r>
              <a:rPr lang="ru-RU" sz="2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Указ Губернатора Свердловской области от 17.10.2024 N 466-УГ</a:t>
            </a:r>
            <a:br>
              <a:rPr lang="ru-RU" sz="2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«О внесении изменений в Указ Губернатора Свердловской области от 05.01.2000 N 1-УГ «О развитии социального партнерства в Свердловской области»</a:t>
            </a:r>
            <a:endParaRPr lang="ru-RU" sz="2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384F86-F934-85E4-BC4A-E2B1B1AC5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353347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3. Рекомендовать главам муниципальных образований, расположенных на территории Свердловской области:</a:t>
            </a:r>
          </a:p>
          <a:p>
            <a:pPr marL="0" indent="0" algn="just">
              <a:buNone/>
            </a:pPr>
            <a:endParaRPr lang="ru-RU" sz="900" b="1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1) </a:t>
            </a: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содействовать формированию сторон социального партнерства в сфере труда на территориальном уровне и созданию условий для осуществления деятельности 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координационных советов организаций профсоюзов, </a:t>
            </a: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территориальных (городских, районных) организаций отраслевых профсоюзов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и территориальных объединений работодателей;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2) проводить работу по повышению эффективности функционирования территориальных трехсторонних комиссий по регулированию социально-трудовых отношений;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3) </a:t>
            </a: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способствовать развитию социального партнерства в сфере труда путем заключения 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территориальных трехсторонних соглашений о социальном партнерстве в сфере труда, </a:t>
            </a: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отраслевых соглашений о социальном партнерстве в сфере труда на территориальном уровне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…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210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9AA91-1E73-4A49-9298-7AAA98CE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СОГЛАШЕНИЕ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2024–2026 гг. (1)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6DBF7-9335-4C96-97DB-F9C9ABCEA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747" y="1772816"/>
            <a:ext cx="8768505" cy="4209331"/>
          </a:xfrm>
        </p:spPr>
        <p:txBody>
          <a:bodyPr/>
          <a:lstStyle/>
          <a:p>
            <a:r>
              <a:rPr lang="ru-RU" sz="18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овышение оклада (ставки заработной платы) выпускникам в первый раз получившим соответствующее профессиональное образование и трудоустроившимся по специальности в течение года после окончания профессиональной образовательной организации или организации высшего образования (независимо от факта трудоустройства в предыдущем периоде), оклады (ставки заработной платы) на 20 процентов до установления им квалификационной категории, но не более чем на 2 года.</a:t>
            </a:r>
          </a:p>
          <a:p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оклада (ставки заработной платы) лицам, допущенным к занятию педагогической деятельностью до окончания ОВО или ОПО на основании пунктов 3–5 статьи 46 Федерального закона от 29.12.2012 № 273-ФЗ, в случае продолжения ими педагогической деятельности.</a:t>
            </a:r>
          </a:p>
          <a:p>
            <a:pPr algn="just"/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Работодатели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освобождают педагогических работников организаций, участвующих по решению уполномоченных органов исполнительной власти в проведении государственной итоговой аттестации по образовательным программам основного общего и среднего общего образования (далее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–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ГИА) в рабочее время, от основной работы на период проведения ГИА с сохранением за ними места работы (должности), средней заработной платы на время исполнения ими указанных обязанностей.</a:t>
            </a:r>
          </a:p>
          <a:p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Возможность проходить лечение в санатории-профилактории «Юбилейный».</a:t>
            </a:r>
          </a:p>
        </p:txBody>
      </p:sp>
      <p:sp>
        <p:nvSpPr>
          <p:cNvPr id="5" name="Прямоугольник: загнутый угол 4">
            <a:extLst>
              <a:ext uri="{FF2B5EF4-FFF2-40B4-BE49-F238E27FC236}">
                <a16:creationId xmlns:a16="http://schemas.microsoft.com/office/drawing/2014/main" id="{6A994232-AE76-BD1F-5DB0-0A157420C11C}"/>
              </a:ext>
            </a:extLst>
          </p:cNvPr>
          <p:cNvSpPr/>
          <p:nvPr/>
        </p:nvSpPr>
        <p:spPr>
          <a:xfrm rot="20841760">
            <a:off x="7671521" y="6136772"/>
            <a:ext cx="1241755" cy="493880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b="1" cap="all" dirty="0">
                <a:solidFill>
                  <a:srgbClr val="FFFF00"/>
                </a:solidFill>
              </a:rPr>
              <a:t>График!</a:t>
            </a:r>
          </a:p>
        </p:txBody>
      </p:sp>
    </p:spTree>
    <p:extLst>
      <p:ext uri="{BB962C8B-B14F-4D97-AF65-F5344CB8AC3E}">
        <p14:creationId xmlns:p14="http://schemas.microsoft.com/office/powerpoint/2010/main" val="2155591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09D13-8991-A62C-2F29-37B47A480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AC54D7-86FE-1F5D-8AF0-2EB3C06E4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СОГЛАШЕНИЕ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2024–2026 гг. (2)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6C313C-4544-A54B-6F3C-C4573C8BE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72816"/>
            <a:ext cx="8956253" cy="4209331"/>
          </a:xfrm>
        </p:spPr>
        <p:txBody>
          <a:bodyPr/>
          <a:lstStyle/>
          <a:p>
            <a:pPr marL="538163" indent="-358775" algn="just"/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организация принимает Положение о классном руководстве (Приложение № 5) по согласованию с профсоюзным комитетом.</a:t>
            </a:r>
          </a:p>
          <a:p>
            <a:pPr marL="538163" indent="-358775" algn="just">
              <a:spcBef>
                <a:spcPts val="0"/>
              </a:spcBef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Педагогическим работникам, прошедшим аттестацию на установление квалификационной категории «педагог-методист» или «педагог-наставник», доплаты, установленные за выполнение дополнительных обязанностей, не входящих в должностные обязанности по методической или наставнической деятельности, увеличиваются в следующих размерах: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538163" indent="-358775" algn="just">
              <a:spcBef>
                <a:spcPts val="0"/>
              </a:spcBef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педагогам-методистам – на 10 процентов оклада (должностного оклада), ставки заработной платы;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538163" indent="-358775" algn="just">
              <a:spcBef>
                <a:spcPts val="0"/>
              </a:spcBef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педагогам-наставникам – на 15 процентов оклада (должностного оклада), ставки заработной платы.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179388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Размер доплат устанавливается в коллективном договоре и (или) положении об оплате труда организации.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538163" indent="-358775" algn="just"/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истечения срока действия квалификационной категории</a:t>
            </a:r>
            <a:b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занимаемой должности у педагогического работника, за последним сохраняется повышение к окладу, ставке заработной платы, установленное за соответствующую квалификационную категорию по занимаемой должности, в течение одного года</a:t>
            </a:r>
            <a:b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следующих случаях: …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257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C2DFC-DCE6-8BBE-7C74-F3488F702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83933-E12C-CE13-CA91-A985CDDF6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СОГЛАШЕНИЕ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2024–2026 гг. (3)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03C04F-BF26-1DF1-9479-940AAD08D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747" y="1772816"/>
            <a:ext cx="8768505" cy="4209331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Оплата труда педагогических работников, являющихся гражданами РФ или претендующих на получение гражданства РФ по программе соотечественников, производится с учетом имеющейся первой или высшей квалификационной категории, присвоенной на территории бывших республик бывшего СССР в пределах срока их действия, но не более чем в течение 5 лет с момента их присвоения.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Педагогическим работникам, являющимся гражданами РФ или претендующим на получение гражданства РФ по программе соотечественников при наличии квалификационных категорий, присвоенных в Республике Казахстан в соответствии с приказом Министра образования и науки Республики Казахстан от 11 мая 2020 года № 192 …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оплата труда устанавливается с учетом квалификационных категорий, присвоенных согласно приказу № 192,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в пределах срока их действия, но не более чем в течение 5 лет с момента их присвоения,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Liberation Serif"/>
              </a:rPr>
              <a:t>в следующем порядке: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квалификационная категория «педагог-эксперт» приравнивается к первой квалификационной категории, 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квалификационные категории «педагог-исследователь» и «педагог-мастер» приравниваются к высшей квалификационной категории.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192191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18006</TotalTime>
  <Words>5860</Words>
  <Application>Microsoft Office PowerPoint</Application>
  <PresentationFormat>Экран (4:3)</PresentationFormat>
  <Paragraphs>442</Paragraphs>
  <Slides>40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40</vt:i4>
      </vt:variant>
    </vt:vector>
  </HeadingPairs>
  <TitlesOfParts>
    <vt:vector size="47" baseType="lpstr">
      <vt:lpstr>Arial</vt:lpstr>
      <vt:lpstr>Arial Narrow</vt:lpstr>
      <vt:lpstr>Calibri</vt:lpstr>
      <vt:lpstr>Times New Roman</vt:lpstr>
      <vt:lpstr>Wingdings</vt:lpstr>
      <vt:lpstr>Специальное оформление</vt:lpstr>
      <vt:lpstr>1_Специальное оформление</vt:lpstr>
      <vt:lpstr>Свердловская областная организация Профессионального союза работников народного образования и науки Российской Федерации</vt:lpstr>
      <vt:lpstr>Трудовой кодекс Российской Федерации от 30.12.2001 N 197-ФЗ</vt:lpstr>
      <vt:lpstr>Статья 23. Понятие социального партнерства в сфере труда</vt:lpstr>
      <vt:lpstr>Статья 26. Уровни социального партнерства</vt:lpstr>
      <vt:lpstr>«Трудовой кодекс Российской Федерации» от 30.12.2001 N 197-ФЗ</vt:lpstr>
      <vt:lpstr>Указ Губернатора Свердловской области от 17.10.2024 N 466-УГ «О внесении изменений в Указ Губернатора Свердловской области от 05.01.2000 N 1-УГ «О развитии социального партнерства в Свердловской области»</vt:lpstr>
      <vt:lpstr>СОГЛАШЕНИЕ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2024–2026 гг. (1) </vt:lpstr>
      <vt:lpstr>СОГЛАШЕНИЕ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2024–2026 гг. (2) </vt:lpstr>
      <vt:lpstr>СОГЛАШЕНИЕ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2024–2026 гг. (3) </vt:lpstr>
      <vt:lpstr>СОГЛАШЕНИЕ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2024–2026 гг. (4) </vt:lpstr>
      <vt:lpstr>Экономическая эффективность муниципальных соглашений (за 5 лет)</vt:lpstr>
      <vt:lpstr>Трудовой кодекс РФ  Статья 29. Представители работников </vt:lpstr>
      <vt:lpstr>Совет трудового коллектива vs Профком</vt:lpstr>
      <vt:lpstr>Согласование проектов нормативных актов или учет мнения (ст. 372 ТК РФ)?</vt:lpstr>
      <vt:lpstr>Приказ Министерства образования и молодежной политики Свердловской области от 25.01.2023 N 64-Д "Об оценке эффективности деятельности государственных учреждений Свердловской области, в отношении которых Министерство образования и молодежной политики Свердловской области осуществляет функции и полномочия учредителя"</vt:lpstr>
      <vt:lpstr>Задачи организаций Профсоюза в социальном партнёрстве</vt:lpstr>
      <vt:lpstr>Участие представителя работников  (ППО!) в общественно-государственном управлении ОО через работу в Комиссиях (ст. 26 273-ФЗ)</vt:lpstr>
      <vt:lpstr>Основные совместные мероприятия первичной профсоюзной организации и администрации образовательной организации</vt:lpstr>
      <vt:lpstr>Что даёт наличие ППО, объединяющей больше половины работников, руководителю?</vt:lpstr>
      <vt:lpstr>Гарантии, которые в соответствии с КД распространяются только на членов Профсоюза (в т.ч., руководителя):</vt:lpstr>
      <vt:lpstr>Итоги РТП 2024</vt:lpstr>
      <vt:lpstr>Стимулирующие выплаты</vt:lpstr>
      <vt:lpstr>Выплаты стимулирующего характера, выплачиваемые работникам ежемесячно</vt:lpstr>
      <vt:lpstr>Наградная политика (статистика награжденных в 2019-2024 гг.)</vt:lpstr>
      <vt:lpstr>Закон Свердловской области от 14.07.2022 N 84-ОЗ «О почетном звании Свердловской области «Заслуженный учитель Свердловской области»</vt:lpstr>
      <vt:lpstr>Частые вопросы:</vt:lpstr>
      <vt:lpstr>Оформление трудовых отношений с руководителем</vt:lpstr>
      <vt:lpstr>Презентация PowerPoint</vt:lpstr>
      <vt:lpstr>Приказ Минпросвещения России от 06.11.2024 N 779 «Об утверждении перечня документов, подготовка которых осуществляется педагогическими работниками при реализации основных общеобразовательных программ, образовательных программ среднего профессионального образования»</vt:lpstr>
      <vt:lpstr>Письмо Министерства образования и науки Российской Федерации, Профсоюза работников народного образования и науки Российской Федерации от 16 мая 2016 г. N НТ-664/08/269 </vt:lpstr>
      <vt:lpstr>Квалификационные характеристики по должности «учитель» в должностной инструкции и (или) трудовом договоре могут предусматриваться следующие обязанности, непосредственно связанные с составлением отчетной документации:</vt:lpstr>
      <vt:lpstr>ВАЖНО!</vt:lpstr>
      <vt:lpstr>Реализация календаря образовательных событий: </vt:lpstr>
      <vt:lpstr>Классное руководство:</vt:lpstr>
      <vt:lpstr>Некоторые вопросы, поступившие в чат-бот «Помощник Рособрнадзора» от педагогических работников Свердловской области в январе 2025 года</vt:lpstr>
      <vt:lpstr>Некоторые вопросы, поступившие в чат-бот «Помощник Рособрнадзора» от педагогических работников Свердловской области в январе 2025 года</vt:lpstr>
      <vt:lpstr>Постановление Конституционного Суда РФ от 23.09.2024 N 40-П «По делу о проверке конституционности статьи 129, частей первой и третьей статьи 133, частей первой - четвертой и одиннадцатой статьи 133.1 Трудового кодекса Российской Федерации в связи с жалобой гражданки Е.Н. Харюшевой» </vt:lpstr>
      <vt:lpstr>Закон Свердловской области от 09.12.2013 N 119-ОЗ "О нормативах финансового обеспечения государственных гарантий реализации прав на получение общего … за счет субвенций, предоставляемых из областного бюджета" </vt:lpstr>
      <vt:lpstr>ВНЕУРОЧНАЯ ДЕЯТЕЛЬНОСТЬ 10 часов в неделю https://edsoo.ru/Vneurochnaya_deyatelnost.htm </vt:lpstr>
      <vt:lpstr>Оформление трудовых отношений с работниками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Татьяна Трошкина</cp:lastModifiedBy>
  <cp:revision>1003</cp:revision>
  <dcterms:created xsi:type="dcterms:W3CDTF">2012-07-09T18:19:04Z</dcterms:created>
  <dcterms:modified xsi:type="dcterms:W3CDTF">2025-04-01T05:54:33Z</dcterms:modified>
</cp:coreProperties>
</file>