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7"/>
  </p:notesMasterIdLst>
  <p:sldIdLst>
    <p:sldId id="568" r:id="rId3"/>
    <p:sldId id="656" r:id="rId4"/>
    <p:sldId id="642" r:id="rId5"/>
    <p:sldId id="661" r:id="rId6"/>
    <p:sldId id="643" r:id="rId7"/>
    <p:sldId id="667" r:id="rId8"/>
    <p:sldId id="668" r:id="rId9"/>
    <p:sldId id="669" r:id="rId10"/>
    <p:sldId id="644" r:id="rId11"/>
    <p:sldId id="663" r:id="rId12"/>
    <p:sldId id="657" r:id="rId13"/>
    <p:sldId id="658" r:id="rId14"/>
    <p:sldId id="659" r:id="rId15"/>
    <p:sldId id="6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A8"/>
    <a:srgbClr val="FF0000"/>
    <a:srgbClr val="FFFFCC"/>
    <a:srgbClr val="009900"/>
    <a:srgbClr val="2646D0"/>
    <a:srgbClr val="9933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53" autoAdjust="0"/>
  </p:normalViewPr>
  <p:slideViewPr>
    <p:cSldViewPr>
      <p:cViewPr varScale="1">
        <p:scale>
          <a:sx n="107" d="100"/>
          <a:sy n="107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21.08.2023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63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B2A625BC7F6EDFC1544A5A1F1F562B5BD9B62F79FCE197DF84797E8C1E015BAE2F4CA808725F0CC1D5B9E112BE5727FEB8B5607EA812A5Ap7L0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5FD3976568C43ACDEBA7D8C445ABAE1E1776D692D5075278623A737442124CCD164C5C7201ABF92FBF511CD4E9D8A08B643886764BE9C06Z5QD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EFD89994FD332E7ECC65628BEDFCEB806B58B8BEE70D7DD53747D62965032042317BE0F762A7F64F629414F40j84B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4482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 мероприятиях Года педагога и наставника.</a:t>
            </a:r>
          </a:p>
          <a:p>
            <a:pPr algn="ctr"/>
            <a:r>
              <a:rPr lang="ru-RU" sz="28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Индексация заработной платы с 01.10.2023 г.</a:t>
            </a:r>
          </a:p>
          <a:p>
            <a:pPr algn="ctr"/>
            <a:r>
              <a:rPr lang="ru-RU" sz="28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Изменения в локальные нормативные акты, связанные с оплатой труда.</a:t>
            </a:r>
          </a:p>
          <a:p>
            <a:pPr algn="ctr"/>
            <a:r>
              <a:rPr lang="ru-RU" sz="28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Новый порядок аттестации</a:t>
            </a:r>
          </a:p>
          <a:p>
            <a:pPr algn="ctr"/>
            <a:r>
              <a:rPr lang="ru-RU" sz="2800" b="1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педагогических работников. </a:t>
            </a:r>
          </a:p>
        </p:txBody>
      </p:sp>
    </p:spTree>
    <p:extLst>
      <p:ext uri="{BB962C8B-B14F-4D97-AF65-F5344CB8AC3E}">
        <p14:creationId xmlns:p14="http://schemas.microsoft.com/office/powerpoint/2010/main" val="348814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A274C-A5DD-8E2F-DA57-7FBEAACD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 anchor="ctr"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Предложения Профсоюза, которые были учтены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</a:rPr>
              <a:t>при принятии нового порядка аттестации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90713-9B1C-A5A0-CB6A-F7BB5815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</a:t>
            </a:r>
            <a:r>
              <a:rPr lang="ru-RU" sz="1800" b="1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установления квалификационных категорий (первой, высшей к/к и категорий «педагог-методист» и «педагог-наставник») проводится по желанию педагогических работников и </a:t>
            </a:r>
            <a:r>
              <a:rPr lang="ru-RU" sz="1800" b="1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бессрочной;</a:t>
            </a:r>
            <a:endParaRPr lang="ru-RU" sz="1800" kern="1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аттестация на установление квалификационных категорий «педагог-методист» и «педагог-наставник» выделена в качестве отдельного вида аттестации;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b="1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из разработанных примерных требований </a:t>
            </a:r>
            <a:r>
              <a:rPr lang="ru-RU" sz="1800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педагогическим работникам, претендующим на установление им новых квалификационных категорий «педагог-методист» и «педагог-наставник», требования о наличии у них дополнительного профессионального образования;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b="1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дифференциации оплаты труда </a:t>
            </a:r>
            <a:r>
              <a:rPr lang="ru-RU" sz="1800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установленных квалификационных категорий (выплаты стимулирующего характера при наличии «первой квалификационной категории», «высшей квалификационной категории», выплаты компенсационного характера при наличии квалификационных категорий «педагог-методист», «педагог-наставник» за дополнительно выполняемую работу);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800" b="1" kern="1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государственных наград, званий, побед в профессиональных конкурсах при проведении аттестации на квалификационную категорию.</a:t>
            </a:r>
            <a:endParaRPr lang="ru-RU" sz="1800" kern="1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9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AA3E1-284C-D00A-42A3-42EA4867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подтверждения соответствия занимаемой должности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F0079-85EB-3EDB-F82D-284104F5B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281339"/>
          </a:xfrm>
        </p:spPr>
        <p:txBody>
          <a:bodyPr/>
          <a:lstStyle/>
          <a:p>
            <a:pPr marL="0" indent="358775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Проводится один раз в пять лет на основе оценки профессиональной деятельности аттестационными комиссиями, самостоятельно формируемыми организациями</a:t>
            </a:r>
          </a:p>
          <a:p>
            <a:pPr marL="0" indent="358775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Аттестационная комиссия организации создается распорядительным актом работодателя из числа работников организации и состоит не менее чем из 5 человек, в том числе председателя, заместителя председателя, секретаря и членов комиссии. </a:t>
            </a:r>
          </a:p>
          <a:p>
            <a:pPr marL="0" indent="358775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 состав в обязательном порядке включается представитель выборного органа соответствующей первичной профсоюзной организации, а при отсутствии такового - иного представительного органа (представителя) работников организации.</a:t>
            </a:r>
          </a:p>
          <a:p>
            <a:pPr marL="0" indent="358775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Руководитель организации в состав аттестационной комиссии организации не входит.</a:t>
            </a:r>
          </a:p>
          <a:p>
            <a:pPr marL="0" indent="358775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</a:rPr>
              <a:t>23. Аттестационные комиссии организаций дают рекомендации работодателю о возможности назначения на соответствующие должности педагогических работников лиц, не имеющих специальной подготовки или стажа работы, установленных в разделе "Требования к квалификации" раздела "Квалификационные характеристики должностей работников образования" ЕКС и (или) профессиональными стандартами, но обладающих достаточным практическим опытом и компетентностью, выполняющих качественно и в полном объеме возложенные на них должностные обязанности</a:t>
            </a:r>
            <a:r>
              <a:rPr lang="ru-RU" sz="1800" b="0" i="0" u="none" strike="noStrike" baseline="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9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E1EAA-3DFB-2825-B2B0-9FF754B0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143000"/>
          </a:xfrm>
        </p:spPr>
        <p:txBody>
          <a:bodyPr/>
          <a:lstStyle/>
          <a:p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установления первой и высшей квалификационной категории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A69AA-EF7E-362F-A067-9DD60437D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</a:rPr>
              <a:t>проводится по желанию работника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осуществляется аттестационными комиссиями, формируемыми уполномоченными органами государственной власти субъектов Российской Федерации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 состав аттестационных комиссий входит не менее 7 человек, включая представителя соответствующего профессионального союза</a:t>
            </a:r>
            <a:endParaRPr lang="ru-RU" sz="1800" b="0" i="0" u="none" strike="noStrike" baseline="0" dirty="0">
              <a:solidFill>
                <a:srgbClr val="3636A8"/>
              </a:solidFill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заявления в аттестационную комиссию подаются педагогическими работниками независимо от продолжительности их работы в образовательной организации, в том числе в период нахождения педагогического работника в отпуске по уходу за ребенком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заявления в аттестационную комиссию о проведении аттестации в целях установления высшей квалификационной категории подаются педагогическими работниками, имеющими (имевшими) </a:t>
            </a: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по одной из должностей </a:t>
            </a: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первую или высшую квалификационную категорию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</a:rPr>
              <a:t>Проведение аттестации педагогических работников, имеющих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являющихся призерами конкурсов профессионального мастерства педагогических работников, в целях установления первой или высшей квалификационной категории осуществляется на основе сведений, подтверждающих наличие у педагогических работников наград, званий, знаков отличия, сведений о награждениях за участие в профессиональных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66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0A5DA-3F26-77E3-2EB5-B2AA7E3E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Аттестация педагогических работников в целях установления квалификационной категории «педагог-методист» или «педагог-наставник»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D002A-539B-70AB-AC4D-8E40F2A6A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525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проводится по желанию,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к указанной аттестации допускаются педагогические работники, имеющие высшую квалификационную категорию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осуществляется аттестационными комиссиями, формируемыми уполномоченными органами государственной власти субъектов Российской Федерации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при аттестации оцениваются результатах деятельности, связанной с методической работой или наставничеством (не входящей в должностные обязанности по занимаемой в организации должности)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к заявлению в аттестационную комиссию прилагается ходатайство работодателя 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организации, которое формируется на основе решения педагогического совета образовательной организации, согласованного с выборным органом соответствующей первичной профсоюзной организации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CC"/>
                </a:highlight>
                <a:latin typeface="Arial Narrow" panose="020B0606020202030204" pitchFamily="34" charset="0"/>
              </a:rPr>
              <a:t>«педагог-методист», «педагог-наставник» не являются самостоятельными должностями</a:t>
            </a:r>
            <a:endParaRPr lang="ru-RU" sz="2000" i="0" u="none" strike="noStrike" baseline="0" dirty="0">
              <a:solidFill>
                <a:srgbClr val="3636A8"/>
              </a:solidFill>
              <a:highlight>
                <a:srgbClr val="FFFFCC"/>
              </a:highlight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15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6616C1-98AE-E5B3-60F0-E532B7E7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1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9E838-0E9F-EB04-39FD-CA179AE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7067128" cy="1656184"/>
          </a:xfrm>
        </p:spPr>
        <p:txBody>
          <a:bodyPr/>
          <a:lstStyle/>
          <a:p>
            <a: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Перечень поручений Президента Российской Федерации Владимира Путина по итогам заседания Совета по реализации государственной политики в сфере защиты семьи и детей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состоявшегося 18 апреля 2023 года.</a:t>
            </a:r>
            <a:b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(Опубликован 25 июля 2023 года в 20.30)</a:t>
            </a:r>
            <a:br>
              <a:rPr lang="ru-RU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8692C-BAF2-B305-F5B1-6003B4CC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538120" cy="430993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1. Правительству Российской Федерации:</a:t>
            </a:r>
          </a:p>
          <a:p>
            <a:pPr marL="0" indent="0" algn="just">
              <a:spcBef>
                <a:spcPts val="600"/>
              </a:spcBef>
              <a:spcAft>
                <a:spcPts val="800"/>
              </a:spcAft>
              <a:buNone/>
            </a:pP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а) </a:t>
            </a: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обеспечить внесение в законодательство Российской Федерации изменений, направленных на совершенствование правового статуса педагогических работников;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б) представить предложения по внесению в законодательство Российской Федерации, в том числе в трудовое законодательство, изменений, направленных </a:t>
            </a: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на определение понятий «наставник» и (или) «наставничество» и регулирование трудовых отношений, связанных с наставничеством</a:t>
            </a: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, в различных сферах деятельности.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в) представить </a:t>
            </a: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предложения о дополнительных мерах социальной поддержки педагогических работников общеобразовательных организаций, в частности о предоставлении льготных ипотечных кредитов </a:t>
            </a: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таким педагогическим работникам.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д) обеспечить начиная с 2024 года за счет бюджетных ассигнований федерального бюджета финансирование организации и проведения </a:t>
            </a: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региональных этапов Всероссийского форума классных руководителей</a:t>
            </a: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 во всех федеральных округах;</a:t>
            </a:r>
          </a:p>
          <a:p>
            <a:pPr marL="0" indent="0" algn="l">
              <a:spcBef>
                <a:spcPts val="600"/>
              </a:spcBef>
              <a:buNone/>
            </a:pP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е) обеспечить начиная с 2023 года финансирование организации и проведения </a:t>
            </a:r>
            <a:r>
              <a:rPr lang="ru-RU" sz="1600" b="1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Всероссийского форума наставников</a:t>
            </a:r>
            <a:r>
              <a:rPr lang="ru-RU" sz="16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, предусмотрев выделение из федерального бюджета на указанные цели бюджетных ассигнований в размере 349,6 млн. рублей один раз в два года.</a:t>
            </a:r>
          </a:p>
        </p:txBody>
      </p:sp>
    </p:spTree>
    <p:extLst>
      <p:ext uri="{BB962C8B-B14F-4D97-AF65-F5344CB8AC3E}">
        <p14:creationId xmlns:p14="http://schemas.microsoft.com/office/powerpoint/2010/main" val="76023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9E838-0E9F-EB04-39FD-CA179AE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7067128" cy="1656184"/>
          </a:xfrm>
        </p:spPr>
        <p:txBody>
          <a:bodyPr/>
          <a:lstStyle/>
          <a:p>
            <a: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Перечень поручений Президента Российской Федерации Владимира Путина по итогам заседания Совета по реализации государственной политики в сфере защиты семьи и детей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состоявшегося 18 апреля 2023 года.</a:t>
            </a:r>
            <a:br>
              <a:rPr lang="ru-RU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(Опубликован 25 июля 2023 года в 20.30 )</a:t>
            </a:r>
            <a:br>
              <a:rPr lang="ru-RU" sz="1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B8692C-BAF2-B305-F5B1-6003B4CC5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8219256" cy="4093915"/>
          </a:xfrm>
        </p:spPr>
        <p:txBody>
          <a:bodyPr/>
          <a:lstStyle/>
          <a:p>
            <a:pPr marL="8890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5. Минпросвещения России совместно с органами исполнительной власти субъектов Российской Федерации и ВГТРК в целях повышения престижа профессии педагога обеспечить создание региональных телевизионных проектов в рамках федерального телевизионного проекта (конкурса) «Классная тема!» и трансляцию соответствующих передач на региональных теле- и радиоканалах.</a:t>
            </a:r>
          </a:p>
          <a:p>
            <a:pPr marL="88900" indent="0" algn="just">
              <a:spcBef>
                <a:spcPts val="0"/>
              </a:spcBef>
              <a:spcAft>
                <a:spcPts val="800"/>
              </a:spcAft>
              <a:buNone/>
            </a:pPr>
            <a:endParaRPr lang="ru-RU" sz="2000" b="0" i="0" dirty="0">
              <a:solidFill>
                <a:srgbClr val="3636A8"/>
              </a:solidFill>
              <a:effectLst/>
              <a:latin typeface="Arial Narrow" panose="020B0606020202030204" pitchFamily="34" charset="0"/>
            </a:endParaRPr>
          </a:p>
          <a:p>
            <a:pPr marL="8890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0" i="0" dirty="0">
                <a:solidFill>
                  <a:srgbClr val="3636A8"/>
                </a:solidFill>
                <a:effectLst/>
                <a:latin typeface="Arial Narrow" panose="020B0606020202030204" pitchFamily="34" charset="0"/>
              </a:rPr>
              <a:t>6. Минкультуры России подготовить совместно с Минпросвещения России и представить предложения по включению тематик, связанных с повышением престижа профессии педагога, в государственный заказ на создание игровых, документальных и мультипликационных фильмов, социальной рекламы.</a:t>
            </a:r>
            <a:endParaRPr lang="ru-RU" sz="20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AE8B-5613-5CAD-F89B-79EEC1EA6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 anchor="ctr"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Инициатива № 66Ф109226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78549-3990-2C40-B56A-0C9231D1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3636A8"/>
                </a:solidFill>
                <a:latin typeface="Arial Narrow" panose="020B0606020202030204" pitchFamily="34" charset="0"/>
              </a:rPr>
              <a:t>01 августа 2023 в 23:36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636A8"/>
                </a:solidFill>
                <a:latin typeface="Arial Narrow" panose="020B0606020202030204" pitchFamily="34" charset="0"/>
              </a:rPr>
              <a:t>Здравствуйте, Ваша инициатива Установить ответственность за оскорбление и насильственные действия в отношении педагогических работников при исполнении ими своих профессиональных обязанностей, № 66Ф109226 размещена на голосование на сайте РОИ.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3636A8"/>
                </a:solidFill>
                <a:latin typeface="Arial Narrow" panose="020B0606020202030204" pitchFamily="34" charset="0"/>
              </a:rPr>
              <a:t>Ссылка - https://www.roi.ru/109226.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636A8"/>
                </a:solidFill>
                <a:latin typeface="Arial Narrow" panose="020B0606020202030204" pitchFamily="34" charset="0"/>
              </a:rPr>
              <a:t>Поделитесь ссылкой на инициативу с друзьями в социальных сетях.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3636A8"/>
                </a:solidFill>
                <a:latin typeface="Arial Narrow" panose="020B0606020202030204" pitchFamily="34" charset="0"/>
              </a:rPr>
              <a:t>Вы можете отозвать голос один раз в течение 2 часов с момента голосования.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7820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0F075-2B49-528B-1CCA-F48270BF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1143000"/>
          </a:xfrm>
        </p:spPr>
        <p:txBody>
          <a:bodyPr anchor="ctr"/>
          <a:lstStyle/>
          <a:p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Проект Федерального закона</a:t>
            </a:r>
            <a:b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внесении изменений в отдельные законодательные акты Российской Федерации в связи с повышением минимального размера оплаты труда»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5B6821-2D77-FFC8-42CB-53A71CA9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Статья 1</a:t>
            </a:r>
          </a:p>
          <a:p>
            <a:pPr marL="0" indent="0" algn="just">
              <a:buNone/>
            </a:pP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Установить минимальный размер оплаты труда с 1 января 2024 года в сумме 19 242 рубля в месяц.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Минимальный размер оплаты труда на очередной год устанавливается федеральным законом в текущем году с учетом величины медианной заработной платы, рассчитанной федеральным органом исполнительной власти, осуществляющим функции по формированию официальной статистической информации о социальных, экономических, демографических, экологических и других общественных процессах в Российской Федерации, за предыдущий год.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Проект федерального закона об установлении минимального размера оплаты труда на очередной год подлежит обсуждению с Российской трехсторонней комиссией по регулированию социально-трудовых отношений в порядке, предусмотренном трудовым законодательством.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С 2025 года соотношение минимального размера оплаты труда и медианной заработной платы устанавливается в размере не ниже 48 процентов.</a:t>
            </a:r>
          </a:p>
          <a:p>
            <a:pPr marL="0" marR="23495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ru-RU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9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B3884-8027-F8D4-9D4E-CC197680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931224" cy="2074242"/>
          </a:xfrm>
        </p:spPr>
        <p:txBody>
          <a:bodyPr/>
          <a:lstStyle/>
          <a:p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Свердловской области от 09.02.2023 N 88-ПП (ред. от 03.08.2023)</a:t>
            </a:r>
            <a:b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"Об индексации заработной платы работников государственных бюджетных, автономных и казенных учреждений Свердловской области в 2023 году"</a:t>
            </a:r>
            <a:b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2955A0-EA17-F6A8-AA7B-5C4B502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057" y="2334890"/>
            <a:ext cx="8651304" cy="3902422"/>
          </a:xfrm>
        </p:spPr>
        <p:txBody>
          <a:bodyPr/>
          <a:lstStyle/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1</a:t>
            </a:r>
            <a:r>
              <a:rPr lang="ru-RU" sz="20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. Произвести с 1 октября 2023 года индексацию заработной платы работников государственных бюджетных, автономных и казенных учреждений Свердловской области (далее - работники государственных учреждений), на которых не распространяется действие Указов Президента Российской Федерации от 7 мая 2012 года N 597 "О мероприятиях по реализации государственной социальной политики", от 1 июня 2012 года N 761 "О Национальной стратегии действий в интересах детей на 2012 - 2017 годы" и от 28 декабря 2012 года N 1688 "О некоторых мерах по реализации государственной политики в сфере защиты детей-сирот и детей, оставшихся без попечения родителей" (далее - указы Президента Российской Федерации), </a:t>
            </a:r>
            <a:r>
              <a:rPr lang="ru-RU" sz="20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путем увеличения минимальных размеров окладов (должностных окладов), ставок заработной платы работников государственных учреждений на 10,9%.</a:t>
            </a:r>
            <a:endParaRPr lang="ru-RU" sz="2000" b="1" i="0" u="none" strike="noStrike" baseline="0" dirty="0">
              <a:solidFill>
                <a:srgbClr val="3636A8"/>
              </a:solidFill>
              <a:latin typeface="Arial Narrow" panose="020B0606020202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2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3DDB1-8F9B-FD28-215C-AE801182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Индексация заработной платы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 01.10.2023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067F0-05B0-B42C-0B84-E96914DCB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99" y="1700808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Согласно ст. 129 Трудового кодекса Российской Федерации стимулирующие выплаты являются частью заработной платы, соответственно в фонде оплаты труда необходимо предусматривать средства на этот вид выплат.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принятии решения о проведении индексации размеров окладов (должностных окладов), ставок заработной платы работников в целях выполнения указанных выше требований необходимо оценить размер части фонда оплаты труда, фактически направляемой на выплаты окладов (должностных окладов), ставок заработной платы.</a:t>
            </a:r>
            <a:endParaRPr lang="ru-RU" sz="20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Размеры окладов (должностных окладов), ставок заработной платы работников в Положении об оплате труда образовательной организации должны отвечать двум условиям:</a:t>
            </a:r>
            <a:endParaRPr lang="ru-RU" sz="2000" b="1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быть не ниже размеров минимальных окладов (должностных окладов), ставок заработной платы (Приложение);</a:t>
            </a:r>
            <a:endParaRPr lang="ru-RU" sz="20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обеспечивать обязательное наличие в фонде оплаты труда средств на стимулирующие выплаты работникам.</a:t>
            </a:r>
            <a:endParaRPr lang="ru-RU" sz="2000" dirty="0">
              <a:solidFill>
                <a:srgbClr val="3636A8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4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AE272-DE1F-F1FA-C6FA-DF775C0A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5976664" cy="1143000"/>
          </a:xfrm>
        </p:spPr>
        <p:txBody>
          <a:bodyPr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Внесение изменений в локальные нормативные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AFB98-D926-8D16-731A-C609713C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7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Согласование с профсоюзным комитетом, если первичная профсоюзная организация объединяет более половины работников</a:t>
            </a:r>
            <a:endParaRPr lang="ru-RU" sz="1800" b="1" dirty="0">
              <a:solidFill>
                <a:srgbClr val="3636A8"/>
              </a:solidFill>
              <a:effectLst/>
              <a:highlight>
                <a:srgbClr val="FFFFCC"/>
              </a:highlight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1800" b="1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Важно стремиться к единообразию при установлении оплаты труда и недопущению необоснованного различия в размерах окладов по должностям в однотипных образовательных организациях!</a:t>
            </a: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Для всех должностей работников, входящих в один квалификационный уровень одной профессиональной квалификационной группы, размер оклада (должностного оклада) должен быть единым.</a:t>
            </a: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Должностные оклады работников более высокого квалификационного уровня не могут быть ниже, чем должностные оклады по должностям, отнесенным к более низкому квалификационному уровню.</a:t>
            </a:r>
            <a:endParaRPr lang="ru-RU" sz="1800" dirty="0">
              <a:solidFill>
                <a:srgbClr val="3636A8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3636A8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Все размеры компенсационных и стимулирующих выплат работникам должны быть установлены либо в конкретных процентах к размеру оклада (должностного оклада), ставки заработной платы, либо в абсолютном размере, не допуская диапазонов, слов «не менее», «от», «до».</a:t>
            </a: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3636A8"/>
                </a:solidFill>
                <a:highlight>
                  <a:srgbClr val="FFFFCC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О</a:t>
            </a:r>
            <a:r>
              <a:rPr lang="ru-RU" sz="1800" dirty="0">
                <a:solidFill>
                  <a:srgbClr val="3636A8"/>
                </a:solidFill>
                <a:effectLst/>
                <a:highlight>
                  <a:srgbClr val="FFFFCC"/>
                </a:highlight>
                <a:latin typeface="Arial Narrow" panose="020B0606020202030204" pitchFamily="34" charset="0"/>
                <a:ea typeface="Calibri" panose="020F0502020204030204" pitchFamily="34" charset="0"/>
              </a:rPr>
              <a:t>братить внимание на установление компенсационной доплаты работникам за наставничество.</a:t>
            </a:r>
            <a:endParaRPr lang="ru-RU" sz="1800" b="1" dirty="0">
              <a:solidFill>
                <a:srgbClr val="3636A8"/>
              </a:solidFill>
              <a:highlight>
                <a:srgbClr val="FFFFCC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9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1D1D-E178-558E-2635-69365908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837" y="188640"/>
            <a:ext cx="6851104" cy="1143000"/>
          </a:xfrm>
        </p:spPr>
        <p:txBody>
          <a:bodyPr/>
          <a:lstStyle/>
          <a:p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Минпросвещения России от 24.03.2023 N 196</a:t>
            </a:r>
            <a:b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2400" b="1" i="0" u="none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FACF0-FA4A-6F7D-C8E7-290AF1D1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3. Основными задачами проведения аттестации являются: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а) стимулирование целенаправленного, непрерывного повышения уровня квалификации педагогических работников, их методологической культуры, профессионального, личностного и карьерного роста;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б) определение необходимости дополнительного профессионального образования педагогических работников;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в) повышение эффективности и качества педагогической деятельности;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г) выявление перспектив использования потенциальных возможностей педагогических работников, в том числе в целях организации (осуществления) методической помощи (поддержки) и наставнической деятельности в образовательной организации;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д) учет требований федеральных государственных образовательных стандартов к кадровым условиям реализации образовательных программ при формировании кадрового состава организаций;</a:t>
            </a:r>
          </a:p>
          <a:p>
            <a:pPr marL="0" indent="0" algn="just">
              <a:buNone/>
            </a:pPr>
            <a:r>
              <a:rPr lang="ru-RU" sz="1800" b="1" i="0" u="none" strike="noStrike" baseline="0" dirty="0">
                <a:solidFill>
                  <a:srgbClr val="3636A8"/>
                </a:solidFill>
                <a:latin typeface="Arial Narrow" panose="020B0606020202030204" pitchFamily="34" charset="0"/>
              </a:rPr>
              <a:t>е) обеспечение дифференциации оплаты труда педагогических работников с учетом установленных квалификационных категорий, объема их преподавательской (педагогической) работы либо дополнительной работы</a:t>
            </a:r>
            <a:r>
              <a:rPr lang="ru-RU" sz="1800" b="1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61456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13961</TotalTime>
  <Words>1781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Wingdings</vt:lpstr>
      <vt:lpstr>Специальное оформление</vt:lpstr>
      <vt:lpstr>1_Специальное оформление</vt:lpstr>
      <vt:lpstr>Презентация PowerPoint</vt:lpstr>
      <vt:lpstr>Перечень поручений Президента Российской Федерации Владимира Путина по итогам заседания Совета по реализации государственной политики в сфере защиты семьи и детей, состоявшегося 18 апреля 2023 года. (Опубликован 25 июля 2023 года в 20.30) </vt:lpstr>
      <vt:lpstr>Перечень поручений Президента Российской Федерации Владимира Путина по итогам заседания Совета по реализации государственной политики в сфере защиты семьи и детей, состоявшегося 18 апреля 2023 года. (Опубликован 25 июля 2023 года в 20.30 ) </vt:lpstr>
      <vt:lpstr>Инициатива № 66Ф109226</vt:lpstr>
      <vt:lpstr>Проект Федерального закона «О внесении изменений в отдельные законодательные акты Российской Федерации в связи с повышением минимального размера оплаты труда»</vt:lpstr>
      <vt:lpstr>Постановление Правительства Свердловской области от 09.02.2023 N 88-ПП (ред. от 03.08.2023) "Об индексации заработной платы работников государственных бюджетных, автономных и казенных учреждений Свердловской области в 2023 году" </vt:lpstr>
      <vt:lpstr>Индексация заработной платы с 01.10.2023 г.</vt:lpstr>
      <vt:lpstr>Внесение изменений в локальные нормативные акты</vt:lpstr>
      <vt:lpstr>Приказ Минпросвещения России от 24.03.2023 N 196 «Об утверждении Порядка проведения аттестации педагогических работников организаций, осуществляющих образовательную деятельность»</vt:lpstr>
      <vt:lpstr>Предложения Профсоюза, которые были учтены при принятии нового порядка аттестации</vt:lpstr>
      <vt:lpstr>Аттестация педагогических работников в целях подтверждения соответствия занимаемой должности </vt:lpstr>
      <vt:lpstr>Аттестация педагогических работников в целях установления первой и высшей квалификационной категории </vt:lpstr>
      <vt:lpstr>Аттестация педагогических работников в целях установления квалификационной категории «педагог-методист» или «педагог-наставник» 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Трошкина</cp:lastModifiedBy>
  <cp:revision>985</cp:revision>
  <dcterms:created xsi:type="dcterms:W3CDTF">2012-07-09T18:19:04Z</dcterms:created>
  <dcterms:modified xsi:type="dcterms:W3CDTF">2023-08-21T09:44:59Z</dcterms:modified>
</cp:coreProperties>
</file>